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sldIdLst>
    <p:sldId id="377" r:id="rId2"/>
    <p:sldId id="274" r:id="rId3"/>
    <p:sldId id="296" r:id="rId4"/>
    <p:sldId id="379" r:id="rId5"/>
    <p:sldId id="301" r:id="rId6"/>
    <p:sldId id="378" r:id="rId7"/>
    <p:sldId id="303" r:id="rId8"/>
    <p:sldId id="384" r:id="rId9"/>
    <p:sldId id="385" r:id="rId10"/>
    <p:sldId id="386" r:id="rId11"/>
    <p:sldId id="387" r:id="rId12"/>
    <p:sldId id="388" r:id="rId13"/>
    <p:sldId id="389" r:id="rId14"/>
    <p:sldId id="365" r:id="rId15"/>
    <p:sldId id="360" r:id="rId16"/>
    <p:sldId id="391" r:id="rId17"/>
  </p:sldIdLst>
  <p:sldSz cx="12192000" cy="6858000"/>
  <p:notesSz cx="6858000" cy="9144000"/>
  <p:embeddedFontLst>
    <p:embeddedFont>
      <p:font typeface="Andika" panose="02000000000000000000" pitchFamily="2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993583-A1B1-40A4-8AEB-1AEF8FB1E64B}" v="2" dt="2023-08-21T10:36:04.4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Jones" userId="e846aaca-4b24-4b13-b0d0-f2308e16b284" providerId="ADAL" clId="{49993583-A1B1-40A4-8AEB-1AEF8FB1E64B}"/>
    <pc:docChg chg="delSld modSld sldOrd">
      <pc:chgData name="Glen Jones" userId="e846aaca-4b24-4b13-b0d0-f2308e16b284" providerId="ADAL" clId="{49993583-A1B1-40A4-8AEB-1AEF8FB1E64B}" dt="2023-08-21T10:38:25.925" v="49" actId="20577"/>
      <pc:docMkLst>
        <pc:docMk/>
      </pc:docMkLst>
      <pc:sldChg chg="ord">
        <pc:chgData name="Glen Jones" userId="e846aaca-4b24-4b13-b0d0-f2308e16b284" providerId="ADAL" clId="{49993583-A1B1-40A4-8AEB-1AEF8FB1E64B}" dt="2023-08-21T10:34:19.489" v="1"/>
        <pc:sldMkLst>
          <pc:docMk/>
          <pc:sldMk cId="1684973580" sldId="296"/>
        </pc:sldMkLst>
      </pc:sldChg>
      <pc:sldChg chg="del">
        <pc:chgData name="Glen Jones" userId="e846aaca-4b24-4b13-b0d0-f2308e16b284" providerId="ADAL" clId="{49993583-A1B1-40A4-8AEB-1AEF8FB1E64B}" dt="2023-08-21T10:34:28.863" v="2" actId="47"/>
        <pc:sldMkLst>
          <pc:docMk/>
          <pc:sldMk cId="2650129360" sldId="297"/>
        </pc:sldMkLst>
      </pc:sldChg>
      <pc:sldChg chg="del">
        <pc:chgData name="Glen Jones" userId="e846aaca-4b24-4b13-b0d0-f2308e16b284" providerId="ADAL" clId="{49993583-A1B1-40A4-8AEB-1AEF8FB1E64B}" dt="2023-08-21T10:35:40.311" v="6" actId="47"/>
        <pc:sldMkLst>
          <pc:docMk/>
          <pc:sldMk cId="3499639952" sldId="367"/>
        </pc:sldMkLst>
      </pc:sldChg>
      <pc:sldChg chg="ord">
        <pc:chgData name="Glen Jones" userId="e846aaca-4b24-4b13-b0d0-f2308e16b284" providerId="ADAL" clId="{49993583-A1B1-40A4-8AEB-1AEF8FB1E64B}" dt="2023-08-21T10:35:31.869" v="5"/>
        <pc:sldMkLst>
          <pc:docMk/>
          <pc:sldMk cId="4278790944" sldId="378"/>
        </pc:sldMkLst>
      </pc:sldChg>
      <pc:sldChg chg="modSp">
        <pc:chgData name="Glen Jones" userId="e846aaca-4b24-4b13-b0d0-f2308e16b284" providerId="ADAL" clId="{49993583-A1B1-40A4-8AEB-1AEF8FB1E64B}" dt="2023-08-21T10:35:13.814" v="3" actId="207"/>
        <pc:sldMkLst>
          <pc:docMk/>
          <pc:sldMk cId="1469217840" sldId="384"/>
        </pc:sldMkLst>
        <pc:spChg chg="mod">
          <ac:chgData name="Glen Jones" userId="e846aaca-4b24-4b13-b0d0-f2308e16b284" providerId="ADAL" clId="{49993583-A1B1-40A4-8AEB-1AEF8FB1E64B}" dt="2023-08-21T10:35:13.814" v="3" actId="207"/>
          <ac:spMkLst>
            <pc:docMk/>
            <pc:sldMk cId="1469217840" sldId="384"/>
            <ac:spMk id="7" creationId="{EBD17445-2CE7-D049-5829-AF7A94414BDF}"/>
          </ac:spMkLst>
        </pc:spChg>
      </pc:sldChg>
      <pc:sldChg chg="modSp mod">
        <pc:chgData name="Glen Jones" userId="e846aaca-4b24-4b13-b0d0-f2308e16b284" providerId="ADAL" clId="{49993583-A1B1-40A4-8AEB-1AEF8FB1E64B}" dt="2023-08-21T10:36:20.870" v="18" actId="1038"/>
        <pc:sldMkLst>
          <pc:docMk/>
          <pc:sldMk cId="2332985353" sldId="385"/>
        </pc:sldMkLst>
        <pc:spChg chg="mod">
          <ac:chgData name="Glen Jones" userId="e846aaca-4b24-4b13-b0d0-f2308e16b284" providerId="ADAL" clId="{49993583-A1B1-40A4-8AEB-1AEF8FB1E64B}" dt="2023-08-21T10:36:04.415" v="9" actId="207"/>
          <ac:spMkLst>
            <pc:docMk/>
            <pc:sldMk cId="2332985353" sldId="385"/>
            <ac:spMk id="2" creationId="{EF798569-BBD7-928F-7E73-582A0BB9321C}"/>
          </ac:spMkLst>
        </pc:spChg>
        <pc:spChg chg="mod">
          <ac:chgData name="Glen Jones" userId="e846aaca-4b24-4b13-b0d0-f2308e16b284" providerId="ADAL" clId="{49993583-A1B1-40A4-8AEB-1AEF8FB1E64B}" dt="2023-08-21T10:36:01.174" v="8" actId="207"/>
          <ac:spMkLst>
            <pc:docMk/>
            <pc:sldMk cId="2332985353" sldId="385"/>
            <ac:spMk id="7" creationId="{EBD17445-2CE7-D049-5829-AF7A94414BDF}"/>
          </ac:spMkLst>
        </pc:spChg>
        <pc:spChg chg="mod">
          <ac:chgData name="Glen Jones" userId="e846aaca-4b24-4b13-b0d0-f2308e16b284" providerId="ADAL" clId="{49993583-A1B1-40A4-8AEB-1AEF8FB1E64B}" dt="2023-08-21T10:36:20.870" v="18" actId="1038"/>
          <ac:spMkLst>
            <pc:docMk/>
            <pc:sldMk cId="2332985353" sldId="385"/>
            <ac:spMk id="14" creationId="{128EB067-91B0-C178-C894-2F0F7E33B2D0}"/>
          </ac:spMkLst>
        </pc:spChg>
      </pc:sldChg>
      <pc:sldChg chg="modSp mod">
        <pc:chgData name="Glen Jones" userId="e846aaca-4b24-4b13-b0d0-f2308e16b284" providerId="ADAL" clId="{49993583-A1B1-40A4-8AEB-1AEF8FB1E64B}" dt="2023-08-21T10:37:24.206" v="47" actId="20577"/>
        <pc:sldMkLst>
          <pc:docMk/>
          <pc:sldMk cId="2835723560" sldId="388"/>
        </pc:sldMkLst>
        <pc:spChg chg="mod">
          <ac:chgData name="Glen Jones" userId="e846aaca-4b24-4b13-b0d0-f2308e16b284" providerId="ADAL" clId="{49993583-A1B1-40A4-8AEB-1AEF8FB1E64B}" dt="2023-08-21T10:37:24.206" v="47" actId="20577"/>
          <ac:spMkLst>
            <pc:docMk/>
            <pc:sldMk cId="2835723560" sldId="388"/>
            <ac:spMk id="13" creationId="{E2E307A6-F038-8F0B-EB21-60DD0C589DCD}"/>
          </ac:spMkLst>
        </pc:spChg>
      </pc:sldChg>
      <pc:sldChg chg="modSp mod">
        <pc:chgData name="Glen Jones" userId="e846aaca-4b24-4b13-b0d0-f2308e16b284" providerId="ADAL" clId="{49993583-A1B1-40A4-8AEB-1AEF8FB1E64B}" dt="2023-08-21T10:37:32.838" v="48"/>
        <pc:sldMkLst>
          <pc:docMk/>
          <pc:sldMk cId="2840312842" sldId="389"/>
        </pc:sldMkLst>
        <pc:spChg chg="mod">
          <ac:chgData name="Glen Jones" userId="e846aaca-4b24-4b13-b0d0-f2308e16b284" providerId="ADAL" clId="{49993583-A1B1-40A4-8AEB-1AEF8FB1E64B}" dt="2023-08-21T10:37:32.838" v="48"/>
          <ac:spMkLst>
            <pc:docMk/>
            <pc:sldMk cId="2840312842" sldId="389"/>
            <ac:spMk id="13" creationId="{E2E307A6-F038-8F0B-EB21-60DD0C589DCD}"/>
          </ac:spMkLst>
        </pc:spChg>
      </pc:sldChg>
      <pc:sldChg chg="modSp mod">
        <pc:chgData name="Glen Jones" userId="e846aaca-4b24-4b13-b0d0-f2308e16b284" providerId="ADAL" clId="{49993583-A1B1-40A4-8AEB-1AEF8FB1E64B}" dt="2023-08-21T10:38:25.925" v="49" actId="20577"/>
        <pc:sldMkLst>
          <pc:docMk/>
          <pc:sldMk cId="2668798318" sldId="391"/>
        </pc:sldMkLst>
        <pc:spChg chg="mod">
          <ac:chgData name="Glen Jones" userId="e846aaca-4b24-4b13-b0d0-f2308e16b284" providerId="ADAL" clId="{49993583-A1B1-40A4-8AEB-1AEF8FB1E64B}" dt="2023-08-21T10:38:25.925" v="49" actId="20577"/>
          <ac:spMkLst>
            <pc:docMk/>
            <pc:sldMk cId="2668798318" sldId="391"/>
            <ac:spMk id="41" creationId="{D556CE21-E005-2A01-4C21-E508FA741A2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21/08/2023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7726840-FCDC-3396-18D3-F4056FFDD25C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Andika" panose="02000000000000000000" pitchFamily="2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Andika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4474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2" y="624353"/>
            <a:ext cx="10283535" cy="1041064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The boy kicks a ball and the bell rang.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3" y="2003861"/>
            <a:ext cx="10283534" cy="3653615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“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and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” is a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joining word</a:t>
            </a:r>
            <a:r>
              <a:rPr lang="en-GB" sz="40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because it can join two sentences or ideas together.</a:t>
            </a:r>
          </a:p>
          <a:p>
            <a:pPr algn="ctr"/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There are lots of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joining words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 </a:t>
            </a:r>
          </a:p>
          <a:p>
            <a:pPr algn="ctr"/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think of anymore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joining words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752" y="2578040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A462E58-914B-C8E4-7BE5-87DFFA83C728}"/>
              </a:ext>
            </a:extLst>
          </p:cNvPr>
          <p:cNvSpPr/>
          <p:nvPr/>
        </p:nvSpPr>
        <p:spPr>
          <a:xfrm>
            <a:off x="6262445" y="772877"/>
            <a:ext cx="1136832" cy="744015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02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ED3B7CE-D591-7963-3161-830C68DD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278823" y="268536"/>
            <a:ext cx="11505694" cy="97837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Other </a:t>
            </a:r>
            <a:r>
              <a:rPr lang="en-GB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joining words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include: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CE5170-34C0-A666-3E4A-FDD22746E91E}"/>
              </a:ext>
            </a:extLst>
          </p:cNvPr>
          <p:cNvSpPr txBox="1">
            <a:spLocks/>
          </p:cNvSpPr>
          <p:nvPr/>
        </p:nvSpPr>
        <p:spPr>
          <a:xfrm>
            <a:off x="3425888" y="1468247"/>
            <a:ext cx="1980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1C8D88-0C8A-07BA-E2E1-DBD93567952C}"/>
              </a:ext>
            </a:extLst>
          </p:cNvPr>
          <p:cNvSpPr txBox="1"/>
          <p:nvPr/>
        </p:nvSpPr>
        <p:spPr>
          <a:xfrm>
            <a:off x="6257357" y="1470931"/>
            <a:ext cx="1980000" cy="578882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54969A-A388-1EDD-2233-CB8B0EC4C5BE}"/>
              </a:ext>
            </a:extLst>
          </p:cNvPr>
          <p:cNvSpPr txBox="1"/>
          <p:nvPr/>
        </p:nvSpPr>
        <p:spPr>
          <a:xfrm>
            <a:off x="1048080" y="1468247"/>
            <a:ext cx="1980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when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FD91C2-4ECD-6C23-A2E9-D53403005666}"/>
              </a:ext>
            </a:extLst>
          </p:cNvPr>
          <p:cNvSpPr txBox="1"/>
          <p:nvPr/>
        </p:nvSpPr>
        <p:spPr>
          <a:xfrm>
            <a:off x="8521731" y="1470931"/>
            <a:ext cx="1980000" cy="578882"/>
          </a:xfrm>
          <a:prstGeom prst="round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but</a:t>
            </a:r>
          </a:p>
        </p:txBody>
      </p:sp>
      <p:pic>
        <p:nvPicPr>
          <p:cNvPr id="16" name="Picture 1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E169C65-A955-2306-82E9-E02576F77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99" y="3473247"/>
            <a:ext cx="3006938" cy="340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25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ED3B7CE-D591-7963-3161-830C68DD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BDF126-EC6A-60FB-8713-5C2148773735}"/>
              </a:ext>
            </a:extLst>
          </p:cNvPr>
          <p:cNvSpPr txBox="1"/>
          <p:nvPr/>
        </p:nvSpPr>
        <p:spPr>
          <a:xfrm>
            <a:off x="222040" y="2496782"/>
            <a:ext cx="4414591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1. The man dances.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6877C9-F6F9-0099-1A34-6FCA25BC42FF}"/>
              </a:ext>
            </a:extLst>
          </p:cNvPr>
          <p:cNvSpPr txBox="1"/>
          <p:nvPr/>
        </p:nvSpPr>
        <p:spPr>
          <a:xfrm>
            <a:off x="6936509" y="2453500"/>
            <a:ext cx="4848007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2. The girl sings.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2E307A6-F038-8F0B-EB21-60DD0C589DCD}"/>
              </a:ext>
            </a:extLst>
          </p:cNvPr>
          <p:cNvSpPr txBox="1">
            <a:spLocks/>
          </p:cNvSpPr>
          <p:nvPr/>
        </p:nvSpPr>
        <p:spPr>
          <a:xfrm>
            <a:off x="222040" y="177899"/>
            <a:ext cx="11505694" cy="97837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</a:t>
            </a:r>
            <a:r>
              <a:rPr lang="en-GB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join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the two ideas into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one sentence using </a:t>
            </a:r>
            <a:r>
              <a:rPr lang="en-GB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the joining word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621973-7473-7CB3-F12F-9C6439E7D5A9}"/>
              </a:ext>
            </a:extLst>
          </p:cNvPr>
          <p:cNvSpPr txBox="1"/>
          <p:nvPr/>
        </p:nvSpPr>
        <p:spPr>
          <a:xfrm>
            <a:off x="4796570" y="2453500"/>
            <a:ext cx="1980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when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169F85-5143-B9CC-59E4-7F742E846CA0}"/>
              </a:ext>
            </a:extLst>
          </p:cNvPr>
          <p:cNvSpPr txBox="1"/>
          <p:nvPr/>
        </p:nvSpPr>
        <p:spPr>
          <a:xfrm>
            <a:off x="222040" y="3429000"/>
            <a:ext cx="11562476" cy="64698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The man dances when the girl sings.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381904-4203-0AA1-71D8-0ED5164D60F2}"/>
              </a:ext>
            </a:extLst>
          </p:cNvPr>
          <p:cNvSpPr txBox="1"/>
          <p:nvPr/>
        </p:nvSpPr>
        <p:spPr>
          <a:xfrm>
            <a:off x="222040" y="4610169"/>
            <a:ext cx="4414591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1. The man dances.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31845A-CE61-FFCF-5541-350D4A415505}"/>
              </a:ext>
            </a:extLst>
          </p:cNvPr>
          <p:cNvSpPr txBox="1"/>
          <p:nvPr/>
        </p:nvSpPr>
        <p:spPr>
          <a:xfrm>
            <a:off x="6936509" y="4566887"/>
            <a:ext cx="4848007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2. The girl sings.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A779F5-0CA7-E608-926D-0019571A1C00}"/>
              </a:ext>
            </a:extLst>
          </p:cNvPr>
          <p:cNvSpPr txBox="1"/>
          <p:nvPr/>
        </p:nvSpPr>
        <p:spPr>
          <a:xfrm>
            <a:off x="4796570" y="4566887"/>
            <a:ext cx="1980000" cy="648000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if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FABFCA-CCF4-6489-1CE4-0A0778E835FA}"/>
              </a:ext>
            </a:extLst>
          </p:cNvPr>
          <p:cNvSpPr txBox="1"/>
          <p:nvPr/>
        </p:nvSpPr>
        <p:spPr>
          <a:xfrm>
            <a:off x="222040" y="5542387"/>
            <a:ext cx="11562476" cy="64698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The man dances if the girl sings.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2F942CF-9418-D659-F9DC-CD4BE97B8D60}"/>
              </a:ext>
            </a:extLst>
          </p:cNvPr>
          <p:cNvSpPr txBox="1">
            <a:spLocks/>
          </p:cNvSpPr>
          <p:nvPr/>
        </p:nvSpPr>
        <p:spPr>
          <a:xfrm>
            <a:off x="3425888" y="1468247"/>
            <a:ext cx="1980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if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432280-0B29-1AFF-D999-56373D60DC3F}"/>
              </a:ext>
            </a:extLst>
          </p:cNvPr>
          <p:cNvSpPr txBox="1"/>
          <p:nvPr/>
        </p:nvSpPr>
        <p:spPr>
          <a:xfrm>
            <a:off x="6257357" y="1470931"/>
            <a:ext cx="1980000" cy="578882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or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5A6449-2468-8074-B22D-B25A7FE26477}"/>
              </a:ext>
            </a:extLst>
          </p:cNvPr>
          <p:cNvSpPr txBox="1"/>
          <p:nvPr/>
        </p:nvSpPr>
        <p:spPr>
          <a:xfrm>
            <a:off x="1048080" y="1468247"/>
            <a:ext cx="1980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when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8775FB-F103-71F5-ADFC-75E9F5B529EE}"/>
              </a:ext>
            </a:extLst>
          </p:cNvPr>
          <p:cNvSpPr txBox="1"/>
          <p:nvPr/>
        </p:nvSpPr>
        <p:spPr>
          <a:xfrm>
            <a:off x="8521731" y="1470931"/>
            <a:ext cx="1980000" cy="578882"/>
          </a:xfrm>
          <a:prstGeom prst="round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but</a:t>
            </a:r>
          </a:p>
        </p:txBody>
      </p:sp>
    </p:spTree>
    <p:extLst>
      <p:ext uri="{BB962C8B-B14F-4D97-AF65-F5344CB8AC3E}">
        <p14:creationId xmlns:p14="http://schemas.microsoft.com/office/powerpoint/2010/main" val="283572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4" grpId="0" animBg="1"/>
      <p:bldP spid="7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ED3B7CE-D591-7963-3161-830C68DD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BDF126-EC6A-60FB-8713-5C2148773735}"/>
              </a:ext>
            </a:extLst>
          </p:cNvPr>
          <p:cNvSpPr txBox="1"/>
          <p:nvPr/>
        </p:nvSpPr>
        <p:spPr>
          <a:xfrm>
            <a:off x="222040" y="2496782"/>
            <a:ext cx="4414591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1. The man dances.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6877C9-F6F9-0099-1A34-6FCA25BC42FF}"/>
              </a:ext>
            </a:extLst>
          </p:cNvPr>
          <p:cNvSpPr txBox="1"/>
          <p:nvPr/>
        </p:nvSpPr>
        <p:spPr>
          <a:xfrm>
            <a:off x="6936509" y="2453500"/>
            <a:ext cx="4848007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2. The girl sings.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2E307A6-F038-8F0B-EB21-60DD0C589DCD}"/>
              </a:ext>
            </a:extLst>
          </p:cNvPr>
          <p:cNvSpPr txBox="1">
            <a:spLocks/>
          </p:cNvSpPr>
          <p:nvPr/>
        </p:nvSpPr>
        <p:spPr>
          <a:xfrm>
            <a:off x="222040" y="177899"/>
            <a:ext cx="11505694" cy="978373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</a:t>
            </a:r>
            <a:r>
              <a:rPr lang="en-GB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join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the two ideas into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one sentence using </a:t>
            </a:r>
            <a:r>
              <a:rPr lang="en-GB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the joining word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621973-7473-7CB3-F12F-9C6439E7D5A9}"/>
              </a:ext>
            </a:extLst>
          </p:cNvPr>
          <p:cNvSpPr txBox="1"/>
          <p:nvPr/>
        </p:nvSpPr>
        <p:spPr>
          <a:xfrm>
            <a:off x="4796570" y="2453500"/>
            <a:ext cx="1980000" cy="648000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169F85-5143-B9CC-59E4-7F742E846CA0}"/>
              </a:ext>
            </a:extLst>
          </p:cNvPr>
          <p:cNvSpPr txBox="1"/>
          <p:nvPr/>
        </p:nvSpPr>
        <p:spPr>
          <a:xfrm>
            <a:off x="222040" y="3429000"/>
            <a:ext cx="11562476" cy="64698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The man dances or the girl sings.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381904-4203-0AA1-71D8-0ED5164D60F2}"/>
              </a:ext>
            </a:extLst>
          </p:cNvPr>
          <p:cNvSpPr txBox="1"/>
          <p:nvPr/>
        </p:nvSpPr>
        <p:spPr>
          <a:xfrm>
            <a:off x="222040" y="4610169"/>
            <a:ext cx="4414591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1. The man dances.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31845A-CE61-FFCF-5541-350D4A415505}"/>
              </a:ext>
            </a:extLst>
          </p:cNvPr>
          <p:cNvSpPr txBox="1"/>
          <p:nvPr/>
        </p:nvSpPr>
        <p:spPr>
          <a:xfrm>
            <a:off x="6936509" y="4566887"/>
            <a:ext cx="4848007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2. The girl sings.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A779F5-0CA7-E608-926D-0019571A1C00}"/>
              </a:ext>
            </a:extLst>
          </p:cNvPr>
          <p:cNvSpPr txBox="1"/>
          <p:nvPr/>
        </p:nvSpPr>
        <p:spPr>
          <a:xfrm>
            <a:off x="4796570" y="4566887"/>
            <a:ext cx="1980000" cy="648000"/>
          </a:xfrm>
          <a:prstGeom prst="roundRec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but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FABFCA-CCF4-6489-1CE4-0A0778E835FA}"/>
              </a:ext>
            </a:extLst>
          </p:cNvPr>
          <p:cNvSpPr txBox="1"/>
          <p:nvPr/>
        </p:nvSpPr>
        <p:spPr>
          <a:xfrm>
            <a:off x="222040" y="5542387"/>
            <a:ext cx="11562476" cy="64698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The man dances but the girl sings.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FAEA6E-2C43-43B4-3B85-2B156C274C56}"/>
              </a:ext>
            </a:extLst>
          </p:cNvPr>
          <p:cNvSpPr txBox="1">
            <a:spLocks/>
          </p:cNvSpPr>
          <p:nvPr/>
        </p:nvSpPr>
        <p:spPr>
          <a:xfrm>
            <a:off x="3425888" y="1468247"/>
            <a:ext cx="1980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if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28C0C5-D295-F0C6-EFF2-3DC8F872A131}"/>
              </a:ext>
            </a:extLst>
          </p:cNvPr>
          <p:cNvSpPr txBox="1"/>
          <p:nvPr/>
        </p:nvSpPr>
        <p:spPr>
          <a:xfrm>
            <a:off x="6257357" y="1470931"/>
            <a:ext cx="1980000" cy="578882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or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96F838-E62E-40F3-5A4B-8B0E71EE3B17}"/>
              </a:ext>
            </a:extLst>
          </p:cNvPr>
          <p:cNvSpPr txBox="1"/>
          <p:nvPr/>
        </p:nvSpPr>
        <p:spPr>
          <a:xfrm>
            <a:off x="1048080" y="1468247"/>
            <a:ext cx="1980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when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13B4EE-D866-BFC2-3A3B-D698000CA553}"/>
              </a:ext>
            </a:extLst>
          </p:cNvPr>
          <p:cNvSpPr txBox="1"/>
          <p:nvPr/>
        </p:nvSpPr>
        <p:spPr>
          <a:xfrm>
            <a:off x="8521731" y="1470931"/>
            <a:ext cx="1980000" cy="578882"/>
          </a:xfrm>
          <a:prstGeom prst="round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but</a:t>
            </a:r>
          </a:p>
        </p:txBody>
      </p:sp>
    </p:spTree>
    <p:extLst>
      <p:ext uri="{BB962C8B-B14F-4D97-AF65-F5344CB8AC3E}">
        <p14:creationId xmlns:p14="http://schemas.microsoft.com/office/powerpoint/2010/main" val="284031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4" grpId="0" animBg="1"/>
      <p:bldP spid="7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E8E48955-675D-2552-0940-34DF87B45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34A2E8F-5528-0FB1-43E8-BD50D347A30E}"/>
              </a:ext>
            </a:extLst>
          </p:cNvPr>
          <p:cNvSpPr txBox="1">
            <a:spLocks/>
          </p:cNvSpPr>
          <p:nvPr/>
        </p:nvSpPr>
        <p:spPr>
          <a:xfrm>
            <a:off x="600891" y="918877"/>
            <a:ext cx="10984557" cy="5020243"/>
          </a:xfrm>
          <a:prstGeom prst="round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400" dirty="0">
                <a:solidFill>
                  <a:schemeClr val="bg1"/>
                </a:solidFill>
              </a:rPr>
              <a:t>Let’s </a:t>
            </a:r>
            <a:r>
              <a:rPr lang="en-GB" sz="4400" b="1" u="sng" dirty="0">
                <a:solidFill>
                  <a:srgbClr val="FFFF00"/>
                </a:solidFill>
              </a:rPr>
              <a:t>not</a:t>
            </a:r>
            <a:r>
              <a:rPr lang="en-GB" sz="4400" dirty="0">
                <a:solidFill>
                  <a:schemeClr val="bg1"/>
                </a:solidFill>
              </a:rPr>
              <a:t> join more than two ideas until we know more about sentences.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7F9052-5222-2D2C-5BB6-C26DCCBE78B5}"/>
              </a:ext>
            </a:extLst>
          </p:cNvPr>
          <p:cNvSpPr txBox="1"/>
          <p:nvPr/>
        </p:nvSpPr>
        <p:spPr>
          <a:xfrm>
            <a:off x="751330" y="2962146"/>
            <a:ext cx="106969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Beth plays at school and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</a:rPr>
              <a:t>Zara goes home and Paul likes dolls and Mark likes cars and Barry wants sweets and Malia wants cakes.</a:t>
            </a:r>
          </a:p>
        </p:txBody>
      </p:sp>
    </p:spTree>
    <p:extLst>
      <p:ext uri="{BB962C8B-B14F-4D97-AF65-F5344CB8AC3E}">
        <p14:creationId xmlns:p14="http://schemas.microsoft.com/office/powerpoint/2010/main" val="333747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055E7DB-7DC4-47DD-0280-CE7DE7E2E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4FA7BF-C76C-A975-CF70-84A0A83EA8D6}"/>
              </a:ext>
            </a:extLst>
          </p:cNvPr>
          <p:cNvSpPr/>
          <p:nvPr/>
        </p:nvSpPr>
        <p:spPr>
          <a:xfrm>
            <a:off x="2110821" y="1687315"/>
            <a:ext cx="8016536" cy="413699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1266" name="Title 1">
            <a:extLst>
              <a:ext uri="{FF2B5EF4-FFF2-40B4-BE49-F238E27FC236}">
                <a16:creationId xmlns:a16="http://schemas.microsoft.com/office/drawing/2014/main" id="{9AFD9B2D-C6E6-FEA9-2F40-C75AC71C5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82" y="349411"/>
            <a:ext cx="11492190" cy="1499161"/>
          </a:xfrm>
          <a:prstGeom prst="roundRect">
            <a:avLst>
              <a:gd name="adj" fmla="val 27544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/>
            <a:r>
              <a:rPr lang="en-GB" altLang="en-US" sz="2800" dirty="0">
                <a:solidFill>
                  <a:schemeClr val="bg1"/>
                </a:solidFill>
              </a:rPr>
              <a:t>Below are 3 sentences and 4 joining words. </a:t>
            </a:r>
            <a:br>
              <a:rPr lang="en-GB" altLang="en-US" sz="2800" dirty="0">
                <a:solidFill>
                  <a:schemeClr val="bg1"/>
                </a:solidFill>
              </a:rPr>
            </a:br>
            <a:br>
              <a:rPr lang="en-GB" altLang="en-US" sz="2800" dirty="0">
                <a:solidFill>
                  <a:schemeClr val="bg1"/>
                </a:solidFill>
              </a:rPr>
            </a:br>
            <a:r>
              <a:rPr lang="en-GB" altLang="en-US" sz="2800" dirty="0">
                <a:solidFill>
                  <a:schemeClr val="bg1"/>
                </a:solidFill>
              </a:rPr>
              <a:t>In 1 minute, how many different sentences can you make?</a:t>
            </a:r>
          </a:p>
        </p:txBody>
      </p:sp>
      <p:sp>
        <p:nvSpPr>
          <p:cNvPr id="11" name="Red Oval">
            <a:extLst>
              <a:ext uri="{FF2B5EF4-FFF2-40B4-BE49-F238E27FC236}">
                <a16:creationId xmlns:a16="http://schemas.microsoft.com/office/drawing/2014/main" id="{D72F35E9-7F8C-5E5C-FB40-45D7D4541A94}"/>
              </a:ext>
            </a:extLst>
          </p:cNvPr>
          <p:cNvSpPr/>
          <p:nvPr/>
        </p:nvSpPr>
        <p:spPr>
          <a:xfrm>
            <a:off x="320663" y="2705853"/>
            <a:ext cx="2547938" cy="254793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2" name="Amber Oval">
            <a:extLst>
              <a:ext uri="{FF2B5EF4-FFF2-40B4-BE49-F238E27FC236}">
                <a16:creationId xmlns:a16="http://schemas.microsoft.com/office/drawing/2014/main" id="{35496460-D172-C647-0271-13B985D52204}"/>
              </a:ext>
            </a:extLst>
          </p:cNvPr>
          <p:cNvSpPr/>
          <p:nvPr/>
        </p:nvSpPr>
        <p:spPr>
          <a:xfrm>
            <a:off x="320663" y="2705853"/>
            <a:ext cx="2547938" cy="2547937"/>
          </a:xfrm>
          <a:prstGeom prst="ellipse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3" name="Green Oval">
            <a:extLst>
              <a:ext uri="{FF2B5EF4-FFF2-40B4-BE49-F238E27FC236}">
                <a16:creationId xmlns:a16="http://schemas.microsoft.com/office/drawing/2014/main" id="{84B753FC-7FBA-D534-DD4A-E84D8EAA93CF}"/>
              </a:ext>
            </a:extLst>
          </p:cNvPr>
          <p:cNvSpPr/>
          <p:nvPr/>
        </p:nvSpPr>
        <p:spPr>
          <a:xfrm>
            <a:off x="320663" y="2705853"/>
            <a:ext cx="2547938" cy="2547937"/>
          </a:xfrm>
          <a:prstGeom prst="ellipse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33FA25-F0D9-C3D5-9CE5-D0312237F061}"/>
              </a:ext>
            </a:extLst>
          </p:cNvPr>
          <p:cNvSpPr txBox="1"/>
          <p:nvPr/>
        </p:nvSpPr>
        <p:spPr>
          <a:xfrm>
            <a:off x="313282" y="5509086"/>
            <a:ext cx="2542686" cy="40862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15" name="Last 60 seconds">
            <a:extLst>
              <a:ext uri="{FF2B5EF4-FFF2-40B4-BE49-F238E27FC236}">
                <a16:creationId xmlns:a16="http://schemas.microsoft.com/office/drawing/2014/main" id="{FD99EF8A-A45B-9CCC-6597-1DB8D3F83C6D}"/>
              </a:ext>
            </a:extLst>
          </p:cNvPr>
          <p:cNvSpPr txBox="1"/>
          <p:nvPr/>
        </p:nvSpPr>
        <p:spPr>
          <a:xfrm>
            <a:off x="313282" y="5491757"/>
            <a:ext cx="2542686" cy="408623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Last 15 seconds!</a:t>
            </a:r>
          </a:p>
        </p:txBody>
      </p:sp>
      <p:sp>
        <p:nvSpPr>
          <p:cNvPr id="16" name="Grey Oval">
            <a:extLst>
              <a:ext uri="{FF2B5EF4-FFF2-40B4-BE49-F238E27FC236}">
                <a16:creationId xmlns:a16="http://schemas.microsoft.com/office/drawing/2014/main" id="{853C2272-8768-97A9-18A8-888F909E270A}"/>
              </a:ext>
            </a:extLst>
          </p:cNvPr>
          <p:cNvSpPr/>
          <p:nvPr/>
        </p:nvSpPr>
        <p:spPr>
          <a:xfrm>
            <a:off x="320663" y="2705853"/>
            <a:ext cx="2547938" cy="2547937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3CB84C-E34D-0448-A9CC-07FC1408D5B1}"/>
              </a:ext>
            </a:extLst>
          </p:cNvPr>
          <p:cNvSpPr/>
          <p:nvPr/>
        </p:nvSpPr>
        <p:spPr>
          <a:xfrm>
            <a:off x="1548993" y="3940881"/>
            <a:ext cx="100806" cy="101275"/>
          </a:xfrm>
          <a:prstGeom prst="ellipse">
            <a:avLst/>
          </a:prstGeom>
          <a:solidFill>
            <a:schemeClr val="tx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6C0622-3F28-23FD-02B7-327E3B130303}"/>
              </a:ext>
            </a:extLst>
          </p:cNvPr>
          <p:cNvCxnSpPr>
            <a:cxnSpLocks/>
            <a:stCxn id="16" idx="0"/>
          </p:cNvCxnSpPr>
          <p:nvPr/>
        </p:nvCxnSpPr>
        <p:spPr>
          <a:xfrm flipH="1">
            <a:off x="1589380" y="2705853"/>
            <a:ext cx="5252" cy="2214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E8C518-79C1-5C3A-AB0E-1CE40FC29C7A}"/>
              </a:ext>
            </a:extLst>
          </p:cNvPr>
          <p:cNvCxnSpPr/>
          <p:nvPr/>
        </p:nvCxnSpPr>
        <p:spPr>
          <a:xfrm>
            <a:off x="1596233" y="5015163"/>
            <a:ext cx="0" cy="2359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E95382-8E4E-2026-733F-E8AD72CFC8B6}"/>
              </a:ext>
            </a:extLst>
          </p:cNvPr>
          <p:cNvCxnSpPr>
            <a:cxnSpLocks/>
          </p:cNvCxnSpPr>
          <p:nvPr/>
        </p:nvCxnSpPr>
        <p:spPr>
          <a:xfrm>
            <a:off x="2190595" y="4806927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D6280A-1CFA-85DB-3727-F98847870236}"/>
              </a:ext>
            </a:extLst>
          </p:cNvPr>
          <p:cNvCxnSpPr>
            <a:cxnSpLocks/>
          </p:cNvCxnSpPr>
          <p:nvPr/>
        </p:nvCxnSpPr>
        <p:spPr>
          <a:xfrm>
            <a:off x="867542" y="2923106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089189-6690-E4D6-6204-449D6B2C3844}"/>
              </a:ext>
            </a:extLst>
          </p:cNvPr>
          <p:cNvCxnSpPr>
            <a:cxnSpLocks/>
          </p:cNvCxnSpPr>
          <p:nvPr/>
        </p:nvCxnSpPr>
        <p:spPr>
          <a:xfrm>
            <a:off x="452337" y="3416842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4D2ABD-7806-9C4B-36F9-F5E9F1F83C6F}"/>
              </a:ext>
            </a:extLst>
          </p:cNvPr>
          <p:cNvCxnSpPr>
            <a:cxnSpLocks/>
          </p:cNvCxnSpPr>
          <p:nvPr/>
        </p:nvCxnSpPr>
        <p:spPr>
          <a:xfrm>
            <a:off x="2489011" y="4445551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255080-97FA-CB0E-4DF0-539043575C14}"/>
              </a:ext>
            </a:extLst>
          </p:cNvPr>
          <p:cNvCxnSpPr>
            <a:cxnSpLocks/>
          </p:cNvCxnSpPr>
          <p:nvPr/>
        </p:nvCxnSpPr>
        <p:spPr>
          <a:xfrm>
            <a:off x="2621355" y="3978190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92D1DE-8A56-F442-A1B0-C44D5C40CC43}"/>
              </a:ext>
            </a:extLst>
          </p:cNvPr>
          <p:cNvCxnSpPr>
            <a:cxnSpLocks/>
          </p:cNvCxnSpPr>
          <p:nvPr/>
        </p:nvCxnSpPr>
        <p:spPr>
          <a:xfrm>
            <a:off x="322264" y="3999819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888856-56C0-8477-BD6C-1AD182C79E34}"/>
              </a:ext>
            </a:extLst>
          </p:cNvPr>
          <p:cNvCxnSpPr>
            <a:cxnSpLocks/>
          </p:cNvCxnSpPr>
          <p:nvPr/>
        </p:nvCxnSpPr>
        <p:spPr>
          <a:xfrm flipV="1">
            <a:off x="2542089" y="3430892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8D72DD-36E5-E640-076D-2D3ABD490757}"/>
              </a:ext>
            </a:extLst>
          </p:cNvPr>
          <p:cNvCxnSpPr>
            <a:cxnSpLocks/>
          </p:cNvCxnSpPr>
          <p:nvPr/>
        </p:nvCxnSpPr>
        <p:spPr>
          <a:xfrm flipV="1">
            <a:off x="482104" y="4461947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028DBC8-8CE7-535D-2C37-A098FD6AD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9145" y="2535550"/>
            <a:ext cx="6156656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2.	Emile is brave.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6D34FF-66FE-B537-FB86-2F460A842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2151" y="3128621"/>
            <a:ext cx="6156656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3.	Scrambler is scared.</a:t>
            </a:r>
          </a:p>
        </p:txBody>
      </p:sp>
      <p:sp>
        <p:nvSpPr>
          <p:cNvPr id="28" name="Go 30 seconds">
            <a:extLst>
              <a:ext uri="{FF2B5EF4-FFF2-40B4-BE49-F238E27FC236}">
                <a16:creationId xmlns:a16="http://schemas.microsoft.com/office/drawing/2014/main" id="{266C9D33-8551-FD3E-5C5F-6D9C5EDE0CA8}"/>
              </a:ext>
            </a:extLst>
          </p:cNvPr>
          <p:cNvSpPr txBox="1"/>
          <p:nvPr/>
        </p:nvSpPr>
        <p:spPr>
          <a:xfrm>
            <a:off x="313282" y="5503953"/>
            <a:ext cx="2542686" cy="408623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GO!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314AF3-30E4-2904-6AC1-244F4912B2CC}"/>
              </a:ext>
            </a:extLst>
          </p:cNvPr>
          <p:cNvCxnSpPr>
            <a:cxnSpLocks/>
          </p:cNvCxnSpPr>
          <p:nvPr/>
        </p:nvCxnSpPr>
        <p:spPr>
          <a:xfrm flipV="1">
            <a:off x="842734" y="4806927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47673E-4B59-E5BD-689E-6D7DC482B43E}"/>
              </a:ext>
            </a:extLst>
          </p:cNvPr>
          <p:cNvCxnSpPr>
            <a:cxnSpLocks/>
          </p:cNvCxnSpPr>
          <p:nvPr/>
        </p:nvCxnSpPr>
        <p:spPr>
          <a:xfrm flipV="1">
            <a:off x="2246244" y="2964603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00E6AB-3868-1159-C0D1-FAFC6E49BBFE}"/>
              </a:ext>
            </a:extLst>
          </p:cNvPr>
          <p:cNvGrpSpPr>
            <a:grpSpLocks/>
          </p:cNvGrpSpPr>
          <p:nvPr/>
        </p:nvGrpSpPr>
        <p:grpSpPr bwMode="auto">
          <a:xfrm>
            <a:off x="1595461" y="2895713"/>
            <a:ext cx="7938" cy="2208212"/>
            <a:chOff x="6948614" y="3503140"/>
            <a:chExt cx="7930" cy="220869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5077A3-D261-E3D5-4235-9245AFB91066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250247F-F6DF-FB22-0ACC-1015759D93E2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1 minutes start">
            <a:extLst>
              <a:ext uri="{FF2B5EF4-FFF2-40B4-BE49-F238E27FC236}">
                <a16:creationId xmlns:a16="http://schemas.microsoft.com/office/drawing/2014/main" id="{1D5ECD7B-9640-D2A9-4D33-2DC74BD3103E}"/>
              </a:ext>
            </a:extLst>
          </p:cNvPr>
          <p:cNvSpPr txBox="1"/>
          <p:nvPr/>
        </p:nvSpPr>
        <p:spPr>
          <a:xfrm>
            <a:off x="313282" y="5503953"/>
            <a:ext cx="2542686" cy="408623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Start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853243-8790-6765-0C33-E8097F076138}"/>
              </a:ext>
            </a:extLst>
          </p:cNvPr>
          <p:cNvSpPr txBox="1"/>
          <p:nvPr/>
        </p:nvSpPr>
        <p:spPr>
          <a:xfrm>
            <a:off x="386528" y="1998437"/>
            <a:ext cx="2417865" cy="510778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</a:rPr>
              <a:t>1 Minute Timer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33AEF0-01D2-2C48-22CF-B8F67D6D5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2151" y="1942479"/>
            <a:ext cx="6156656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1.	Aimee is clever.</a:t>
            </a:r>
          </a:p>
        </p:txBody>
      </p:sp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397EEF4D-F278-989D-73B9-D636C92D8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285" y="3164989"/>
            <a:ext cx="2802563" cy="34893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EBAAAAC-1324-A820-AC71-7D3D758087DB}"/>
              </a:ext>
            </a:extLst>
          </p:cNvPr>
          <p:cNvSpPr txBox="1">
            <a:spLocks/>
          </p:cNvSpPr>
          <p:nvPr/>
        </p:nvSpPr>
        <p:spPr>
          <a:xfrm>
            <a:off x="6539083" y="4014990"/>
            <a:ext cx="1980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if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8B8EBDB-4006-B11A-A054-D002679F412C}"/>
              </a:ext>
            </a:extLst>
          </p:cNvPr>
          <p:cNvSpPr txBox="1"/>
          <p:nvPr/>
        </p:nvSpPr>
        <p:spPr>
          <a:xfrm>
            <a:off x="4079178" y="4899667"/>
            <a:ext cx="1980000" cy="578882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or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B2D4233-29C8-B66D-DADF-795FF7210798}"/>
              </a:ext>
            </a:extLst>
          </p:cNvPr>
          <p:cNvSpPr txBox="1"/>
          <p:nvPr/>
        </p:nvSpPr>
        <p:spPr>
          <a:xfrm>
            <a:off x="4076367" y="4014990"/>
            <a:ext cx="1980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when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7BD29A9-6F05-60FF-D5E6-485CB152A2BD}"/>
              </a:ext>
            </a:extLst>
          </p:cNvPr>
          <p:cNvSpPr txBox="1"/>
          <p:nvPr/>
        </p:nvSpPr>
        <p:spPr>
          <a:xfrm>
            <a:off x="6568884" y="4877305"/>
            <a:ext cx="1980000" cy="578882"/>
          </a:xfrm>
          <a:prstGeom prst="round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but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3EA3DF-7308-33ED-6B90-A9FCB9C0B366}"/>
              </a:ext>
            </a:extLst>
          </p:cNvPr>
          <p:cNvSpPr txBox="1"/>
          <p:nvPr/>
        </p:nvSpPr>
        <p:spPr>
          <a:xfrm>
            <a:off x="1536170" y="1882259"/>
            <a:ext cx="9649396" cy="4018121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11500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  <a:p>
            <a:pPr algn="ctr"/>
            <a:endParaRPr lang="en-GB" sz="11500" dirty="0">
              <a:solidFill>
                <a:schemeClr val="bg1"/>
              </a:solidFill>
              <a:latin typeface="Andika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0804E1-9632-0DE2-F975-50E838C3CD07}"/>
              </a:ext>
            </a:extLst>
          </p:cNvPr>
          <p:cNvSpPr txBox="1"/>
          <p:nvPr/>
        </p:nvSpPr>
        <p:spPr>
          <a:xfrm>
            <a:off x="1515921" y="1805641"/>
            <a:ext cx="9690624" cy="417135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23900" dirty="0">
                <a:solidFill>
                  <a:schemeClr val="bg1"/>
                </a:solidFill>
                <a:latin typeface="Andika" panose="02000000000000000000" pitchFamily="2" charset="0"/>
              </a:rPr>
              <a:t>GO!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28" grpId="0" animBg="1"/>
      <p:bldP spid="34" grpId="0" animBg="1"/>
      <p:bldP spid="6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055E7DB-7DC4-47DD-0280-CE7DE7E2E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4FA7BF-C76C-A975-CF70-84A0A83EA8D6}"/>
              </a:ext>
            </a:extLst>
          </p:cNvPr>
          <p:cNvSpPr/>
          <p:nvPr/>
        </p:nvSpPr>
        <p:spPr>
          <a:xfrm>
            <a:off x="2110821" y="1687315"/>
            <a:ext cx="9628842" cy="413699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1266" name="Title 1">
            <a:extLst>
              <a:ext uri="{FF2B5EF4-FFF2-40B4-BE49-F238E27FC236}">
                <a16:creationId xmlns:a16="http://schemas.microsoft.com/office/drawing/2014/main" id="{9AFD9B2D-C6E6-FEA9-2F40-C75AC71C5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82" y="349411"/>
            <a:ext cx="11492190" cy="1499161"/>
          </a:xfrm>
          <a:prstGeom prst="roundRect">
            <a:avLst>
              <a:gd name="adj" fmla="val 27544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/>
            <a:r>
              <a:rPr lang="en-GB" altLang="en-US" sz="2800" dirty="0">
                <a:solidFill>
                  <a:schemeClr val="bg1"/>
                </a:solidFill>
              </a:rPr>
              <a:t>How about?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28DBC8-8CE7-535D-2C37-A098FD6AD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9145" y="2535550"/>
            <a:ext cx="7802684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2.	Emile is brave </a:t>
            </a:r>
            <a:r>
              <a:rPr lang="en-GB" altLang="en-US" sz="2800" u="sng" dirty="0">
                <a:solidFill>
                  <a:schemeClr val="tx1"/>
                </a:solidFill>
                <a:latin typeface="Andika" panose="02000000000000000000" pitchFamily="2" charset="0"/>
              </a:rPr>
              <a:t>when</a:t>
            </a: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 Scrambler is scared.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6D34FF-66FE-B537-FB86-2F460A842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2150" y="3128621"/>
            <a:ext cx="8497745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3.	Scrambler is scared </a:t>
            </a:r>
            <a:r>
              <a:rPr lang="en-GB" altLang="en-US" sz="2800" u="sng" dirty="0">
                <a:solidFill>
                  <a:schemeClr val="tx1"/>
                </a:solidFill>
                <a:latin typeface="Andika" panose="02000000000000000000" pitchFamily="2" charset="0"/>
              </a:rPr>
              <a:t>but</a:t>
            </a: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 Aimee is clever.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853243-8790-6765-0C33-E8097F076138}"/>
              </a:ext>
            </a:extLst>
          </p:cNvPr>
          <p:cNvSpPr txBox="1"/>
          <p:nvPr/>
        </p:nvSpPr>
        <p:spPr>
          <a:xfrm>
            <a:off x="386528" y="1998437"/>
            <a:ext cx="2417865" cy="510778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</a:rPr>
              <a:t>1 Minute Timer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33AEF0-01D2-2C48-22CF-B8F67D6D5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2150" y="1942479"/>
            <a:ext cx="6833865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1.	Aimee is clever </a:t>
            </a:r>
            <a:r>
              <a:rPr lang="en-GB" altLang="en-US" sz="2800" u="sng" dirty="0">
                <a:solidFill>
                  <a:schemeClr val="tx1"/>
                </a:solidFill>
                <a:latin typeface="Andika" panose="02000000000000000000" pitchFamily="2" charset="0"/>
              </a:rPr>
              <a:t>and</a:t>
            </a: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 Emile is brave.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5A0EDD6-9F1E-A362-6DBD-E2A26A0AB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5155" y="3812625"/>
            <a:ext cx="8497745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4.	Emile is brave </a:t>
            </a:r>
            <a:r>
              <a:rPr lang="en-GB" altLang="en-US" sz="2800" u="sng" dirty="0">
                <a:solidFill>
                  <a:schemeClr val="tx1"/>
                </a:solidFill>
                <a:latin typeface="Andika" panose="02000000000000000000" pitchFamily="2" charset="0"/>
              </a:rPr>
              <a:t>or</a:t>
            </a: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 Aimee is clever.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556CE21-E005-2A01-4C21-E508FA741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2150" y="4486147"/>
            <a:ext cx="8497745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5.	Scrambler is scared </a:t>
            </a:r>
            <a:r>
              <a:rPr lang="en-GB" altLang="en-US" sz="2800" u="sng" dirty="0">
                <a:solidFill>
                  <a:schemeClr val="tx1"/>
                </a:solidFill>
                <a:latin typeface="Andika" panose="02000000000000000000" pitchFamily="2" charset="0"/>
              </a:rPr>
              <a:t>and</a:t>
            </a: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 Emile </a:t>
            </a:r>
            <a:r>
              <a:rPr lang="en-GB" altLang="en-US" sz="2800">
                <a:solidFill>
                  <a:schemeClr val="tx1"/>
                </a:solidFill>
                <a:latin typeface="Andika" panose="02000000000000000000" pitchFamily="2" charset="0"/>
              </a:rPr>
              <a:t>is brave.</a:t>
            </a:r>
            <a:endParaRPr lang="en-GB" altLang="en-US" sz="2800" dirty="0">
              <a:solidFill>
                <a:schemeClr val="tx1"/>
              </a:solidFill>
              <a:latin typeface="Andika" panose="02000000000000000000" pitchFamily="2" charset="0"/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D233E833-B4CC-29F8-7C40-6E908B83302E}"/>
              </a:ext>
            </a:extLst>
          </p:cNvPr>
          <p:cNvSpPr txBox="1">
            <a:spLocks/>
          </p:cNvSpPr>
          <p:nvPr/>
        </p:nvSpPr>
        <p:spPr>
          <a:xfrm>
            <a:off x="320663" y="6039169"/>
            <a:ext cx="11505694" cy="62429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There are even more combinations!</a:t>
            </a:r>
          </a:p>
        </p:txBody>
      </p:sp>
      <p:sp>
        <p:nvSpPr>
          <p:cNvPr id="43" name="Red Oval">
            <a:extLst>
              <a:ext uri="{FF2B5EF4-FFF2-40B4-BE49-F238E27FC236}">
                <a16:creationId xmlns:a16="http://schemas.microsoft.com/office/drawing/2014/main" id="{D8D63225-08F3-E6D5-4D95-B7095922538C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AF82B7-9F30-4A8E-CCED-DB110844F9A6}"/>
              </a:ext>
            </a:extLst>
          </p:cNvPr>
          <p:cNvSpPr txBox="1"/>
          <p:nvPr/>
        </p:nvSpPr>
        <p:spPr>
          <a:xfrm>
            <a:off x="490175" y="5256582"/>
            <a:ext cx="2542686" cy="40862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1E11996-3D6F-5A81-BB78-A23A7AD41181}"/>
              </a:ext>
            </a:extLst>
          </p:cNvPr>
          <p:cNvSpPr/>
          <p:nvPr/>
        </p:nvSpPr>
        <p:spPr>
          <a:xfrm>
            <a:off x="1718505" y="3697668"/>
            <a:ext cx="100806" cy="101275"/>
          </a:xfrm>
          <a:prstGeom prst="ellipse">
            <a:avLst/>
          </a:prstGeom>
          <a:solidFill>
            <a:schemeClr val="tx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51FDE0F-FBB2-9905-CCB9-A886E6328840}"/>
              </a:ext>
            </a:extLst>
          </p:cNvPr>
          <p:cNvCxnSpPr>
            <a:cxnSpLocks/>
          </p:cNvCxnSpPr>
          <p:nvPr/>
        </p:nvCxnSpPr>
        <p:spPr>
          <a:xfrm flipH="1">
            <a:off x="1758892" y="2462640"/>
            <a:ext cx="5252" cy="2214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D37BF46-FE8C-B54F-5F0A-A20554DE0521}"/>
              </a:ext>
            </a:extLst>
          </p:cNvPr>
          <p:cNvCxnSpPr/>
          <p:nvPr/>
        </p:nvCxnSpPr>
        <p:spPr>
          <a:xfrm>
            <a:off x="1765745" y="4771950"/>
            <a:ext cx="0" cy="2359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E5FC03F-1B35-485C-0CF0-76EDFCAFEFB7}"/>
              </a:ext>
            </a:extLst>
          </p:cNvPr>
          <p:cNvCxnSpPr>
            <a:cxnSpLocks/>
          </p:cNvCxnSpPr>
          <p:nvPr/>
        </p:nvCxnSpPr>
        <p:spPr>
          <a:xfrm>
            <a:off x="2360107" y="4563714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DB4F7AF-7BD2-4335-A40E-77663A095C7F}"/>
              </a:ext>
            </a:extLst>
          </p:cNvPr>
          <p:cNvCxnSpPr>
            <a:cxnSpLocks/>
          </p:cNvCxnSpPr>
          <p:nvPr/>
        </p:nvCxnSpPr>
        <p:spPr>
          <a:xfrm>
            <a:off x="1037054" y="2679893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1FC449C-FFEB-DC67-FD96-95E619F71AF9}"/>
              </a:ext>
            </a:extLst>
          </p:cNvPr>
          <p:cNvCxnSpPr>
            <a:cxnSpLocks/>
          </p:cNvCxnSpPr>
          <p:nvPr/>
        </p:nvCxnSpPr>
        <p:spPr>
          <a:xfrm>
            <a:off x="621849" y="3173629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25C41C2-60B1-1954-7D46-0F4971DF822E}"/>
              </a:ext>
            </a:extLst>
          </p:cNvPr>
          <p:cNvCxnSpPr>
            <a:cxnSpLocks/>
          </p:cNvCxnSpPr>
          <p:nvPr/>
        </p:nvCxnSpPr>
        <p:spPr>
          <a:xfrm>
            <a:off x="2658523" y="4202338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C50F54A-DA6B-0328-2F8E-9B82AD63B859}"/>
              </a:ext>
            </a:extLst>
          </p:cNvPr>
          <p:cNvCxnSpPr>
            <a:cxnSpLocks/>
          </p:cNvCxnSpPr>
          <p:nvPr/>
        </p:nvCxnSpPr>
        <p:spPr>
          <a:xfrm>
            <a:off x="2790867" y="3734977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48E745D-3153-7443-0DF4-399DD77E1E89}"/>
              </a:ext>
            </a:extLst>
          </p:cNvPr>
          <p:cNvCxnSpPr>
            <a:cxnSpLocks/>
          </p:cNvCxnSpPr>
          <p:nvPr/>
        </p:nvCxnSpPr>
        <p:spPr>
          <a:xfrm>
            <a:off x="491776" y="3756606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BFCD875-A7DB-261A-CBD0-7C12F41E82AD}"/>
              </a:ext>
            </a:extLst>
          </p:cNvPr>
          <p:cNvCxnSpPr>
            <a:cxnSpLocks/>
          </p:cNvCxnSpPr>
          <p:nvPr/>
        </p:nvCxnSpPr>
        <p:spPr>
          <a:xfrm flipV="1">
            <a:off x="2711601" y="3187679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A5563D4-277C-83BA-C2AB-315F5C415768}"/>
              </a:ext>
            </a:extLst>
          </p:cNvPr>
          <p:cNvCxnSpPr>
            <a:cxnSpLocks/>
          </p:cNvCxnSpPr>
          <p:nvPr/>
        </p:nvCxnSpPr>
        <p:spPr>
          <a:xfrm flipV="1">
            <a:off x="651616" y="4218734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6D67DFF-5DB7-1986-076E-7A071F280E51}"/>
              </a:ext>
            </a:extLst>
          </p:cNvPr>
          <p:cNvCxnSpPr>
            <a:cxnSpLocks/>
          </p:cNvCxnSpPr>
          <p:nvPr/>
        </p:nvCxnSpPr>
        <p:spPr>
          <a:xfrm flipV="1">
            <a:off x="1012246" y="4563714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B795577-0B0E-5D84-D4B9-B231CFDD105C}"/>
              </a:ext>
            </a:extLst>
          </p:cNvPr>
          <p:cNvCxnSpPr>
            <a:cxnSpLocks/>
          </p:cNvCxnSpPr>
          <p:nvPr/>
        </p:nvCxnSpPr>
        <p:spPr>
          <a:xfrm flipV="1">
            <a:off x="2415756" y="2721390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215D724-5F7E-8D57-894F-8EB53C28308F}"/>
              </a:ext>
            </a:extLst>
          </p:cNvPr>
          <p:cNvGrpSpPr>
            <a:grpSpLocks/>
          </p:cNvGrpSpPr>
          <p:nvPr/>
        </p:nvGrpSpPr>
        <p:grpSpPr bwMode="auto">
          <a:xfrm>
            <a:off x="1764973" y="2652500"/>
            <a:ext cx="7938" cy="2208212"/>
            <a:chOff x="6948614" y="3503140"/>
            <a:chExt cx="7930" cy="2208694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285A870-CEBD-78FA-95CE-9DEAB1DDBC64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EDFDA6F-F4D3-4EA8-CD3E-9804C2F641E0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879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491" y="2009159"/>
            <a:ext cx="9492383" cy="1392863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Extending Sentences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4D42B9C2-2CCD-0815-441A-CFC42CF44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91" y="457201"/>
            <a:ext cx="11338560" cy="6007608"/>
          </a:xfrm>
          <a:prstGeom prst="round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GB" sz="44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32FD10-85BA-FC35-90C3-438563825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" y="3767328"/>
            <a:ext cx="3079868" cy="29956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5A3B19-B9D0-E84E-A0A6-4CBDBF366C32}"/>
              </a:ext>
            </a:extLst>
          </p:cNvPr>
          <p:cNvSpPr txBox="1"/>
          <p:nvPr/>
        </p:nvSpPr>
        <p:spPr>
          <a:xfrm>
            <a:off x="1744762" y="1363949"/>
            <a:ext cx="87024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</a:rPr>
              <a:t>A </a:t>
            </a:r>
            <a:r>
              <a:rPr lang="en-GB" sz="4800" b="1" u="sng" dirty="0">
                <a:solidFill>
                  <a:srgbClr val="7030A0"/>
                </a:solidFill>
              </a:rPr>
              <a:t>sentence</a:t>
            </a:r>
            <a:r>
              <a:rPr lang="en-GB" sz="4800" dirty="0">
                <a:solidFill>
                  <a:srgbClr val="7030A0"/>
                </a:solidFill>
              </a:rPr>
              <a:t> </a:t>
            </a:r>
            <a:r>
              <a:rPr lang="en-GB" sz="4800" dirty="0">
                <a:solidFill>
                  <a:schemeClr val="bg1"/>
                </a:solidFill>
              </a:rPr>
              <a:t>is a group of words that we say with </a:t>
            </a:r>
            <a:r>
              <a:rPr lang="en-GB" sz="4800" b="1" u="sng" dirty="0">
                <a:solidFill>
                  <a:srgbClr val="7030A0"/>
                </a:solidFill>
              </a:rPr>
              <a:t>one breath</a:t>
            </a:r>
            <a:r>
              <a:rPr lang="en-GB" sz="4800" dirty="0">
                <a:solidFill>
                  <a:srgbClr val="7030A0"/>
                </a:solidFill>
              </a:rPr>
              <a:t>.</a:t>
            </a:r>
            <a:r>
              <a:rPr lang="en-GB" sz="4800" b="1" u="sng" dirty="0">
                <a:solidFill>
                  <a:srgbClr val="7030A0"/>
                </a:solidFill>
              </a:rPr>
              <a:t> </a:t>
            </a:r>
            <a:endParaRPr lang="en-GB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97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278690"/>
            <a:ext cx="10283535" cy="1041064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sentence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can express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1 or more</a:t>
            </a:r>
            <a:r>
              <a:rPr lang="en-GB" sz="40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ideas.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4" y="1598444"/>
            <a:ext cx="10283534" cy="3323192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These are quite simple (boring?) sentences: </a:t>
            </a:r>
          </a:p>
          <a:p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marL="3233738" indent="-1443038">
              <a:buFont typeface="+mj-lt"/>
              <a:buAutoNum type="arabicPeriod"/>
            </a:pP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girl threw a ball.  </a:t>
            </a:r>
          </a:p>
          <a:p>
            <a:pPr marL="3233738" indent="-1443038">
              <a:buFont typeface="+mj-lt"/>
              <a:buAutoNum type="arabicPeriod"/>
            </a:pPr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marL="3233738" indent="-1443038">
              <a:buFont typeface="+mj-lt"/>
              <a:buAutoNum type="arabicPeriod"/>
            </a:pP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boy sat in class. </a:t>
            </a:r>
          </a:p>
          <a:p>
            <a:pPr marL="3233738" indent="-1443038">
              <a:buFont typeface="+mj-lt"/>
              <a:buAutoNum type="arabicPeriod"/>
            </a:pPr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marL="3233738" indent="-1443038">
              <a:buFont typeface="+mj-lt"/>
              <a:buAutoNum type="arabicPeriod"/>
            </a:pP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cat walks in the street.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041F4-4BF3-1C4D-2F2C-9D66D0CAF14C}"/>
              </a:ext>
            </a:extLst>
          </p:cNvPr>
          <p:cNvSpPr txBox="1">
            <a:spLocks/>
          </p:cNvSpPr>
          <p:nvPr/>
        </p:nvSpPr>
        <p:spPr>
          <a:xfrm>
            <a:off x="954233" y="5200325"/>
            <a:ext cx="10283534" cy="1300302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How many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ideas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are in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each sentence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9DD0215-A7D5-2814-814A-A202958D568E}"/>
              </a:ext>
            </a:extLst>
          </p:cNvPr>
          <p:cNvSpPr txBox="1">
            <a:spLocks/>
          </p:cNvSpPr>
          <p:nvPr/>
        </p:nvSpPr>
        <p:spPr>
          <a:xfrm>
            <a:off x="954233" y="5200325"/>
            <a:ext cx="10283534" cy="1300302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There is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one idea 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each sentence.</a:t>
            </a:r>
          </a:p>
        </p:txBody>
      </p:sp>
    </p:spTree>
    <p:extLst>
      <p:ext uri="{BB962C8B-B14F-4D97-AF65-F5344CB8AC3E}">
        <p14:creationId xmlns:p14="http://schemas.microsoft.com/office/powerpoint/2010/main" val="47413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22383 -0.549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7" y="-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E76269D1-4D8D-9EAD-A5F1-D92BC4AED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8447" y="1170432"/>
            <a:ext cx="9537193" cy="4462272"/>
          </a:xfrm>
          <a:prstGeom prst="roundRect">
            <a:avLst/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1F52B6-B1E5-A1FF-1BD3-5FF6AF4DC0F8}"/>
              </a:ext>
            </a:extLst>
          </p:cNvPr>
          <p:cNvSpPr txBox="1"/>
          <p:nvPr/>
        </p:nvSpPr>
        <p:spPr>
          <a:xfrm>
            <a:off x="1981635" y="1720838"/>
            <a:ext cx="8577072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7200" dirty="0">
                <a:solidFill>
                  <a:schemeClr val="bg1"/>
                </a:solidFill>
              </a:rPr>
              <a:t>Two sentences can be joined by using the word “</a:t>
            </a:r>
            <a:r>
              <a:rPr lang="en-GB" sz="7200" dirty="0">
                <a:solidFill>
                  <a:srgbClr val="FFFF00"/>
                </a:solidFill>
              </a:rPr>
              <a:t>and</a:t>
            </a:r>
            <a:r>
              <a:rPr lang="en-GB" sz="7200" dirty="0">
                <a:solidFill>
                  <a:schemeClr val="bg1"/>
                </a:solidFill>
              </a:rPr>
              <a:t>”.</a:t>
            </a:r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697AA37-3514-22C1-666E-9E404B86FE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215" y="3674466"/>
            <a:ext cx="2809815" cy="318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66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ED3B7CE-D591-7963-3161-830C68DD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0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two things in this sentence?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391436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I’m going to </a:t>
            </a:r>
            <a:r>
              <a:rPr lang="en-GB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join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two sentences.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391435" y="2163191"/>
            <a:ext cx="5288929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1. The boy kicks a ball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5B6145-5CF2-1A59-287A-09BDC21E15B3}"/>
              </a:ext>
            </a:extLst>
          </p:cNvPr>
          <p:cNvSpPr txBox="1"/>
          <p:nvPr/>
        </p:nvSpPr>
        <p:spPr>
          <a:xfrm>
            <a:off x="391435" y="3570911"/>
            <a:ext cx="11377035" cy="646986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The boy kicks a ball and the bell rang.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BEA5BF-E8E8-799C-B14E-B8D06B3941CF}"/>
              </a:ext>
            </a:extLst>
          </p:cNvPr>
          <p:cNvSpPr txBox="1"/>
          <p:nvPr/>
        </p:nvSpPr>
        <p:spPr>
          <a:xfrm>
            <a:off x="5966691" y="2171001"/>
            <a:ext cx="5809629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2. The bell rang.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4220841-4DD0-E812-708A-66B6044916CF}"/>
              </a:ext>
            </a:extLst>
          </p:cNvPr>
          <p:cNvCxnSpPr>
            <a:cxnSpLocks/>
          </p:cNvCxnSpPr>
          <p:nvPr/>
        </p:nvCxnSpPr>
        <p:spPr>
          <a:xfrm>
            <a:off x="3340734" y="2692467"/>
            <a:ext cx="473884" cy="857662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65F9FEA-6A6E-6905-E0BB-688A28734FA9}"/>
              </a:ext>
            </a:extLst>
          </p:cNvPr>
          <p:cNvCxnSpPr>
            <a:cxnSpLocks/>
          </p:cNvCxnSpPr>
          <p:nvPr/>
        </p:nvCxnSpPr>
        <p:spPr>
          <a:xfrm flipH="1">
            <a:off x="7693891" y="2692467"/>
            <a:ext cx="455802" cy="736533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AF2AC1-F9B0-07F2-BCF2-A67EAEE0BDA4}"/>
              </a:ext>
            </a:extLst>
          </p:cNvPr>
          <p:cNvCxnSpPr/>
          <p:nvPr/>
        </p:nvCxnSpPr>
        <p:spPr>
          <a:xfrm>
            <a:off x="2607084" y="4114669"/>
            <a:ext cx="3559464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47CC13C-2622-A135-B9EA-8191746324FF}"/>
              </a:ext>
            </a:extLst>
          </p:cNvPr>
          <p:cNvCxnSpPr>
            <a:cxnSpLocks/>
          </p:cNvCxnSpPr>
          <p:nvPr/>
        </p:nvCxnSpPr>
        <p:spPr>
          <a:xfrm>
            <a:off x="7146757" y="4114669"/>
            <a:ext cx="2350654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94033520-E7D5-E17B-902B-084B76E28EDF}"/>
              </a:ext>
            </a:extLst>
          </p:cNvPr>
          <p:cNvSpPr txBox="1">
            <a:spLocks/>
          </p:cNvSpPr>
          <p:nvPr/>
        </p:nvSpPr>
        <p:spPr>
          <a:xfrm>
            <a:off x="391434" y="5397951"/>
            <a:ext cx="11377035" cy="970929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see how the sentences have been joined?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192C62A-E9A5-7106-B659-B0EF11445E3C}"/>
              </a:ext>
            </a:extLst>
          </p:cNvPr>
          <p:cNvSpPr/>
          <p:nvPr/>
        </p:nvSpPr>
        <p:spPr>
          <a:xfrm>
            <a:off x="6219020" y="3625867"/>
            <a:ext cx="875266" cy="537073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79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0" grpId="0" animBg="1"/>
      <p:bldP spid="21" grpId="0" animBg="1"/>
      <p:bldP spid="18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72AD3858-38E4-84C9-2739-8A5CA6F86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91" y="918877"/>
            <a:ext cx="11338560" cy="4850987"/>
          </a:xfrm>
          <a:prstGeom prst="roundRect">
            <a:avLst/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607C3E-8AF4-23DB-0F4F-EE73DAE49957}"/>
              </a:ext>
            </a:extLst>
          </p:cNvPr>
          <p:cNvSpPr txBox="1"/>
          <p:nvPr/>
        </p:nvSpPr>
        <p:spPr>
          <a:xfrm>
            <a:off x="1034884" y="1179564"/>
            <a:ext cx="10459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Let’s practise. Let’s join the sentences:</a:t>
            </a:r>
          </a:p>
        </p:txBody>
      </p:sp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3A66AAF-E212-8264-307B-497B08E0B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094" y="4032930"/>
            <a:ext cx="2437955" cy="26329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7773E0-DE1F-D01C-15FE-F52DB9F31875}"/>
              </a:ext>
            </a:extLst>
          </p:cNvPr>
          <p:cNvSpPr txBox="1"/>
          <p:nvPr/>
        </p:nvSpPr>
        <p:spPr>
          <a:xfrm>
            <a:off x="4207852" y="2605786"/>
            <a:ext cx="41131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Mark likes cars.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</a:rPr>
              <a:t>Paul likes dolls.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1EB39E-360F-5388-AC8C-409A810FC319}"/>
              </a:ext>
            </a:extLst>
          </p:cNvPr>
          <p:cNvSpPr txBox="1"/>
          <p:nvPr/>
        </p:nvSpPr>
        <p:spPr>
          <a:xfrm>
            <a:off x="940831" y="4647560"/>
            <a:ext cx="11018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Mark likes cars </a:t>
            </a:r>
            <a:r>
              <a:rPr lang="en-GB" sz="4000" u="sng" dirty="0">
                <a:solidFill>
                  <a:srgbClr val="FFFF00"/>
                </a:solidFill>
              </a:rPr>
              <a:t>and</a:t>
            </a:r>
            <a:r>
              <a:rPr lang="en-GB" sz="4000" dirty="0">
                <a:solidFill>
                  <a:schemeClr val="bg1"/>
                </a:solidFill>
              </a:rPr>
              <a:t> Paul likes dolls.</a:t>
            </a:r>
          </a:p>
        </p:txBody>
      </p:sp>
    </p:spTree>
    <p:extLst>
      <p:ext uri="{BB962C8B-B14F-4D97-AF65-F5344CB8AC3E}">
        <p14:creationId xmlns:p14="http://schemas.microsoft.com/office/powerpoint/2010/main" val="38178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8C79B60B-886A-445C-6F78-6DCB2CD31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1100777" y="539982"/>
            <a:ext cx="10283535" cy="1559002"/>
          </a:xfrm>
          <a:prstGeom prst="roundRect">
            <a:avLst>
              <a:gd name="adj" fmla="val 1276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Can you </a:t>
            </a:r>
            <a:r>
              <a:rPr lang="en-GB" sz="4000" u="sng" dirty="0">
                <a:solidFill>
                  <a:srgbClr val="FFFF00"/>
                </a:solidFill>
                <a:ea typeface="Andika"/>
                <a:cs typeface="Andika"/>
              </a:rPr>
              <a:t>join</a:t>
            </a:r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 </a:t>
            </a:r>
            <a:r>
              <a:rPr lang="en-GB" sz="4000" u="sng" dirty="0">
                <a:solidFill>
                  <a:srgbClr val="FFFF00"/>
                </a:solidFill>
                <a:ea typeface="Andika"/>
                <a:cs typeface="Andika"/>
              </a:rPr>
              <a:t>two</a:t>
            </a:r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 of the sentences to make </a:t>
            </a:r>
            <a:r>
              <a:rPr lang="en-GB" sz="4000" u="sng" dirty="0">
                <a:solidFill>
                  <a:srgbClr val="FFFF00"/>
                </a:solidFill>
                <a:ea typeface="Andika"/>
                <a:cs typeface="Andika"/>
              </a:rPr>
              <a:t>one</a:t>
            </a:r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 sentence?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1100777" y="2427146"/>
            <a:ext cx="10283534" cy="3323192"/>
          </a:xfrm>
          <a:prstGeom prst="roundRect">
            <a:avLst>
              <a:gd name="adj" fmla="val 840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55713" indent="-812800">
              <a:buFont typeface="+mj-lt"/>
              <a:buAutoNum type="arabicPeriod"/>
            </a:pP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 kicks a ball. </a:t>
            </a:r>
          </a:p>
          <a:p>
            <a:pPr marL="1255713" indent="-812800">
              <a:buFont typeface="+mj-lt"/>
              <a:buAutoNum type="arabicPeriod"/>
            </a:pP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bell rang. </a:t>
            </a:r>
          </a:p>
          <a:p>
            <a:pPr marL="1255713" indent="-812800">
              <a:buFont typeface="+mj-lt"/>
              <a:buAutoNum type="arabicPeriod"/>
            </a:pP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car parks itself. </a:t>
            </a:r>
          </a:p>
          <a:p>
            <a:pPr marL="1255713" indent="-812800">
              <a:buFont typeface="+mj-lt"/>
              <a:buAutoNum type="arabicPeriod"/>
            </a:pP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girl sang a song. </a:t>
            </a:r>
          </a:p>
          <a:p>
            <a:pPr marL="1255713" indent="-812800">
              <a:buFont typeface="+mj-lt"/>
              <a:buAutoNum type="arabicPeriod"/>
            </a:pP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man dances.</a:t>
            </a:r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B0BB2F18-3EE7-45FF-3EFE-4E243B9AB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533" y="2427146"/>
            <a:ext cx="3104037" cy="38647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921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hape&#10;&#10;Description automatically generated">
            <a:extLst>
              <a:ext uri="{FF2B5EF4-FFF2-40B4-BE49-F238E27FC236}">
                <a16:creationId xmlns:a16="http://schemas.microsoft.com/office/drawing/2014/main" id="{F671E557-C912-404B-E2BB-A5D711485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2" y="3140373"/>
            <a:ext cx="10283535" cy="1010457"/>
          </a:xfrm>
          <a:prstGeom prst="roundRect">
            <a:avLst>
              <a:gd name="adj" fmla="val 1276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The boy kicks a ball and the bell rang.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2" y="316800"/>
            <a:ext cx="6914552" cy="2601798"/>
          </a:xfrm>
          <a:prstGeom prst="roundRect">
            <a:avLst>
              <a:gd name="adj" fmla="val 840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55713" indent="-812800">
              <a:buFont typeface="+mj-lt"/>
              <a:buAutoNum type="arabicPeriod"/>
            </a:pP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 kicks a ball.</a:t>
            </a:r>
          </a:p>
          <a:p>
            <a:pPr marL="1255713" indent="-812800">
              <a:buFont typeface="+mj-lt"/>
              <a:buAutoNum type="arabicPeriod"/>
            </a:pPr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marL="1255713" indent="-812800">
              <a:buFont typeface="+mj-lt"/>
              <a:buAutoNum type="arabicPeriod"/>
            </a:pP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bell rang. </a:t>
            </a:r>
          </a:p>
          <a:p>
            <a:pPr marL="1255713" indent="-812800">
              <a:buFont typeface="+mj-lt"/>
              <a:buAutoNum type="arabicPeriod"/>
            </a:pPr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marL="1255713" indent="-812800">
              <a:buFont typeface="+mj-lt"/>
              <a:buAutoNum type="arabicPeriod"/>
            </a:pP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car parks itself.</a:t>
            </a:r>
          </a:p>
          <a:p>
            <a:pPr marL="442913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</a:p>
          <a:p>
            <a:pPr marL="1255713" indent="-812800">
              <a:buFont typeface="+mj-lt"/>
              <a:buAutoNum type="arabicPeriod" startAt="4"/>
            </a:pP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girl sang a song. </a:t>
            </a:r>
          </a:p>
          <a:p>
            <a:pPr marL="1255713" indent="-812800">
              <a:buFont typeface="+mj-lt"/>
              <a:buAutoNum type="arabicPeriod" startAt="4"/>
            </a:pPr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marL="1255713" indent="-812800">
              <a:buFont typeface="+mj-lt"/>
              <a:buAutoNum type="arabicPeriod" startAt="4"/>
            </a:pP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man dances.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798569-BBD7-928F-7E73-582A0BB9321C}"/>
              </a:ext>
            </a:extLst>
          </p:cNvPr>
          <p:cNvSpPr txBox="1">
            <a:spLocks/>
          </p:cNvSpPr>
          <p:nvPr/>
        </p:nvSpPr>
        <p:spPr>
          <a:xfrm>
            <a:off x="954231" y="4361311"/>
            <a:ext cx="10283535" cy="1010457"/>
          </a:xfrm>
          <a:prstGeom prst="roundRect">
            <a:avLst>
              <a:gd name="adj" fmla="val 1276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The car parks itself  and the girl sang a song.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DC29B45-EAB2-2A23-66F5-CEF1CCD8EC58}"/>
              </a:ext>
            </a:extLst>
          </p:cNvPr>
          <p:cNvSpPr txBox="1">
            <a:spLocks/>
          </p:cNvSpPr>
          <p:nvPr/>
        </p:nvSpPr>
        <p:spPr>
          <a:xfrm>
            <a:off x="954232" y="5530743"/>
            <a:ext cx="10283535" cy="1010457"/>
          </a:xfrm>
          <a:prstGeom prst="roundRect">
            <a:avLst>
              <a:gd name="adj" fmla="val 1276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The girl sang a song and the man dances.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30B339-7057-3380-757F-65B42EB0B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115" y="-184722"/>
            <a:ext cx="2726261" cy="3509818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3BAE1FEC-F1B1-A1EA-AC72-DD4B04943BFF}"/>
              </a:ext>
            </a:extLst>
          </p:cNvPr>
          <p:cNvSpPr/>
          <p:nvPr/>
        </p:nvSpPr>
        <p:spPr>
          <a:xfrm>
            <a:off x="6253018" y="3235398"/>
            <a:ext cx="1136832" cy="744015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28EB067-91B0-C178-C894-2F0F7E33B2D0}"/>
              </a:ext>
            </a:extLst>
          </p:cNvPr>
          <p:cNvSpPr/>
          <p:nvPr/>
        </p:nvSpPr>
        <p:spPr>
          <a:xfrm>
            <a:off x="5476267" y="4494531"/>
            <a:ext cx="1136832" cy="744015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2052C19-A930-0443-CA9D-698A5256EEEB}"/>
              </a:ext>
            </a:extLst>
          </p:cNvPr>
          <p:cNvSpPr/>
          <p:nvPr/>
        </p:nvSpPr>
        <p:spPr>
          <a:xfrm>
            <a:off x="5953283" y="5663963"/>
            <a:ext cx="1136832" cy="744015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98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4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689</Words>
  <Application>Microsoft Office PowerPoint</Application>
  <PresentationFormat>Widescreen</PresentationFormat>
  <Paragraphs>116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Andika</vt:lpstr>
      <vt:lpstr>Arial</vt:lpstr>
      <vt:lpstr>Office Theme</vt:lpstr>
      <vt:lpstr> How to Use this Powerpoint</vt:lpstr>
      <vt:lpstr>Extending Sentences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Below are 3 sentences and 4 joining words.   In 1 minute, how many different sentences can you make?</vt:lpstr>
      <vt:lpstr>How about?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Glen Jones</cp:lastModifiedBy>
  <cp:revision>2</cp:revision>
  <dcterms:created xsi:type="dcterms:W3CDTF">2022-05-31T09:42:07Z</dcterms:created>
  <dcterms:modified xsi:type="dcterms:W3CDTF">2023-08-21T10:38:30Z</dcterms:modified>
</cp:coreProperties>
</file>