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377" r:id="rId2"/>
    <p:sldId id="274" r:id="rId3"/>
    <p:sldId id="379" r:id="rId4"/>
    <p:sldId id="365" r:id="rId5"/>
    <p:sldId id="380" r:id="rId6"/>
    <p:sldId id="378" r:id="rId7"/>
    <p:sldId id="363" r:id="rId8"/>
    <p:sldId id="382" r:id="rId9"/>
    <p:sldId id="381" r:id="rId10"/>
    <p:sldId id="383" r:id="rId11"/>
    <p:sldId id="369" r:id="rId12"/>
    <p:sldId id="393" r:id="rId13"/>
    <p:sldId id="394" r:id="rId14"/>
    <p:sldId id="395" r:id="rId15"/>
    <p:sldId id="396" r:id="rId16"/>
    <p:sldId id="360" r:id="rId17"/>
    <p:sldId id="366" r:id="rId18"/>
  </p:sldIdLst>
  <p:sldSz cx="12192000" cy="6858000"/>
  <p:notesSz cx="6858000" cy="9144000"/>
  <p:embeddedFontLst>
    <p:embeddedFont>
      <p:font typeface="Andika" panose="02000000000000000000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EA3E9-54D4-47EA-B23A-70B858F9CE69}" v="16" dt="2023-08-21T11:01:31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D27EA3E9-54D4-47EA-B23A-70B858F9CE69}"/>
    <pc:docChg chg="modSld">
      <pc:chgData name="Glen Jones" userId="e846aaca-4b24-4b13-b0d0-f2308e16b284" providerId="ADAL" clId="{D27EA3E9-54D4-47EA-B23A-70B858F9CE69}" dt="2023-08-21T11:01:31.548" v="17" actId="207"/>
      <pc:docMkLst>
        <pc:docMk/>
      </pc:docMkLst>
      <pc:sldChg chg="modSp mod">
        <pc:chgData name="Glen Jones" userId="e846aaca-4b24-4b13-b0d0-f2308e16b284" providerId="ADAL" clId="{D27EA3E9-54D4-47EA-B23A-70B858F9CE69}" dt="2023-08-21T11:00:37.794" v="8" actId="1076"/>
        <pc:sldMkLst>
          <pc:docMk/>
          <pc:sldMk cId="3953488883" sldId="380"/>
        </pc:sldMkLst>
        <pc:spChg chg="mod">
          <ac:chgData name="Glen Jones" userId="e846aaca-4b24-4b13-b0d0-f2308e16b284" providerId="ADAL" clId="{D27EA3E9-54D4-47EA-B23A-70B858F9CE69}" dt="2023-08-21T11:00:37.794" v="8" actId="1076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D27EA3E9-54D4-47EA-B23A-70B858F9CE69}" dt="2023-08-21T11:00:32.760" v="7" actId="20577"/>
          <ac:spMkLst>
            <pc:docMk/>
            <pc:sldMk cId="3953488883" sldId="380"/>
            <ac:spMk id="35" creationId="{95B25526-10BA-45E4-E360-169304C735D4}"/>
          </ac:spMkLst>
        </pc:spChg>
      </pc:sldChg>
      <pc:sldChg chg="modSp">
        <pc:chgData name="Glen Jones" userId="e846aaca-4b24-4b13-b0d0-f2308e16b284" providerId="ADAL" clId="{D27EA3E9-54D4-47EA-B23A-70B858F9CE69}" dt="2023-08-21T11:01:31.548" v="17" actId="207"/>
        <pc:sldMkLst>
          <pc:docMk/>
          <pc:sldMk cId="1764233942" sldId="383"/>
        </pc:sldMkLst>
        <pc:spChg chg="mod">
          <ac:chgData name="Glen Jones" userId="e846aaca-4b24-4b13-b0d0-f2308e16b284" providerId="ADAL" clId="{D27EA3E9-54D4-47EA-B23A-70B858F9CE69}" dt="2023-08-21T11:01:31.548" v="17" actId="207"/>
          <ac:spMkLst>
            <pc:docMk/>
            <pc:sldMk cId="1764233942" sldId="383"/>
            <ac:spMk id="14" creationId="{4B113F1C-B167-A6B7-229A-16578CDA63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47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69569333-7322-056C-B798-8FC427FEC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391432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75388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more interesting?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0" y="1703210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football.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624066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write stories.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27AD9-BF3F-71C4-AD86-D0082496B857}"/>
              </a:ext>
            </a:extLst>
          </p:cNvPr>
          <p:cNvSpPr txBox="1">
            <a:spLocks/>
          </p:cNvSpPr>
          <p:nvPr/>
        </p:nvSpPr>
        <p:spPr>
          <a:xfrm>
            <a:off x="383410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 way is to introduce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082A97-1754-5957-63BB-26F570F15C93}"/>
              </a:ext>
            </a:extLst>
          </p:cNvPr>
          <p:cNvSpPr txBox="1"/>
          <p:nvPr/>
        </p:nvSpPr>
        <p:spPr>
          <a:xfrm>
            <a:off x="407480" y="241791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</a:t>
            </a:r>
            <a:r>
              <a:rPr lang="en-GB" sz="3200" b="1" u="sng" dirty="0">
                <a:solidFill>
                  <a:srgbClr val="FFFF00"/>
                </a:solidFill>
              </a:rPr>
              <a:t>attacking</a:t>
            </a:r>
            <a:r>
              <a:rPr lang="en-GB" sz="3200" dirty="0">
                <a:solidFill>
                  <a:schemeClr val="bg1"/>
                </a:solidFill>
              </a:rPr>
              <a:t> football.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6A352-0D69-B977-62BE-463A4C0D7424}"/>
              </a:ext>
            </a:extLst>
          </p:cNvPr>
          <p:cNvSpPr txBox="1"/>
          <p:nvPr/>
        </p:nvSpPr>
        <p:spPr>
          <a:xfrm>
            <a:off x="383414" y="5358704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FF00"/>
                </a:solidFill>
              </a:rPr>
              <a:t>Imaginative</a:t>
            </a:r>
            <a:r>
              <a:rPr lang="en-GB" sz="3200" dirty="0">
                <a:solidFill>
                  <a:schemeClr val="bg1"/>
                </a:solidFill>
              </a:rPr>
              <a:t> boys write </a:t>
            </a:r>
            <a:r>
              <a:rPr lang="en-GB" sz="3200" b="1" u="sng" dirty="0">
                <a:solidFill>
                  <a:srgbClr val="FFFF00"/>
                </a:solidFill>
              </a:rPr>
              <a:t>scary</a:t>
            </a:r>
            <a:r>
              <a:rPr lang="en-GB" sz="3200" dirty="0">
                <a:solidFill>
                  <a:schemeClr val="bg1"/>
                </a:solidFill>
              </a:rPr>
              <a:t> stories.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2B147A-9A83-9EB3-4883-FEDE1E93EBBA}"/>
              </a:ext>
            </a:extLst>
          </p:cNvPr>
          <p:cNvSpPr txBox="1">
            <a:spLocks/>
          </p:cNvSpPr>
          <p:nvPr/>
        </p:nvSpPr>
        <p:spPr>
          <a:xfrm>
            <a:off x="367366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can we make these sentences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even more interesting?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87BB2-9C9B-C007-72A8-07321EBDF33D}"/>
              </a:ext>
            </a:extLst>
          </p:cNvPr>
          <p:cNvSpPr txBox="1"/>
          <p:nvPr/>
        </p:nvSpPr>
        <p:spPr>
          <a:xfrm>
            <a:off x="407480" y="3132622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FF00"/>
                </a:solidFill>
              </a:rPr>
              <a:t>Older</a:t>
            </a:r>
            <a:r>
              <a:rPr lang="en-GB" sz="3200" dirty="0">
                <a:solidFill>
                  <a:schemeClr val="bg1"/>
                </a:solidFill>
              </a:rPr>
              <a:t> girls play </a:t>
            </a:r>
            <a:r>
              <a:rPr lang="en-GB" sz="3200" b="1" u="sng" dirty="0">
                <a:solidFill>
                  <a:srgbClr val="FFFF00"/>
                </a:solidFill>
              </a:rPr>
              <a:t>attacking</a:t>
            </a:r>
            <a:r>
              <a:rPr lang="en-GB" sz="3200" dirty="0">
                <a:solidFill>
                  <a:schemeClr val="bg1"/>
                </a:solidFill>
              </a:rPr>
              <a:t> football.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B0D8A-2907-00E0-EEE6-BE0714317D24}"/>
              </a:ext>
            </a:extLst>
          </p:cNvPr>
          <p:cNvSpPr txBox="1"/>
          <p:nvPr/>
        </p:nvSpPr>
        <p:spPr>
          <a:xfrm>
            <a:off x="391432" y="6095401"/>
            <a:ext cx="11377035" cy="646986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FF00"/>
                </a:solidFill>
              </a:rPr>
              <a:t>Imaginative</a:t>
            </a:r>
            <a:r>
              <a:rPr lang="en-GB" sz="3200" b="1" dirty="0">
                <a:solidFill>
                  <a:srgbClr val="FFFF00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boys write </a:t>
            </a:r>
            <a:r>
              <a:rPr lang="en-GB" sz="3200" b="1" u="sng" dirty="0">
                <a:solidFill>
                  <a:srgbClr val="FFFF00"/>
                </a:solidFill>
              </a:rPr>
              <a:t>scary</a:t>
            </a:r>
            <a:r>
              <a:rPr lang="en-GB" sz="3200" dirty="0">
                <a:solidFill>
                  <a:schemeClr val="bg1"/>
                </a:solidFill>
              </a:rPr>
              <a:t> and </a:t>
            </a:r>
            <a:r>
              <a:rPr lang="en-GB" sz="3200" b="1" u="sng" dirty="0">
                <a:solidFill>
                  <a:srgbClr val="FFFF00"/>
                </a:solidFill>
              </a:rPr>
              <a:t>mysterious </a:t>
            </a:r>
            <a:r>
              <a:rPr lang="en-GB" sz="3200" dirty="0">
                <a:solidFill>
                  <a:schemeClr val="bg1"/>
                </a:solidFill>
              </a:rPr>
              <a:t>stories.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E18139-5582-786A-930A-A86BF0500A8B}"/>
              </a:ext>
            </a:extLst>
          </p:cNvPr>
          <p:cNvSpPr txBox="1">
            <a:spLocks/>
          </p:cNvSpPr>
          <p:nvPr/>
        </p:nvSpPr>
        <p:spPr>
          <a:xfrm>
            <a:off x="375385" y="195639"/>
            <a:ext cx="11377035" cy="127294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More adjectives!</a:t>
            </a:r>
            <a:endParaRPr lang="en-GB" b="1" u="sng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13F1C-B167-A6B7-229A-16578CDA6371}"/>
              </a:ext>
            </a:extLst>
          </p:cNvPr>
          <p:cNvSpPr txBox="1"/>
          <p:nvPr/>
        </p:nvSpPr>
        <p:spPr>
          <a:xfrm>
            <a:off x="391432" y="3845432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FFFF00"/>
                </a:solidFill>
              </a:rPr>
              <a:t>Older</a:t>
            </a:r>
            <a:r>
              <a:rPr lang="en-GB" sz="3200" b="1" u="sng" dirty="0">
                <a:solidFill>
                  <a:srgbClr val="FF0000"/>
                </a:solidFill>
              </a:rPr>
              <a:t>,</a:t>
            </a:r>
            <a:r>
              <a:rPr lang="en-GB" sz="3200" b="1" u="sng" dirty="0">
                <a:solidFill>
                  <a:srgbClr val="FFFF00"/>
                </a:solidFill>
              </a:rPr>
              <a:t> brave</a:t>
            </a:r>
            <a:r>
              <a:rPr lang="en-GB" sz="3200" dirty="0">
                <a:solidFill>
                  <a:schemeClr val="bg1"/>
                </a:solidFill>
              </a:rPr>
              <a:t> girls play </a:t>
            </a:r>
            <a:r>
              <a:rPr lang="en-GB" sz="3200" b="1" u="sng" dirty="0">
                <a:solidFill>
                  <a:srgbClr val="FFFF00"/>
                </a:solidFill>
              </a:rPr>
              <a:t>attacking</a:t>
            </a:r>
            <a:r>
              <a:rPr lang="en-GB" sz="3200" b="1" dirty="0">
                <a:solidFill>
                  <a:schemeClr val="bg1"/>
                </a:solidFill>
              </a:rPr>
              <a:t> and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b="1" u="sng" dirty="0">
                <a:solidFill>
                  <a:srgbClr val="FFFF00"/>
                </a:solidFill>
              </a:rPr>
              <a:t>attractive</a:t>
            </a:r>
            <a:r>
              <a:rPr lang="en-GB" sz="3200" dirty="0">
                <a:solidFill>
                  <a:schemeClr val="bg1"/>
                </a:solidFill>
              </a:rPr>
              <a:t> football.</a:t>
            </a:r>
          </a:p>
        </p:txBody>
      </p:sp>
    </p:spTree>
    <p:extLst>
      <p:ext uri="{BB962C8B-B14F-4D97-AF65-F5344CB8AC3E}">
        <p14:creationId xmlns:p14="http://schemas.microsoft.com/office/powerpoint/2010/main" val="17642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0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EA99CFB-BE88-B71A-5D3D-C38FFB5FA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  <p:pic>
        <p:nvPicPr>
          <p:cNvPr id="7" name="Picture 6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3BCC8543-7B8D-F0F1-64E8-334E936C58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141" y="4877010"/>
            <a:ext cx="1484859" cy="19131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CCBF33E-F4D1-AF1C-1778-F8CA865DAD3B}"/>
              </a:ext>
            </a:extLst>
          </p:cNvPr>
          <p:cNvSpPr txBox="1">
            <a:spLocks/>
          </p:cNvSpPr>
          <p:nvPr/>
        </p:nvSpPr>
        <p:spPr>
          <a:xfrm>
            <a:off x="748901" y="722866"/>
            <a:ext cx="10694196" cy="1716811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Does anyone know what a </a:t>
            </a:r>
            <a:r>
              <a:rPr lang="en-GB" sz="3600" b="1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suffix </a:t>
            </a:r>
            <a:r>
              <a:rPr lang="en-GB" sz="3600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is? </a:t>
            </a:r>
          </a:p>
        </p:txBody>
      </p:sp>
    </p:spTree>
    <p:extLst>
      <p:ext uri="{BB962C8B-B14F-4D97-AF65-F5344CB8AC3E}">
        <p14:creationId xmlns:p14="http://schemas.microsoft.com/office/powerpoint/2010/main" val="344906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background pattern&#10;&#10;Description automatically generated">
            <a:extLst>
              <a:ext uri="{FF2B5EF4-FFF2-40B4-BE49-F238E27FC236}">
                <a16:creationId xmlns:a16="http://schemas.microsoft.com/office/drawing/2014/main" id="{5F264056-0980-FE3F-8AB5-6B2F262C4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6281868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A suffix is a group of letters that go at the </a:t>
            </a:r>
            <a:r>
              <a:rPr lang="en-GB" sz="4000" u="sng" dirty="0">
                <a:solidFill>
                  <a:schemeClr val="bg1"/>
                </a:solidFill>
              </a:rPr>
              <a:t>end</a:t>
            </a:r>
            <a:r>
              <a:rPr lang="en-GB" sz="4000" dirty="0">
                <a:solidFill>
                  <a:schemeClr val="bg1"/>
                </a:solidFill>
              </a:rPr>
              <a:t> of a </a:t>
            </a:r>
            <a:r>
              <a:rPr lang="en-GB" sz="4000" u="sng" dirty="0">
                <a:solidFill>
                  <a:schemeClr val="bg1"/>
                </a:solidFill>
              </a:rPr>
              <a:t>root word</a:t>
            </a:r>
            <a:r>
              <a:rPr lang="en-GB" sz="4000" dirty="0">
                <a:solidFill>
                  <a:schemeClr val="bg1"/>
                </a:solidFill>
              </a:rPr>
              <a:t> and change the meaning of the word.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51CB96-B8D4-1534-1BEC-C5EF4D8BD66F}"/>
              </a:ext>
            </a:extLst>
          </p:cNvPr>
          <p:cNvGrpSpPr/>
          <p:nvPr/>
        </p:nvGrpSpPr>
        <p:grpSpPr>
          <a:xfrm>
            <a:off x="653658" y="3195115"/>
            <a:ext cx="3524597" cy="1200329"/>
            <a:chOff x="1299117" y="4052871"/>
            <a:chExt cx="3524597" cy="1200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DDAB4A-25A5-0172-53B3-D1968404AD86}"/>
                </a:ext>
              </a:extLst>
            </p:cNvPr>
            <p:cNvSpPr txBox="1"/>
            <p:nvPr/>
          </p:nvSpPr>
          <p:spPr>
            <a:xfrm>
              <a:off x="1299117" y="4052871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Root word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8ECCB54-CB71-DCB2-EC95-B5006F04D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177" y="4277058"/>
              <a:ext cx="1837537" cy="9897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AD2B8E-1A71-C7C8-5A78-CDB886A671FB}"/>
              </a:ext>
            </a:extLst>
          </p:cNvPr>
          <p:cNvGrpSpPr/>
          <p:nvPr/>
        </p:nvGrpSpPr>
        <p:grpSpPr>
          <a:xfrm>
            <a:off x="7849678" y="3192403"/>
            <a:ext cx="4180198" cy="646331"/>
            <a:chOff x="8495137" y="4050159"/>
            <a:chExt cx="4180198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B41AAA-65BD-51D9-4553-B94F794C196B}"/>
                </a:ext>
              </a:extLst>
            </p:cNvPr>
            <p:cNvSpPr txBox="1"/>
            <p:nvPr/>
          </p:nvSpPr>
          <p:spPr>
            <a:xfrm>
              <a:off x="10294686" y="4050159"/>
              <a:ext cx="2380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Suffix 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E2DB22A-07AA-2B2F-37D5-CB97EA0CF5B9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8495137" y="4331192"/>
              <a:ext cx="1799549" cy="4213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77C188B-EEF9-A415-F387-17971485C4FD}"/>
              </a:ext>
            </a:extLst>
          </p:cNvPr>
          <p:cNvSpPr txBox="1"/>
          <p:nvPr/>
        </p:nvSpPr>
        <p:spPr>
          <a:xfrm>
            <a:off x="3708596" y="5546217"/>
            <a:ext cx="6045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do + </a:t>
            </a:r>
            <a:r>
              <a:rPr lang="en-GB" sz="4000" dirty="0" err="1">
                <a:solidFill>
                  <a:schemeClr val="bg1"/>
                </a:solidFill>
              </a:rPr>
              <a:t>ing</a:t>
            </a:r>
            <a:r>
              <a:rPr lang="en-GB" sz="4000" dirty="0">
                <a:solidFill>
                  <a:schemeClr val="bg1"/>
                </a:solidFill>
              </a:rPr>
              <a:t> = doing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07F425-F033-C5B5-CA78-FE854C7DDFD9}"/>
              </a:ext>
            </a:extLst>
          </p:cNvPr>
          <p:cNvGrpSpPr/>
          <p:nvPr/>
        </p:nvGrpSpPr>
        <p:grpSpPr>
          <a:xfrm>
            <a:off x="2340718" y="2655446"/>
            <a:ext cx="2352052" cy="2573025"/>
            <a:chOff x="2340718" y="2655446"/>
            <a:chExt cx="2352052" cy="2573025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5D3E6D3C-6626-2E0F-65D5-15EBE279B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0718" y="2655446"/>
              <a:ext cx="2352052" cy="257302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D7A94-C0BF-748F-6F71-D3863E7843B9}"/>
                </a:ext>
              </a:extLst>
            </p:cNvPr>
            <p:cNvSpPr txBox="1"/>
            <p:nvPr/>
          </p:nvSpPr>
          <p:spPr>
            <a:xfrm>
              <a:off x="2364992" y="3363332"/>
              <a:ext cx="1695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dirty="0">
                  <a:solidFill>
                    <a:schemeClr val="bg1"/>
                  </a:solidFill>
                </a:rPr>
                <a:t>do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8E4268-C4D7-35F9-F14D-77ADAE0701D9}"/>
              </a:ext>
            </a:extLst>
          </p:cNvPr>
          <p:cNvGrpSpPr/>
          <p:nvPr/>
        </p:nvGrpSpPr>
        <p:grpSpPr>
          <a:xfrm>
            <a:off x="8429250" y="2499124"/>
            <a:ext cx="1799548" cy="2714574"/>
            <a:chOff x="8429250" y="2499124"/>
            <a:chExt cx="1799548" cy="2714574"/>
          </a:xfrm>
        </p:grpSpPr>
        <p:pic>
          <p:nvPicPr>
            <p:cNvPr id="5" name="Picture 4" descr="Logo, icon&#10;&#10;Description automatically generated">
              <a:extLst>
                <a:ext uri="{FF2B5EF4-FFF2-40B4-BE49-F238E27FC236}">
                  <a16:creationId xmlns:a16="http://schemas.microsoft.com/office/drawing/2014/main" id="{F039F7F7-8C71-15FB-F1FA-D17FC8B9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9250" y="2499124"/>
              <a:ext cx="1799548" cy="271457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B8FD4F-9933-4BEE-90E3-4A3D0867A691}"/>
                </a:ext>
              </a:extLst>
            </p:cNvPr>
            <p:cNvSpPr txBox="1"/>
            <p:nvPr/>
          </p:nvSpPr>
          <p:spPr>
            <a:xfrm>
              <a:off x="8482501" y="3195115"/>
              <a:ext cx="16959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dirty="0" err="1">
                  <a:solidFill>
                    <a:schemeClr val="bg1"/>
                  </a:solidFill>
                </a:rPr>
                <a:t>ing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4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15873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18697 0.0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4603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Lots of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are made by adding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suffixes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260532"/>
            <a:ext cx="10283534" cy="2182129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It’s a great way to learn how to spell longer words!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75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2852 -0.29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useful </a:t>
            </a:r>
            <a:r>
              <a:rPr lang="en-GB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suffix</a:t>
            </a:r>
            <a:r>
              <a:rPr lang="en-GB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be “</a:t>
            </a:r>
            <a:r>
              <a:rPr lang="en-GB" u="sng" dirty="0" err="1">
                <a:solidFill>
                  <a:srgbClr val="FFFF00"/>
                </a:solidFill>
                <a:latin typeface="+mn-lt"/>
                <a:ea typeface="Andika"/>
                <a:cs typeface="Andika"/>
              </a:rPr>
              <a:t>ful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994780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2CD3C2-EA64-7695-F7D8-84A344B041E7}"/>
              </a:ext>
            </a:extLst>
          </p:cNvPr>
          <p:cNvSpPr txBox="1">
            <a:spLocks/>
          </p:cNvSpPr>
          <p:nvPr/>
        </p:nvSpPr>
        <p:spPr>
          <a:xfrm>
            <a:off x="994780" y="317381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colour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22C81C-214B-C0F3-E561-7E5B3CA8C86A}"/>
              </a:ext>
            </a:extLst>
          </p:cNvPr>
          <p:cNvSpPr txBox="1">
            <a:spLocks/>
          </p:cNvSpPr>
          <p:nvPr/>
        </p:nvSpPr>
        <p:spPr>
          <a:xfrm>
            <a:off x="994779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doubt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2986473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72AA45-4CF3-1188-2C0B-823C3173D863}"/>
              </a:ext>
            </a:extLst>
          </p:cNvPr>
          <p:cNvSpPr txBox="1">
            <a:spLocks/>
          </p:cNvSpPr>
          <p:nvPr/>
        </p:nvSpPr>
        <p:spPr>
          <a:xfrm>
            <a:off x="2986473" y="317404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4978166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ful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969859" y="24104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C9970D-A2F4-5B5D-53FE-5480AF2DB4ED}"/>
              </a:ext>
            </a:extLst>
          </p:cNvPr>
          <p:cNvSpPr txBox="1">
            <a:spLocks/>
          </p:cNvSpPr>
          <p:nvPr/>
        </p:nvSpPr>
        <p:spPr>
          <a:xfrm>
            <a:off x="6969859" y="318383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8961552" y="2410435"/>
            <a:ext cx="2410259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careful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B631E0-1EFA-0785-B37E-D7B91EB4A9D4}"/>
              </a:ext>
            </a:extLst>
          </p:cNvPr>
          <p:cNvSpPr txBox="1">
            <a:spLocks/>
          </p:cNvSpPr>
          <p:nvPr/>
        </p:nvSpPr>
        <p:spPr>
          <a:xfrm>
            <a:off x="4978166" y="317381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ful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6BBA51C-49F4-BEF7-5BBB-A476292BCD5F}"/>
              </a:ext>
            </a:extLst>
          </p:cNvPr>
          <p:cNvSpPr txBox="1">
            <a:spLocks/>
          </p:cNvSpPr>
          <p:nvPr/>
        </p:nvSpPr>
        <p:spPr>
          <a:xfrm>
            <a:off x="8961551" y="3161115"/>
            <a:ext cx="2410259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colourful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264F039-303D-DF4E-AD20-074C52EEFACF}"/>
              </a:ext>
            </a:extLst>
          </p:cNvPr>
          <p:cNvSpPr txBox="1">
            <a:spLocks/>
          </p:cNvSpPr>
          <p:nvPr/>
        </p:nvSpPr>
        <p:spPr>
          <a:xfrm>
            <a:off x="2986472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AC4477-34C6-C145-05EB-DFCEEC9A3E74}"/>
              </a:ext>
            </a:extLst>
          </p:cNvPr>
          <p:cNvSpPr txBox="1">
            <a:spLocks/>
          </p:cNvSpPr>
          <p:nvPr/>
        </p:nvSpPr>
        <p:spPr>
          <a:xfrm>
            <a:off x="4978166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ful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85D75FB-DB40-F5D1-B31A-FA55E2B83244}"/>
              </a:ext>
            </a:extLst>
          </p:cNvPr>
          <p:cNvSpPr txBox="1">
            <a:spLocks/>
          </p:cNvSpPr>
          <p:nvPr/>
        </p:nvSpPr>
        <p:spPr>
          <a:xfrm>
            <a:off x="7004406" y="395242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3C6BDA-6CF0-2428-FC64-2B81255DFA7D}"/>
              </a:ext>
            </a:extLst>
          </p:cNvPr>
          <p:cNvSpPr txBox="1">
            <a:spLocks/>
          </p:cNvSpPr>
          <p:nvPr/>
        </p:nvSpPr>
        <p:spPr>
          <a:xfrm>
            <a:off x="8961550" y="3952428"/>
            <a:ext cx="2410259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doubtful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EAF953-2EC6-D1E3-F159-1856E4D39F56}"/>
              </a:ext>
            </a:extLst>
          </p:cNvPr>
          <p:cNvSpPr txBox="1">
            <a:spLocks/>
          </p:cNvSpPr>
          <p:nvPr/>
        </p:nvSpPr>
        <p:spPr>
          <a:xfrm>
            <a:off x="994779" y="4776102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F64B7E8-6569-4AFB-8C20-561240728083}"/>
              </a:ext>
            </a:extLst>
          </p:cNvPr>
          <p:cNvSpPr txBox="1">
            <a:spLocks/>
          </p:cNvSpPr>
          <p:nvPr/>
        </p:nvSpPr>
        <p:spPr>
          <a:xfrm>
            <a:off x="2986472" y="4776102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C36B794-74EF-212E-BFF5-6D0701059F37}"/>
              </a:ext>
            </a:extLst>
          </p:cNvPr>
          <p:cNvSpPr txBox="1">
            <a:spLocks/>
          </p:cNvSpPr>
          <p:nvPr/>
        </p:nvSpPr>
        <p:spPr>
          <a:xfrm>
            <a:off x="4978166" y="4776102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ful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608D189-E3C6-9D63-5E28-A06A83AD8159}"/>
              </a:ext>
            </a:extLst>
          </p:cNvPr>
          <p:cNvSpPr txBox="1">
            <a:spLocks/>
          </p:cNvSpPr>
          <p:nvPr/>
        </p:nvSpPr>
        <p:spPr>
          <a:xfrm>
            <a:off x="7004406" y="4776102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FB4041-AF08-BFF9-21CB-0262169C268F}"/>
              </a:ext>
            </a:extLst>
          </p:cNvPr>
          <p:cNvSpPr txBox="1">
            <a:spLocks/>
          </p:cNvSpPr>
          <p:nvPr/>
        </p:nvSpPr>
        <p:spPr>
          <a:xfrm>
            <a:off x="8961550" y="4776102"/>
            <a:ext cx="2410259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hateful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2524B19-AC73-97BE-09EB-E1997905813B}"/>
              </a:ext>
            </a:extLst>
          </p:cNvPr>
          <p:cNvSpPr txBox="1">
            <a:spLocks/>
          </p:cNvSpPr>
          <p:nvPr/>
        </p:nvSpPr>
        <p:spPr>
          <a:xfrm>
            <a:off x="994779" y="550249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pain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FACDC89-3F63-71D3-2394-96B6B08B48E6}"/>
              </a:ext>
            </a:extLst>
          </p:cNvPr>
          <p:cNvSpPr txBox="1">
            <a:spLocks/>
          </p:cNvSpPr>
          <p:nvPr/>
        </p:nvSpPr>
        <p:spPr>
          <a:xfrm>
            <a:off x="2986472" y="550249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5A3B7C9-ACE4-74AD-B710-E5A4FDDC7D76}"/>
              </a:ext>
            </a:extLst>
          </p:cNvPr>
          <p:cNvSpPr txBox="1">
            <a:spLocks/>
          </p:cNvSpPr>
          <p:nvPr/>
        </p:nvSpPr>
        <p:spPr>
          <a:xfrm>
            <a:off x="4978166" y="550249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ful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124FC05-8505-2127-2D3F-10A74893F1C4}"/>
              </a:ext>
            </a:extLst>
          </p:cNvPr>
          <p:cNvSpPr txBox="1">
            <a:spLocks/>
          </p:cNvSpPr>
          <p:nvPr/>
        </p:nvSpPr>
        <p:spPr>
          <a:xfrm>
            <a:off x="7004406" y="550249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C1B67B2-76BE-7061-4975-EBC168631119}"/>
              </a:ext>
            </a:extLst>
          </p:cNvPr>
          <p:cNvSpPr txBox="1">
            <a:spLocks/>
          </p:cNvSpPr>
          <p:nvPr/>
        </p:nvSpPr>
        <p:spPr>
          <a:xfrm>
            <a:off x="8961550" y="5502495"/>
            <a:ext cx="2410259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painful</a:t>
            </a:r>
          </a:p>
        </p:txBody>
      </p:sp>
    </p:spTree>
    <p:extLst>
      <p:ext uri="{BB962C8B-B14F-4D97-AF65-F5344CB8AC3E}">
        <p14:creationId xmlns:p14="http://schemas.microsoft.com/office/powerpoint/2010/main" val="18150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4" grpId="0" animBg="1"/>
      <p:bldP spid="25" grpId="0" animBg="1"/>
      <p:bldP spid="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useful </a:t>
            </a:r>
            <a:r>
              <a:rPr lang="en-GB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suffix</a:t>
            </a:r>
            <a:r>
              <a:rPr lang="en-GB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be “</a:t>
            </a:r>
            <a:r>
              <a:rPr lang="en-GB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less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899530" y="227708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blame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2CD3C2-EA64-7695-F7D8-84A344B041E7}"/>
              </a:ext>
            </a:extLst>
          </p:cNvPr>
          <p:cNvSpPr txBox="1">
            <a:spLocks/>
          </p:cNvSpPr>
          <p:nvPr/>
        </p:nvSpPr>
        <p:spPr>
          <a:xfrm>
            <a:off x="899530" y="304046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effort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22C81C-214B-C0F3-E561-7E5B3CA8C86A}"/>
              </a:ext>
            </a:extLst>
          </p:cNvPr>
          <p:cNvSpPr txBox="1">
            <a:spLocks/>
          </p:cNvSpPr>
          <p:nvPr/>
        </p:nvSpPr>
        <p:spPr>
          <a:xfrm>
            <a:off x="899529" y="381907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harm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2891223" y="227708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72AA45-4CF3-1188-2C0B-823C3173D863}"/>
              </a:ext>
            </a:extLst>
          </p:cNvPr>
          <p:cNvSpPr txBox="1">
            <a:spLocks/>
          </p:cNvSpPr>
          <p:nvPr/>
        </p:nvSpPr>
        <p:spPr>
          <a:xfrm>
            <a:off x="2891223" y="304069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4882916" y="227708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less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874609" y="227708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C9970D-A2F4-5B5D-53FE-5480AF2DB4ED}"/>
              </a:ext>
            </a:extLst>
          </p:cNvPr>
          <p:cNvSpPr txBox="1">
            <a:spLocks/>
          </p:cNvSpPr>
          <p:nvPr/>
        </p:nvSpPr>
        <p:spPr>
          <a:xfrm>
            <a:off x="6874609" y="3050485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8866302" y="2277085"/>
            <a:ext cx="2477973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blameless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B631E0-1EFA-0785-B37E-D7B91EB4A9D4}"/>
              </a:ext>
            </a:extLst>
          </p:cNvPr>
          <p:cNvSpPr txBox="1">
            <a:spLocks/>
          </p:cNvSpPr>
          <p:nvPr/>
        </p:nvSpPr>
        <p:spPr>
          <a:xfrm>
            <a:off x="4882916" y="3040466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less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6BBA51C-49F4-BEF7-5BBB-A476292BCD5F}"/>
              </a:ext>
            </a:extLst>
          </p:cNvPr>
          <p:cNvSpPr txBox="1">
            <a:spLocks/>
          </p:cNvSpPr>
          <p:nvPr/>
        </p:nvSpPr>
        <p:spPr>
          <a:xfrm>
            <a:off x="8866301" y="3027765"/>
            <a:ext cx="2477973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effortless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264F039-303D-DF4E-AD20-074C52EEFACF}"/>
              </a:ext>
            </a:extLst>
          </p:cNvPr>
          <p:cNvSpPr txBox="1">
            <a:spLocks/>
          </p:cNvSpPr>
          <p:nvPr/>
        </p:nvSpPr>
        <p:spPr>
          <a:xfrm>
            <a:off x="2891222" y="381907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AC4477-34C6-C145-05EB-DFCEEC9A3E74}"/>
              </a:ext>
            </a:extLst>
          </p:cNvPr>
          <p:cNvSpPr txBox="1">
            <a:spLocks/>
          </p:cNvSpPr>
          <p:nvPr/>
        </p:nvSpPr>
        <p:spPr>
          <a:xfrm>
            <a:off x="4882916" y="381907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less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85D75FB-DB40-F5D1-B31A-FA55E2B83244}"/>
              </a:ext>
            </a:extLst>
          </p:cNvPr>
          <p:cNvSpPr txBox="1">
            <a:spLocks/>
          </p:cNvSpPr>
          <p:nvPr/>
        </p:nvSpPr>
        <p:spPr>
          <a:xfrm>
            <a:off x="6909156" y="381907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3C6BDA-6CF0-2428-FC64-2B81255DFA7D}"/>
              </a:ext>
            </a:extLst>
          </p:cNvPr>
          <p:cNvSpPr txBox="1">
            <a:spLocks/>
          </p:cNvSpPr>
          <p:nvPr/>
        </p:nvSpPr>
        <p:spPr>
          <a:xfrm>
            <a:off x="8866300" y="3819078"/>
            <a:ext cx="2477973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harmless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01AF19A-92C6-CA67-0D92-09F4CF1344FE}"/>
              </a:ext>
            </a:extLst>
          </p:cNvPr>
          <p:cNvSpPr txBox="1">
            <a:spLocks/>
          </p:cNvSpPr>
          <p:nvPr/>
        </p:nvSpPr>
        <p:spPr>
          <a:xfrm>
            <a:off x="899529" y="4582459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help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A9410C3-8AD0-5EFD-63EE-EB5FFC25FE9C}"/>
              </a:ext>
            </a:extLst>
          </p:cNvPr>
          <p:cNvSpPr txBox="1">
            <a:spLocks/>
          </p:cNvSpPr>
          <p:nvPr/>
        </p:nvSpPr>
        <p:spPr>
          <a:xfrm>
            <a:off x="899528" y="5361071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joy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F286DA4-5523-196D-7A0A-E207BA0180FA}"/>
              </a:ext>
            </a:extLst>
          </p:cNvPr>
          <p:cNvSpPr txBox="1">
            <a:spLocks/>
          </p:cNvSpPr>
          <p:nvPr/>
        </p:nvSpPr>
        <p:spPr>
          <a:xfrm>
            <a:off x="2891222" y="4582689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22C92CD-E9B9-989F-B4E5-34D7DFFCAE95}"/>
              </a:ext>
            </a:extLst>
          </p:cNvPr>
          <p:cNvSpPr txBox="1">
            <a:spLocks/>
          </p:cNvSpPr>
          <p:nvPr/>
        </p:nvSpPr>
        <p:spPr>
          <a:xfrm>
            <a:off x="6874608" y="4592478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7E39B1A-848A-D5FB-5DDE-9B67E4F5EB21}"/>
              </a:ext>
            </a:extLst>
          </p:cNvPr>
          <p:cNvSpPr txBox="1">
            <a:spLocks/>
          </p:cNvSpPr>
          <p:nvPr/>
        </p:nvSpPr>
        <p:spPr>
          <a:xfrm>
            <a:off x="4882915" y="4582459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less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FCCBC71-14F4-5BCE-07FB-E366AE894D35}"/>
              </a:ext>
            </a:extLst>
          </p:cNvPr>
          <p:cNvSpPr txBox="1">
            <a:spLocks/>
          </p:cNvSpPr>
          <p:nvPr/>
        </p:nvSpPr>
        <p:spPr>
          <a:xfrm>
            <a:off x="8866300" y="4569758"/>
            <a:ext cx="2477973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helpless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9A8C0B0-C4FE-71DC-0139-1FB1B3DD63B2}"/>
              </a:ext>
            </a:extLst>
          </p:cNvPr>
          <p:cNvSpPr txBox="1">
            <a:spLocks/>
          </p:cNvSpPr>
          <p:nvPr/>
        </p:nvSpPr>
        <p:spPr>
          <a:xfrm>
            <a:off x="2891221" y="5361071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E59D995-1F7C-D66E-CD39-521F469F2F93}"/>
              </a:ext>
            </a:extLst>
          </p:cNvPr>
          <p:cNvSpPr txBox="1">
            <a:spLocks/>
          </p:cNvSpPr>
          <p:nvPr/>
        </p:nvSpPr>
        <p:spPr>
          <a:xfrm>
            <a:off x="4882915" y="5361071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less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1CAFE7E-420D-CEF6-09FC-5AD32DA48DD6}"/>
              </a:ext>
            </a:extLst>
          </p:cNvPr>
          <p:cNvSpPr txBox="1">
            <a:spLocks/>
          </p:cNvSpPr>
          <p:nvPr/>
        </p:nvSpPr>
        <p:spPr>
          <a:xfrm>
            <a:off x="6909155" y="5361071"/>
            <a:ext cx="188804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8A5FE8-D403-DF64-BA2A-E4C8159D1B40}"/>
              </a:ext>
            </a:extLst>
          </p:cNvPr>
          <p:cNvSpPr txBox="1">
            <a:spLocks/>
          </p:cNvSpPr>
          <p:nvPr/>
        </p:nvSpPr>
        <p:spPr>
          <a:xfrm>
            <a:off x="8866299" y="5361071"/>
            <a:ext cx="2477973" cy="62911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joyless</a:t>
            </a:r>
          </a:p>
        </p:txBody>
      </p:sp>
    </p:spTree>
    <p:extLst>
      <p:ext uri="{BB962C8B-B14F-4D97-AF65-F5344CB8AC3E}">
        <p14:creationId xmlns:p14="http://schemas.microsoft.com/office/powerpoint/2010/main" val="18378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4" grpId="0" animBg="1"/>
      <p:bldP spid="25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5 words. Turn these into adjectives using the suffixes “</a:t>
            </a:r>
            <a:r>
              <a:rPr lang="en-GB" altLang="en-US" sz="2800" dirty="0" err="1">
                <a:solidFill>
                  <a:schemeClr val="bg1"/>
                </a:solidFill>
              </a:rPr>
              <a:t>ful</a:t>
            </a:r>
            <a:r>
              <a:rPr lang="en-GB" altLang="en-US" sz="2800" dirty="0">
                <a:solidFill>
                  <a:schemeClr val="bg1"/>
                </a:solidFill>
              </a:rPr>
              <a:t>” or “less”. 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244" y="2522454"/>
            <a:ext cx="2802563" cy="331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Power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Wonder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Thank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End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Truth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3093280" y="2018924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3135346" y="2010613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818866"/>
            <a:ext cx="8016536" cy="49772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13" y="3298368"/>
            <a:ext cx="2802563" cy="34893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8036E9-E014-EF9E-A78A-B67F212C3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63" y="986402"/>
            <a:ext cx="5673670" cy="461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Power + </a:t>
            </a:r>
            <a:r>
              <a:rPr lang="en-GB" altLang="en-US" sz="2800" dirty="0" err="1">
                <a:solidFill>
                  <a:schemeClr val="tx1"/>
                </a:solidFill>
                <a:latin typeface="Andika" panose="02000000000000000000" pitchFamily="2" charset="0"/>
              </a:rPr>
              <a:t>ful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= powerful or Power + less = powerless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Wonder + </a:t>
            </a:r>
            <a:r>
              <a:rPr lang="en-GB" altLang="en-US" sz="2800" dirty="0" err="1">
                <a:solidFill>
                  <a:schemeClr val="tx1"/>
                </a:solidFill>
                <a:latin typeface="Andika" panose="02000000000000000000" pitchFamily="2" charset="0"/>
              </a:rPr>
              <a:t>ful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= wonderful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Thank + </a:t>
            </a:r>
            <a:r>
              <a:rPr lang="en-GB" altLang="en-US" sz="2800" dirty="0" err="1">
                <a:solidFill>
                  <a:schemeClr val="tx1"/>
                </a:solidFill>
                <a:latin typeface="Andika" panose="02000000000000000000" pitchFamily="2" charset="0"/>
              </a:rPr>
              <a:t>ful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= thankful or Thank +less = thankless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End + less = endless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Truth + </a:t>
            </a:r>
            <a:r>
              <a:rPr lang="en-GB" altLang="en-US" sz="2800" dirty="0" err="1">
                <a:solidFill>
                  <a:schemeClr val="tx1"/>
                </a:solidFill>
                <a:latin typeface="Andika" panose="02000000000000000000" pitchFamily="2" charset="0"/>
              </a:rPr>
              <a:t>ful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= truthful</a:t>
            </a:r>
          </a:p>
        </p:txBody>
      </p: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60"/>
            <a:ext cx="9492383" cy="2248516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Adjectives – </a:t>
            </a:r>
            <a:b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</a:b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Suffixes “</a:t>
            </a:r>
            <a:r>
              <a:rPr lang="en-GB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ful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 and “less”.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thing or an object.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nouns?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Monday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pride of lions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nouns.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England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December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loneliness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sadness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pack of lies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school of fish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gaggle of geese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Nouns can be quite dull and uninteresting.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7B3E126-C3AC-33F9-4E19-7BBA4E5D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listen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9898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of these words are </a:t>
            </a:r>
            <a:r>
              <a:rPr lang="en-GB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nouns?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378439" y="24611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Aimee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confidence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534196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365815"/>
            <a:ext cx="2664000" cy="578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collect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204255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whiteboard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5012994"/>
            <a:ext cx="2664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930C9D6-F836-7E70-1FFE-3EE1AF95FFC2}"/>
              </a:ext>
            </a:extLst>
          </p:cNvPr>
          <p:cNvSpPr txBox="1">
            <a:spLocks/>
          </p:cNvSpPr>
          <p:nvPr/>
        </p:nvSpPr>
        <p:spPr>
          <a:xfrm>
            <a:off x="3297410" y="1661308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student</a:t>
            </a:r>
            <a:r>
              <a:rPr lang="en-GB" sz="2800" dirty="0">
                <a:solidFill>
                  <a:schemeClr val="bg1"/>
                </a:solidFill>
              </a:rPr>
              <a:t> - noun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6941C-5254-43FD-3ABC-6D1D60E9A2C7}"/>
              </a:ext>
            </a:extLst>
          </p:cNvPr>
          <p:cNvSpPr txBox="1"/>
          <p:nvPr/>
        </p:nvSpPr>
        <p:spPr>
          <a:xfrm>
            <a:off x="6187336" y="1690809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listen - verb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1F15A7-472F-0655-3946-4E39BA8A4911}"/>
              </a:ext>
            </a:extLst>
          </p:cNvPr>
          <p:cNvSpPr txBox="1"/>
          <p:nvPr/>
        </p:nvSpPr>
        <p:spPr>
          <a:xfrm>
            <a:off x="9077265" y="169519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computer - noun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963834-3A00-3A93-5926-4D1056BC326C}"/>
              </a:ext>
            </a:extLst>
          </p:cNvPr>
          <p:cNvSpPr txBox="1"/>
          <p:nvPr/>
        </p:nvSpPr>
        <p:spPr>
          <a:xfrm>
            <a:off x="407481" y="1666061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teacher - noun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EE1FFC-5396-D0D3-8271-D871E024A42B}"/>
              </a:ext>
            </a:extLst>
          </p:cNvPr>
          <p:cNvSpPr txBox="1"/>
          <p:nvPr/>
        </p:nvSpPr>
        <p:spPr>
          <a:xfrm>
            <a:off x="407481" y="330359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sea - noun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5C926A-F493-4FFF-0D9C-E623459F9B3A}"/>
              </a:ext>
            </a:extLst>
          </p:cNvPr>
          <p:cNvSpPr txBox="1"/>
          <p:nvPr/>
        </p:nvSpPr>
        <p:spPr>
          <a:xfrm>
            <a:off x="407481" y="4133140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brother - noun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4AE476-2C8D-0F2F-246C-10750FE22D3B}"/>
              </a:ext>
            </a:extLst>
          </p:cNvPr>
          <p:cNvSpPr txBox="1"/>
          <p:nvPr/>
        </p:nvSpPr>
        <p:spPr>
          <a:xfrm>
            <a:off x="407481" y="495428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teacher - noun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4852F7D-2721-E0EC-4CC6-7B58FF1C5538}"/>
              </a:ext>
            </a:extLst>
          </p:cNvPr>
          <p:cNvSpPr txBox="1">
            <a:spLocks/>
          </p:cNvSpPr>
          <p:nvPr/>
        </p:nvSpPr>
        <p:spPr>
          <a:xfrm>
            <a:off x="3297410" y="249963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like - verb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F563036-ADAF-71D9-3F45-8814B8DEDDAA}"/>
              </a:ext>
            </a:extLst>
          </p:cNvPr>
          <p:cNvSpPr txBox="1">
            <a:spLocks/>
          </p:cNvSpPr>
          <p:nvPr/>
        </p:nvSpPr>
        <p:spPr>
          <a:xfrm>
            <a:off x="3297410" y="331283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learn - verb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CC35B47-34B0-2F75-9146-F705AB89B835}"/>
              </a:ext>
            </a:extLst>
          </p:cNvPr>
          <p:cNvSpPr txBox="1">
            <a:spLocks/>
          </p:cNvSpPr>
          <p:nvPr/>
        </p:nvSpPr>
        <p:spPr>
          <a:xfrm>
            <a:off x="3297410" y="4139422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 - noun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2CAD7378-B9CE-FE34-D4B1-3DF7FC564231}"/>
              </a:ext>
            </a:extLst>
          </p:cNvPr>
          <p:cNvSpPr txBox="1">
            <a:spLocks/>
          </p:cNvSpPr>
          <p:nvPr/>
        </p:nvSpPr>
        <p:spPr>
          <a:xfrm>
            <a:off x="3290556" y="4955126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- noun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B041DF-CF90-63D6-69D4-B387C64806F7}"/>
              </a:ext>
            </a:extLst>
          </p:cNvPr>
          <p:cNvSpPr txBox="1"/>
          <p:nvPr/>
        </p:nvSpPr>
        <p:spPr>
          <a:xfrm>
            <a:off x="6187338" y="250575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 - noun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85D00D-337A-0944-82E7-F52DFE5B353F}"/>
              </a:ext>
            </a:extLst>
          </p:cNvPr>
          <p:cNvSpPr txBox="1"/>
          <p:nvPr/>
        </p:nvSpPr>
        <p:spPr>
          <a:xfrm>
            <a:off x="6187336" y="3301975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courage - noun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8D7524-B816-2EB8-1E2F-4C097B40CEFB}"/>
              </a:ext>
            </a:extLst>
          </p:cNvPr>
          <p:cNvSpPr txBox="1"/>
          <p:nvPr/>
        </p:nvSpPr>
        <p:spPr>
          <a:xfrm>
            <a:off x="6194190" y="4139256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Aimee - noun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23996B-6136-CB31-5973-1A8CA797A6C8}"/>
              </a:ext>
            </a:extLst>
          </p:cNvPr>
          <p:cNvSpPr txBox="1"/>
          <p:nvPr/>
        </p:nvSpPr>
        <p:spPr>
          <a:xfrm>
            <a:off x="6194190" y="493741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confidence - noun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FB0849-6042-ABD2-07A8-41BFC71DB131}"/>
              </a:ext>
            </a:extLst>
          </p:cNvPr>
          <p:cNvSpPr txBox="1"/>
          <p:nvPr/>
        </p:nvSpPr>
        <p:spPr>
          <a:xfrm>
            <a:off x="9077265" y="253107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boy- noun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05FCA2-118A-6887-56DD-01A2CBCE58D2}"/>
              </a:ext>
            </a:extLst>
          </p:cNvPr>
          <p:cNvSpPr txBox="1"/>
          <p:nvPr/>
        </p:nvSpPr>
        <p:spPr>
          <a:xfrm>
            <a:off x="9077261" y="3326405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ea typeface="Andika"/>
                <a:cs typeface="Andika"/>
              </a:rPr>
              <a:t>collect - verb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111C54-0286-CEE7-7186-1DA031E47570}"/>
              </a:ext>
            </a:extLst>
          </p:cNvPr>
          <p:cNvSpPr txBox="1"/>
          <p:nvPr/>
        </p:nvSpPr>
        <p:spPr>
          <a:xfrm>
            <a:off x="9077265" y="419812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whiteboard- noun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FF4A82-3C24-6A51-42F2-722D94779B57}"/>
              </a:ext>
            </a:extLst>
          </p:cNvPr>
          <p:cNvSpPr txBox="1"/>
          <p:nvPr/>
        </p:nvSpPr>
        <p:spPr>
          <a:xfrm>
            <a:off x="9077265" y="5016099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army of ants - noun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50D625-F323-45A7-04B3-9D4D56D132B0}"/>
              </a:ext>
            </a:extLst>
          </p:cNvPr>
          <p:cNvSpPr txBox="1"/>
          <p:nvPr/>
        </p:nvSpPr>
        <p:spPr>
          <a:xfrm>
            <a:off x="378439" y="2453263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TV - noun</a:t>
            </a:r>
          </a:p>
        </p:txBody>
      </p:sp>
    </p:spTree>
    <p:extLst>
      <p:ext uri="{BB962C8B-B14F-4D97-AF65-F5344CB8AC3E}">
        <p14:creationId xmlns:p14="http://schemas.microsoft.com/office/powerpoint/2010/main" val="395348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4" grpId="0" animBg="1"/>
      <p:bldP spid="15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“students” is a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“school” is a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710878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“teachers” is a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“cars” is a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7093527" y="5105052"/>
            <a:ext cx="82355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E0623-5B4A-B195-684F-DD2CDACFFD1A}"/>
              </a:ext>
            </a:extLst>
          </p:cNvPr>
          <p:cNvSpPr txBox="1">
            <a:spLocks/>
          </p:cNvSpPr>
          <p:nvPr/>
        </p:nvSpPr>
        <p:spPr>
          <a:xfrm>
            <a:off x="954234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 of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flat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American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adjectives.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short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heavy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fast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many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young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old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round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spherical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6986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French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English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wood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metal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9FDD95F-0F86-8477-6F88-F586320CECFA}"/>
              </a:ext>
            </a:extLst>
          </p:cNvPr>
          <p:cNvSpPr txBox="1">
            <a:spLocks/>
          </p:cNvSpPr>
          <p:nvPr/>
        </p:nvSpPr>
        <p:spPr>
          <a:xfrm>
            <a:off x="364231" y="5876451"/>
            <a:ext cx="11377035" cy="72939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Adjectives make nouns more interesting!</a:t>
            </a:r>
          </a:p>
        </p:txBody>
      </p:sp>
    </p:spTree>
    <p:extLst>
      <p:ext uri="{BB962C8B-B14F-4D97-AF65-F5344CB8AC3E}">
        <p14:creationId xmlns:p14="http://schemas.microsoft.com/office/powerpoint/2010/main" val="33057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adjectives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 play fantastic football.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391435" y="2897568"/>
            <a:ext cx="11497601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“fantastic” is an adjective as it describes the noun “football”.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5330952" y="2692378"/>
            <a:ext cx="164592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Boys write scary stories.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399287" y="5312263"/>
            <a:ext cx="11377034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“scary” is an adjectives as it describes the noun “stories”.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5897880" y="5127833"/>
            <a:ext cx="9144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" grpId="0" animBg="1"/>
      <p:bldP spid="21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Office PowerPoint</Application>
  <PresentationFormat>Widescreen</PresentationFormat>
  <Paragraphs>211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Andika</vt:lpstr>
      <vt:lpstr>Arial</vt:lpstr>
      <vt:lpstr>Office Theme</vt:lpstr>
      <vt:lpstr> How to Use this Powerpoint</vt:lpstr>
      <vt:lpstr>Adjectives –  Suffixes “ful” and “less”.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Below are 5 words. Turn these into adjectives using the suffixes “ful” or “less”.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2023-08-21T11:01:39Z</dcterms:modified>
</cp:coreProperties>
</file>