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377" r:id="rId2"/>
    <p:sldId id="274" r:id="rId3"/>
    <p:sldId id="383" r:id="rId4"/>
    <p:sldId id="378" r:id="rId5"/>
    <p:sldId id="385" r:id="rId6"/>
    <p:sldId id="381" r:id="rId7"/>
    <p:sldId id="387" r:id="rId8"/>
    <p:sldId id="379" r:id="rId9"/>
    <p:sldId id="365" r:id="rId10"/>
    <p:sldId id="363" r:id="rId11"/>
    <p:sldId id="393" r:id="rId12"/>
    <p:sldId id="361" r:id="rId13"/>
    <p:sldId id="389" r:id="rId14"/>
    <p:sldId id="388" r:id="rId15"/>
    <p:sldId id="391" r:id="rId16"/>
    <p:sldId id="360" r:id="rId17"/>
    <p:sldId id="366" r:id="rId18"/>
  </p:sldIdLst>
  <p:sldSz cx="12192000" cy="6858000"/>
  <p:notesSz cx="6858000" cy="9144000"/>
  <p:embeddedFontLst>
    <p:embeddedFont>
      <p:font typeface="Andika" panose="020B060402020202020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8D9CDF-2A7D-498F-8530-2BB1567EAA91}" v="235" dt="2023-07-24T11:00:49.699"/>
    <p1510:client id="{A986B251-B346-43A0-8D37-851CDA852ED8}" v="12" dt="2023-07-24T10:30:25.3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07/08/2023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7726840-FCDC-3396-18D3-F4056FFDD25C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Andika" panose="02000000000000000000" pitchFamily="2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Andika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447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know what an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word that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describes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 verb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0E0623-5B4A-B195-684F-DD2CDACFFD1A}"/>
              </a:ext>
            </a:extLst>
          </p:cNvPr>
          <p:cNvSpPr txBox="1">
            <a:spLocks/>
          </p:cNvSpPr>
          <p:nvPr/>
        </p:nvSpPr>
        <p:spPr>
          <a:xfrm>
            <a:off x="954234" y="4322789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any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examples of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adverbs?</a:t>
            </a:r>
          </a:p>
        </p:txBody>
      </p:sp>
    </p:spTree>
    <p:extLst>
      <p:ext uri="{BB962C8B-B14F-4D97-AF65-F5344CB8AC3E}">
        <p14:creationId xmlns:p14="http://schemas.microsoft.com/office/powerpoint/2010/main" val="28611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3" y="1939627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Adverbs describe verbs.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E62135F-F5FA-516D-D828-C75FBE02F01E}"/>
              </a:ext>
            </a:extLst>
          </p:cNvPr>
          <p:cNvSpPr txBox="1">
            <a:spLocks/>
          </p:cNvSpPr>
          <p:nvPr/>
        </p:nvSpPr>
        <p:spPr>
          <a:xfrm>
            <a:off x="407482" y="3429000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Adjectives describe nouns.</a:t>
            </a:r>
          </a:p>
        </p:txBody>
      </p:sp>
    </p:spTree>
    <p:extLst>
      <p:ext uri="{BB962C8B-B14F-4D97-AF65-F5344CB8AC3E}">
        <p14:creationId xmlns:p14="http://schemas.microsoft.com/office/powerpoint/2010/main" val="102110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AEA99CFB-BE88-B71A-5D3D-C38FFB5FA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12192000" cy="685662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CCBF33E-F4D1-AF1C-1778-F8CA865DAD3B}"/>
              </a:ext>
            </a:extLst>
          </p:cNvPr>
          <p:cNvSpPr txBox="1">
            <a:spLocks/>
          </p:cNvSpPr>
          <p:nvPr/>
        </p:nvSpPr>
        <p:spPr>
          <a:xfrm>
            <a:off x="748901" y="722866"/>
            <a:ext cx="10694196" cy="1716811"/>
          </a:xfrm>
          <a:prstGeom prst="roundRect">
            <a:avLst>
              <a:gd name="adj" fmla="val 21923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Does anyone know what a </a:t>
            </a:r>
            <a:r>
              <a:rPr lang="en-GB" sz="3600" b="1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suffix </a:t>
            </a:r>
            <a:r>
              <a:rPr lang="en-GB" sz="36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is? </a:t>
            </a:r>
          </a:p>
        </p:txBody>
      </p:sp>
    </p:spTree>
    <p:extLst>
      <p:ext uri="{BB962C8B-B14F-4D97-AF65-F5344CB8AC3E}">
        <p14:creationId xmlns:p14="http://schemas.microsoft.com/office/powerpoint/2010/main" val="3449067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, background pattern&#10;&#10;Description automatically generated">
            <a:extLst>
              <a:ext uri="{FF2B5EF4-FFF2-40B4-BE49-F238E27FC236}">
                <a16:creationId xmlns:a16="http://schemas.microsoft.com/office/drawing/2014/main" id="{5F264056-0980-FE3F-8AB5-6B2F262C4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" y="0"/>
            <a:ext cx="1218793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3" y="391887"/>
            <a:ext cx="11338560" cy="6281868"/>
          </a:xfrm>
          <a:prstGeom prst="round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</a:rPr>
              <a:t>A suffix is a group of letters that go at the </a:t>
            </a:r>
            <a:r>
              <a:rPr lang="en-GB" sz="4000" u="sng" dirty="0">
                <a:solidFill>
                  <a:schemeClr val="bg1"/>
                </a:solidFill>
              </a:rPr>
              <a:t>end</a:t>
            </a:r>
            <a:r>
              <a:rPr lang="en-GB" sz="4000" dirty="0">
                <a:solidFill>
                  <a:schemeClr val="bg1"/>
                </a:solidFill>
              </a:rPr>
              <a:t> of a </a:t>
            </a:r>
            <a:r>
              <a:rPr lang="en-GB" sz="4000" u="sng" dirty="0">
                <a:solidFill>
                  <a:schemeClr val="bg1"/>
                </a:solidFill>
              </a:rPr>
              <a:t>root word</a:t>
            </a:r>
            <a:r>
              <a:rPr lang="en-GB" sz="4000" dirty="0">
                <a:solidFill>
                  <a:schemeClr val="bg1"/>
                </a:solidFill>
              </a:rPr>
              <a:t> and change the meaning of the word.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051CB96-B8D4-1534-1BEC-C5EF4D8BD66F}"/>
              </a:ext>
            </a:extLst>
          </p:cNvPr>
          <p:cNvGrpSpPr/>
          <p:nvPr/>
        </p:nvGrpSpPr>
        <p:grpSpPr>
          <a:xfrm>
            <a:off x="653658" y="3195115"/>
            <a:ext cx="3524597" cy="1200329"/>
            <a:chOff x="1299117" y="4052871"/>
            <a:chExt cx="3524597" cy="12003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DDAB4A-25A5-0172-53B3-D1968404AD86}"/>
                </a:ext>
              </a:extLst>
            </p:cNvPr>
            <p:cNvSpPr txBox="1"/>
            <p:nvPr/>
          </p:nvSpPr>
          <p:spPr>
            <a:xfrm>
              <a:off x="1299117" y="4052871"/>
              <a:ext cx="1828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Root word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68ECCB54-CB71-DCB2-EC95-B5006F04DA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6177" y="4277058"/>
              <a:ext cx="1837537" cy="9897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FAD2B8E-1A71-C7C8-5A78-CDB886A671FB}"/>
              </a:ext>
            </a:extLst>
          </p:cNvPr>
          <p:cNvGrpSpPr/>
          <p:nvPr/>
        </p:nvGrpSpPr>
        <p:grpSpPr>
          <a:xfrm>
            <a:off x="7849678" y="3192403"/>
            <a:ext cx="4180198" cy="646331"/>
            <a:chOff x="8495137" y="4050159"/>
            <a:chExt cx="4180198" cy="64633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2B41AAA-65BD-51D9-4553-B94F794C196B}"/>
                </a:ext>
              </a:extLst>
            </p:cNvPr>
            <p:cNvSpPr txBox="1"/>
            <p:nvPr/>
          </p:nvSpPr>
          <p:spPr>
            <a:xfrm>
              <a:off x="10294686" y="4050159"/>
              <a:ext cx="23806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Suffix 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E2DB22A-07AA-2B2F-37D5-CB97EA0CF5B9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 flipV="1">
              <a:off x="8495137" y="4331192"/>
              <a:ext cx="1799549" cy="42133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77C188B-EEF9-A415-F387-17971485C4FD}"/>
              </a:ext>
            </a:extLst>
          </p:cNvPr>
          <p:cNvSpPr txBox="1"/>
          <p:nvPr/>
        </p:nvSpPr>
        <p:spPr>
          <a:xfrm>
            <a:off x="3708596" y="5546217"/>
            <a:ext cx="6045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do + </a:t>
            </a:r>
            <a:r>
              <a:rPr lang="en-GB" sz="4000" dirty="0" err="1">
                <a:solidFill>
                  <a:schemeClr val="bg1"/>
                </a:solidFill>
              </a:rPr>
              <a:t>ing</a:t>
            </a:r>
            <a:r>
              <a:rPr lang="en-GB" sz="4000" dirty="0">
                <a:solidFill>
                  <a:schemeClr val="bg1"/>
                </a:solidFill>
              </a:rPr>
              <a:t> = doing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807F425-F033-C5B5-CA78-FE854C7DDFD9}"/>
              </a:ext>
            </a:extLst>
          </p:cNvPr>
          <p:cNvGrpSpPr/>
          <p:nvPr/>
        </p:nvGrpSpPr>
        <p:grpSpPr>
          <a:xfrm>
            <a:off x="2340718" y="2655446"/>
            <a:ext cx="2352052" cy="2573025"/>
            <a:chOff x="2340718" y="2655446"/>
            <a:chExt cx="2352052" cy="2573025"/>
          </a:xfrm>
        </p:grpSpPr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5D3E6D3C-6626-2E0F-65D5-15EBE279B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718" y="2655446"/>
              <a:ext cx="2352052" cy="257302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9FD7A94-C0BF-748F-6F71-D3863E7843B9}"/>
                </a:ext>
              </a:extLst>
            </p:cNvPr>
            <p:cNvSpPr txBox="1"/>
            <p:nvPr/>
          </p:nvSpPr>
          <p:spPr>
            <a:xfrm>
              <a:off x="2364992" y="3363332"/>
              <a:ext cx="16959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200" dirty="0">
                  <a:solidFill>
                    <a:schemeClr val="bg1"/>
                  </a:solidFill>
                </a:rPr>
                <a:t>do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18E4268-C4D7-35F9-F14D-77ADAE0701D9}"/>
              </a:ext>
            </a:extLst>
          </p:cNvPr>
          <p:cNvGrpSpPr/>
          <p:nvPr/>
        </p:nvGrpSpPr>
        <p:grpSpPr>
          <a:xfrm>
            <a:off x="8429250" y="2499124"/>
            <a:ext cx="1799548" cy="2714574"/>
            <a:chOff x="8429250" y="2499124"/>
            <a:chExt cx="1799548" cy="2714574"/>
          </a:xfrm>
        </p:grpSpPr>
        <p:pic>
          <p:nvPicPr>
            <p:cNvPr id="5" name="Picture 4" descr="Logo, icon&#10;&#10;Description automatically generated">
              <a:extLst>
                <a:ext uri="{FF2B5EF4-FFF2-40B4-BE49-F238E27FC236}">
                  <a16:creationId xmlns:a16="http://schemas.microsoft.com/office/drawing/2014/main" id="{F039F7F7-8C71-15FB-F1FA-D17FC8B9D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9250" y="2499124"/>
              <a:ext cx="1799548" cy="2714574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4B8FD4F-9933-4BEE-90E3-4A3D0867A691}"/>
                </a:ext>
              </a:extLst>
            </p:cNvPr>
            <p:cNvSpPr txBox="1"/>
            <p:nvPr/>
          </p:nvSpPr>
          <p:spPr>
            <a:xfrm>
              <a:off x="8482501" y="3195115"/>
              <a:ext cx="16959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200" dirty="0" err="1">
                  <a:solidFill>
                    <a:schemeClr val="bg1"/>
                  </a:solidFill>
                </a:rPr>
                <a:t>ing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649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15873 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18697 0.0115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9" y="5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2" y="634866"/>
            <a:ext cx="10283535" cy="3965609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Sometimes we can change 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 </a:t>
            </a:r>
            <a:r>
              <a:rPr lang="en-GB" sz="5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adjective</a:t>
            </a:r>
            <a:r>
              <a:rPr lang="en-GB" sz="5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into 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 </a:t>
            </a:r>
            <a:r>
              <a:rPr lang="en-GB" sz="5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</a:t>
            </a:r>
            <a:r>
              <a:rPr lang="en-GB" sz="5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by adding the </a:t>
            </a:r>
            <a:r>
              <a:rPr lang="en-GB" sz="5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suffix</a:t>
            </a:r>
            <a:r>
              <a:rPr lang="en-GB" sz="5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“</a:t>
            </a:r>
            <a:r>
              <a:rPr lang="en-GB" sz="5400" b="1" i="1" dirty="0" err="1">
                <a:solidFill>
                  <a:schemeClr val="bg1"/>
                </a:solidFill>
                <a:latin typeface="+mn-lt"/>
                <a:ea typeface="Andika"/>
                <a:cs typeface="Andika"/>
              </a:rPr>
              <a:t>ly</a:t>
            </a:r>
            <a:r>
              <a:rPr lang="en-GB" sz="5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”.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1E0B260-A445-383D-9222-B5BDEF3BA6F3}"/>
              </a:ext>
            </a:extLst>
          </p:cNvPr>
          <p:cNvSpPr txBox="1">
            <a:spLocks/>
          </p:cNvSpPr>
          <p:nvPr/>
        </p:nvSpPr>
        <p:spPr>
          <a:xfrm>
            <a:off x="1235611" y="492078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adjective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72460C-4C8D-035C-6EFC-BCF7675EED62}"/>
              </a:ext>
            </a:extLst>
          </p:cNvPr>
          <p:cNvSpPr txBox="1">
            <a:spLocks/>
          </p:cNvSpPr>
          <p:nvPr/>
        </p:nvSpPr>
        <p:spPr>
          <a:xfrm>
            <a:off x="9202381" y="492078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adverb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0D8F4B-DB69-8B80-8324-A6C5B7564E73}"/>
              </a:ext>
            </a:extLst>
          </p:cNvPr>
          <p:cNvSpPr txBox="1">
            <a:spLocks/>
          </p:cNvSpPr>
          <p:nvPr/>
        </p:nvSpPr>
        <p:spPr>
          <a:xfrm>
            <a:off x="3227304" y="492078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F5A4F04-F734-74E1-8395-C09D6BB34F86}"/>
              </a:ext>
            </a:extLst>
          </p:cNvPr>
          <p:cNvSpPr txBox="1">
            <a:spLocks/>
          </p:cNvSpPr>
          <p:nvPr/>
        </p:nvSpPr>
        <p:spPr>
          <a:xfrm>
            <a:off x="5218997" y="492078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>
                <a:solidFill>
                  <a:schemeClr val="bg1"/>
                </a:solidFill>
                <a:latin typeface="+mn-lt"/>
                <a:ea typeface="Andika"/>
                <a:cs typeface="Andika"/>
              </a:rPr>
              <a:t>ly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6238B4-BA49-1ED0-3B66-79F6288E2980}"/>
              </a:ext>
            </a:extLst>
          </p:cNvPr>
          <p:cNvSpPr txBox="1">
            <a:spLocks/>
          </p:cNvSpPr>
          <p:nvPr/>
        </p:nvSpPr>
        <p:spPr>
          <a:xfrm>
            <a:off x="7210691" y="492078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868178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870955" y="1219810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nice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F2CD3C2-EA64-7695-F7D8-84A344B041E7}"/>
              </a:ext>
            </a:extLst>
          </p:cNvPr>
          <p:cNvSpPr txBox="1">
            <a:spLocks/>
          </p:cNvSpPr>
          <p:nvPr/>
        </p:nvSpPr>
        <p:spPr>
          <a:xfrm>
            <a:off x="870955" y="1983191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expert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022C81C-214B-C0F3-E561-7E5B3CA8C86A}"/>
              </a:ext>
            </a:extLst>
          </p:cNvPr>
          <p:cNvSpPr txBox="1">
            <a:spLocks/>
          </p:cNvSpPr>
          <p:nvPr/>
        </p:nvSpPr>
        <p:spPr>
          <a:xfrm>
            <a:off x="870954" y="2761803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cruel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A2A66D-1EC8-4359-F064-77E89052990B}"/>
              </a:ext>
            </a:extLst>
          </p:cNvPr>
          <p:cNvSpPr txBox="1">
            <a:spLocks/>
          </p:cNvSpPr>
          <p:nvPr/>
        </p:nvSpPr>
        <p:spPr>
          <a:xfrm>
            <a:off x="2862648" y="1219810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F72AA45-4CF3-1188-2C0B-823C3173D863}"/>
              </a:ext>
            </a:extLst>
          </p:cNvPr>
          <p:cNvSpPr txBox="1">
            <a:spLocks/>
          </p:cNvSpPr>
          <p:nvPr/>
        </p:nvSpPr>
        <p:spPr>
          <a:xfrm>
            <a:off x="2862648" y="1983421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6EA5AA-6559-4BF9-1B5B-4971DEB7EEBA}"/>
              </a:ext>
            </a:extLst>
          </p:cNvPr>
          <p:cNvSpPr txBox="1">
            <a:spLocks/>
          </p:cNvSpPr>
          <p:nvPr/>
        </p:nvSpPr>
        <p:spPr>
          <a:xfrm>
            <a:off x="4854341" y="1219810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>
                <a:solidFill>
                  <a:schemeClr val="bg1"/>
                </a:solidFill>
                <a:latin typeface="+mn-lt"/>
                <a:ea typeface="Andika"/>
                <a:cs typeface="Andika"/>
              </a:rPr>
              <a:t>ly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A21A28-7B3E-7E4F-8D6C-8187B3D791CF}"/>
              </a:ext>
            </a:extLst>
          </p:cNvPr>
          <p:cNvSpPr txBox="1">
            <a:spLocks/>
          </p:cNvSpPr>
          <p:nvPr/>
        </p:nvSpPr>
        <p:spPr>
          <a:xfrm>
            <a:off x="6846034" y="1219810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9C9970D-A2F4-5B5D-53FE-5480AF2DB4ED}"/>
              </a:ext>
            </a:extLst>
          </p:cNvPr>
          <p:cNvSpPr txBox="1">
            <a:spLocks/>
          </p:cNvSpPr>
          <p:nvPr/>
        </p:nvSpPr>
        <p:spPr>
          <a:xfrm>
            <a:off x="6846034" y="1993210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23C8CF1-FBC0-E7E0-63EA-FF02533AA348}"/>
              </a:ext>
            </a:extLst>
          </p:cNvPr>
          <p:cNvSpPr txBox="1">
            <a:spLocks/>
          </p:cNvSpPr>
          <p:nvPr/>
        </p:nvSpPr>
        <p:spPr>
          <a:xfrm>
            <a:off x="8837727" y="1219810"/>
            <a:ext cx="2868501" cy="62911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nicely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7B631E0-1EFA-0785-B37E-D7B91EB4A9D4}"/>
              </a:ext>
            </a:extLst>
          </p:cNvPr>
          <p:cNvSpPr txBox="1">
            <a:spLocks/>
          </p:cNvSpPr>
          <p:nvPr/>
        </p:nvSpPr>
        <p:spPr>
          <a:xfrm>
            <a:off x="4854341" y="1983191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>
                <a:solidFill>
                  <a:schemeClr val="bg1"/>
                </a:solidFill>
                <a:latin typeface="+mn-lt"/>
                <a:ea typeface="Andika"/>
                <a:cs typeface="Andika"/>
              </a:rPr>
              <a:t>ly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6BBA51C-49F4-BEF7-5BBB-A476292BCD5F}"/>
              </a:ext>
            </a:extLst>
          </p:cNvPr>
          <p:cNvSpPr txBox="1">
            <a:spLocks/>
          </p:cNvSpPr>
          <p:nvPr/>
        </p:nvSpPr>
        <p:spPr>
          <a:xfrm>
            <a:off x="8837726" y="1970490"/>
            <a:ext cx="2868501" cy="62911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expertly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264F039-303D-DF4E-AD20-074C52EEFACF}"/>
              </a:ext>
            </a:extLst>
          </p:cNvPr>
          <p:cNvSpPr txBox="1">
            <a:spLocks/>
          </p:cNvSpPr>
          <p:nvPr/>
        </p:nvSpPr>
        <p:spPr>
          <a:xfrm>
            <a:off x="2862647" y="2761803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AC4477-34C6-C145-05EB-DFCEEC9A3E74}"/>
              </a:ext>
            </a:extLst>
          </p:cNvPr>
          <p:cNvSpPr txBox="1">
            <a:spLocks/>
          </p:cNvSpPr>
          <p:nvPr/>
        </p:nvSpPr>
        <p:spPr>
          <a:xfrm>
            <a:off x="4854341" y="2761803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>
                <a:solidFill>
                  <a:schemeClr val="bg1"/>
                </a:solidFill>
                <a:latin typeface="+mn-lt"/>
                <a:ea typeface="Andika"/>
                <a:cs typeface="Andika"/>
              </a:rPr>
              <a:t>ly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85D75FB-DB40-F5D1-B31A-FA55E2B83244}"/>
              </a:ext>
            </a:extLst>
          </p:cNvPr>
          <p:cNvSpPr txBox="1">
            <a:spLocks/>
          </p:cNvSpPr>
          <p:nvPr/>
        </p:nvSpPr>
        <p:spPr>
          <a:xfrm>
            <a:off x="6880581" y="2761803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23C6BDA-6CF0-2428-FC64-2B81255DFA7D}"/>
              </a:ext>
            </a:extLst>
          </p:cNvPr>
          <p:cNvSpPr txBox="1">
            <a:spLocks/>
          </p:cNvSpPr>
          <p:nvPr/>
        </p:nvSpPr>
        <p:spPr>
          <a:xfrm>
            <a:off x="8837725" y="2761803"/>
            <a:ext cx="2868501" cy="62911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cruelly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D060E3-FCC9-EBDC-BC86-7C653CD1A0BF}"/>
              </a:ext>
            </a:extLst>
          </p:cNvPr>
          <p:cNvSpPr txBox="1">
            <a:spLocks/>
          </p:cNvSpPr>
          <p:nvPr/>
        </p:nvSpPr>
        <p:spPr>
          <a:xfrm>
            <a:off x="870954" y="37208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adjective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3AD1589-EA2C-ACD7-56DD-1BD79352EBF2}"/>
              </a:ext>
            </a:extLst>
          </p:cNvPr>
          <p:cNvSpPr txBox="1">
            <a:spLocks/>
          </p:cNvSpPr>
          <p:nvPr/>
        </p:nvSpPr>
        <p:spPr>
          <a:xfrm>
            <a:off x="8837724" y="372085"/>
            <a:ext cx="286850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adverb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09D4C9D-A60C-8D3D-133A-A5302D3828F8}"/>
              </a:ext>
            </a:extLst>
          </p:cNvPr>
          <p:cNvSpPr txBox="1">
            <a:spLocks/>
          </p:cNvSpPr>
          <p:nvPr/>
        </p:nvSpPr>
        <p:spPr>
          <a:xfrm>
            <a:off x="2862647" y="37208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CB68B8E-A028-CDC4-3469-FC53A9A92AC2}"/>
              </a:ext>
            </a:extLst>
          </p:cNvPr>
          <p:cNvSpPr txBox="1">
            <a:spLocks/>
          </p:cNvSpPr>
          <p:nvPr/>
        </p:nvSpPr>
        <p:spPr>
          <a:xfrm>
            <a:off x="4854340" y="37208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>
                <a:solidFill>
                  <a:schemeClr val="bg1"/>
                </a:solidFill>
                <a:latin typeface="+mn-lt"/>
                <a:ea typeface="Andika"/>
                <a:cs typeface="Andika"/>
              </a:rPr>
              <a:t>ly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7D6EF10-1878-AC80-720A-2009FD6F598A}"/>
              </a:ext>
            </a:extLst>
          </p:cNvPr>
          <p:cNvSpPr txBox="1">
            <a:spLocks/>
          </p:cNvSpPr>
          <p:nvPr/>
        </p:nvSpPr>
        <p:spPr>
          <a:xfrm>
            <a:off x="6846034" y="37208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D4D23C4-C495-D64C-6C68-097232E07814}"/>
              </a:ext>
            </a:extLst>
          </p:cNvPr>
          <p:cNvSpPr txBox="1">
            <a:spLocks/>
          </p:cNvSpPr>
          <p:nvPr/>
        </p:nvSpPr>
        <p:spPr>
          <a:xfrm>
            <a:off x="870954" y="353299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brave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B5978DC-2EEB-201C-27C5-5D01C4094FA5}"/>
              </a:ext>
            </a:extLst>
          </p:cNvPr>
          <p:cNvSpPr txBox="1">
            <a:spLocks/>
          </p:cNvSpPr>
          <p:nvPr/>
        </p:nvSpPr>
        <p:spPr>
          <a:xfrm>
            <a:off x="2862647" y="353299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ABB5C07-FD88-AEC8-9322-9668DF8D7198}"/>
              </a:ext>
            </a:extLst>
          </p:cNvPr>
          <p:cNvSpPr txBox="1">
            <a:spLocks/>
          </p:cNvSpPr>
          <p:nvPr/>
        </p:nvSpPr>
        <p:spPr>
          <a:xfrm>
            <a:off x="4854341" y="353299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>
                <a:solidFill>
                  <a:schemeClr val="bg1"/>
                </a:solidFill>
                <a:latin typeface="+mn-lt"/>
                <a:ea typeface="Andika"/>
                <a:cs typeface="Andika"/>
              </a:rPr>
              <a:t>ly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C1612CE7-C992-6437-FD8D-77849F1BCC58}"/>
              </a:ext>
            </a:extLst>
          </p:cNvPr>
          <p:cNvSpPr txBox="1">
            <a:spLocks/>
          </p:cNvSpPr>
          <p:nvPr/>
        </p:nvSpPr>
        <p:spPr>
          <a:xfrm>
            <a:off x="6880581" y="353299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 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AE04DA53-118F-2B1D-2CF9-C88AF3884933}"/>
              </a:ext>
            </a:extLst>
          </p:cNvPr>
          <p:cNvSpPr txBox="1">
            <a:spLocks/>
          </p:cNvSpPr>
          <p:nvPr/>
        </p:nvSpPr>
        <p:spPr>
          <a:xfrm>
            <a:off x="8837725" y="3532995"/>
            <a:ext cx="2868501" cy="62911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bravely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3D0DBBAE-0FBC-4CA4-9B44-CC16248AB67E}"/>
              </a:ext>
            </a:extLst>
          </p:cNvPr>
          <p:cNvSpPr txBox="1">
            <a:spLocks/>
          </p:cNvSpPr>
          <p:nvPr/>
        </p:nvSpPr>
        <p:spPr>
          <a:xfrm>
            <a:off x="870953" y="429499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clever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B2ED9A7B-21B4-E000-8BB7-D6DF95A55179}"/>
              </a:ext>
            </a:extLst>
          </p:cNvPr>
          <p:cNvSpPr txBox="1">
            <a:spLocks/>
          </p:cNvSpPr>
          <p:nvPr/>
        </p:nvSpPr>
        <p:spPr>
          <a:xfrm>
            <a:off x="2862646" y="429499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7CEF951D-26CB-8798-663A-476168F8C8AA}"/>
              </a:ext>
            </a:extLst>
          </p:cNvPr>
          <p:cNvSpPr txBox="1">
            <a:spLocks/>
          </p:cNvSpPr>
          <p:nvPr/>
        </p:nvSpPr>
        <p:spPr>
          <a:xfrm>
            <a:off x="4854340" y="429499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>
                <a:solidFill>
                  <a:schemeClr val="bg1"/>
                </a:solidFill>
                <a:latin typeface="+mn-lt"/>
                <a:ea typeface="Andika"/>
                <a:cs typeface="Andika"/>
              </a:rPr>
              <a:t>ly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D030DC82-1711-49F9-3EEF-95172AFDDD1C}"/>
              </a:ext>
            </a:extLst>
          </p:cNvPr>
          <p:cNvSpPr txBox="1">
            <a:spLocks/>
          </p:cNvSpPr>
          <p:nvPr/>
        </p:nvSpPr>
        <p:spPr>
          <a:xfrm>
            <a:off x="6880580" y="429499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 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843BF9F-E3F4-1AEC-882F-5CF002ADB92B}"/>
              </a:ext>
            </a:extLst>
          </p:cNvPr>
          <p:cNvSpPr txBox="1">
            <a:spLocks/>
          </p:cNvSpPr>
          <p:nvPr/>
        </p:nvSpPr>
        <p:spPr>
          <a:xfrm>
            <a:off x="8837724" y="4294995"/>
            <a:ext cx="2868501" cy="62911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cleverly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95663629-C547-0EC9-753A-9D66B145CA0E}"/>
              </a:ext>
            </a:extLst>
          </p:cNvPr>
          <p:cNvSpPr txBox="1">
            <a:spLocks/>
          </p:cNvSpPr>
          <p:nvPr/>
        </p:nvSpPr>
        <p:spPr>
          <a:xfrm>
            <a:off x="870953" y="5039040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strong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B4A02B7E-8512-2A53-B174-DB8D9624EED9}"/>
              </a:ext>
            </a:extLst>
          </p:cNvPr>
          <p:cNvSpPr txBox="1">
            <a:spLocks/>
          </p:cNvSpPr>
          <p:nvPr/>
        </p:nvSpPr>
        <p:spPr>
          <a:xfrm>
            <a:off x="2862646" y="5039040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8FDC8D18-E4E4-7D04-A044-F37066DFE5D4}"/>
              </a:ext>
            </a:extLst>
          </p:cNvPr>
          <p:cNvSpPr txBox="1">
            <a:spLocks/>
          </p:cNvSpPr>
          <p:nvPr/>
        </p:nvSpPr>
        <p:spPr>
          <a:xfrm>
            <a:off x="4854340" y="5039040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>
                <a:solidFill>
                  <a:schemeClr val="bg1"/>
                </a:solidFill>
                <a:latin typeface="+mn-lt"/>
                <a:ea typeface="Andika"/>
                <a:cs typeface="Andika"/>
              </a:rPr>
              <a:t>ly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39AC779A-4F1A-8F41-AFC3-049294446B2A}"/>
              </a:ext>
            </a:extLst>
          </p:cNvPr>
          <p:cNvSpPr txBox="1">
            <a:spLocks/>
          </p:cNvSpPr>
          <p:nvPr/>
        </p:nvSpPr>
        <p:spPr>
          <a:xfrm>
            <a:off x="6880580" y="5039040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 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05115C4E-A373-6887-5470-534BAFF355D3}"/>
              </a:ext>
            </a:extLst>
          </p:cNvPr>
          <p:cNvSpPr txBox="1">
            <a:spLocks/>
          </p:cNvSpPr>
          <p:nvPr/>
        </p:nvSpPr>
        <p:spPr>
          <a:xfrm>
            <a:off x="8837724" y="5039040"/>
            <a:ext cx="2868501" cy="62911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strongly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45D4638D-9EFD-7763-E744-CE6F9DEA00A2}"/>
              </a:ext>
            </a:extLst>
          </p:cNvPr>
          <p:cNvSpPr txBox="1">
            <a:spLocks/>
          </p:cNvSpPr>
          <p:nvPr/>
        </p:nvSpPr>
        <p:spPr>
          <a:xfrm>
            <a:off x="870953" y="5783809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thoughtful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A5D51CD0-DD34-F5CC-3FBE-27D9BB696EFA}"/>
              </a:ext>
            </a:extLst>
          </p:cNvPr>
          <p:cNvSpPr txBox="1">
            <a:spLocks/>
          </p:cNvSpPr>
          <p:nvPr/>
        </p:nvSpPr>
        <p:spPr>
          <a:xfrm>
            <a:off x="2862646" y="5783809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D3E42025-228B-CA66-E257-46E64B22BAF2}"/>
              </a:ext>
            </a:extLst>
          </p:cNvPr>
          <p:cNvSpPr txBox="1">
            <a:spLocks/>
          </p:cNvSpPr>
          <p:nvPr/>
        </p:nvSpPr>
        <p:spPr>
          <a:xfrm>
            <a:off x="4854340" y="5783809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>
                <a:solidFill>
                  <a:schemeClr val="bg1"/>
                </a:solidFill>
                <a:latin typeface="+mn-lt"/>
                <a:ea typeface="Andika"/>
                <a:cs typeface="Andika"/>
              </a:rPr>
              <a:t>ly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C8A37665-9E30-E3D3-E17F-75ECDF4833BB}"/>
              </a:ext>
            </a:extLst>
          </p:cNvPr>
          <p:cNvSpPr txBox="1">
            <a:spLocks/>
          </p:cNvSpPr>
          <p:nvPr/>
        </p:nvSpPr>
        <p:spPr>
          <a:xfrm>
            <a:off x="6880580" y="5783809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 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493A5768-4A64-3BE3-DB03-6CB76FE5D991}"/>
              </a:ext>
            </a:extLst>
          </p:cNvPr>
          <p:cNvSpPr txBox="1">
            <a:spLocks/>
          </p:cNvSpPr>
          <p:nvPr/>
        </p:nvSpPr>
        <p:spPr>
          <a:xfrm>
            <a:off x="8837724" y="5783809"/>
            <a:ext cx="2868501" cy="62911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thoughtfully</a:t>
            </a:r>
          </a:p>
        </p:txBody>
      </p:sp>
    </p:spTree>
    <p:extLst>
      <p:ext uri="{BB962C8B-B14F-4D97-AF65-F5344CB8AC3E}">
        <p14:creationId xmlns:p14="http://schemas.microsoft.com/office/powerpoint/2010/main" val="96298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4" grpId="0" animBg="1"/>
      <p:bldP spid="25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055E7DB-7DC4-47DD-0280-CE7DE7E2E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110821" y="1687315"/>
            <a:ext cx="8016536" cy="41369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266" name="Title 1">
            <a:extLst>
              <a:ext uri="{FF2B5EF4-FFF2-40B4-BE49-F238E27FC236}">
                <a16:creationId xmlns:a16="http://schemas.microsoft.com/office/drawing/2014/main" id="{9AFD9B2D-C6E6-FEA9-2F40-C75AC71C5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144" y="349411"/>
            <a:ext cx="8709891" cy="2130631"/>
          </a:xfrm>
          <a:prstGeom prst="roundRect">
            <a:avLst>
              <a:gd name="adj" fmla="val 27544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altLang="en-US" sz="2800" dirty="0">
                <a:solidFill>
                  <a:schemeClr val="bg1"/>
                </a:solidFill>
              </a:rPr>
              <a:t>Below are 5 </a:t>
            </a:r>
            <a:r>
              <a:rPr lang="en-GB" altLang="en-US" sz="2800" b="1" u="sng" dirty="0">
                <a:solidFill>
                  <a:schemeClr val="bg1"/>
                </a:solidFill>
              </a:rPr>
              <a:t>adjectives</a:t>
            </a:r>
            <a:r>
              <a:rPr lang="en-GB" altLang="en-US" sz="2800" dirty="0">
                <a:solidFill>
                  <a:schemeClr val="bg1"/>
                </a:solidFill>
              </a:rPr>
              <a:t>. </a:t>
            </a:r>
            <a:br>
              <a:rPr lang="en-GB" altLang="en-US" sz="2800" dirty="0">
                <a:solidFill>
                  <a:schemeClr val="bg1"/>
                </a:solidFill>
              </a:rPr>
            </a:br>
            <a:br>
              <a:rPr lang="en-GB" altLang="en-US" sz="2800" dirty="0">
                <a:solidFill>
                  <a:schemeClr val="bg1"/>
                </a:solidFill>
              </a:rPr>
            </a:br>
            <a:r>
              <a:rPr lang="en-GB" altLang="en-US" sz="2800" dirty="0">
                <a:solidFill>
                  <a:schemeClr val="bg1"/>
                </a:solidFill>
              </a:rPr>
              <a:t>You have 1 minute to change them into</a:t>
            </a:r>
            <a:br>
              <a:rPr lang="en-GB" altLang="en-US" sz="2800" dirty="0">
                <a:solidFill>
                  <a:schemeClr val="bg1"/>
                </a:solidFill>
              </a:rPr>
            </a:br>
            <a:r>
              <a:rPr lang="en-GB" altLang="en-US" sz="2800" b="1" u="sng" dirty="0">
                <a:solidFill>
                  <a:schemeClr val="bg1"/>
                </a:solidFill>
              </a:rPr>
              <a:t>adverbs</a:t>
            </a:r>
            <a:r>
              <a:rPr lang="en-GB" altLang="en-US" sz="2800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11" name="Red Oval">
            <a:extLst>
              <a:ext uri="{FF2B5EF4-FFF2-40B4-BE49-F238E27FC236}">
                <a16:creationId xmlns:a16="http://schemas.microsoft.com/office/drawing/2014/main" id="{D72F35E9-7F8C-5E5C-FB40-45D7D4541A9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2" name="Amber Oval">
            <a:extLst>
              <a:ext uri="{FF2B5EF4-FFF2-40B4-BE49-F238E27FC236}">
                <a16:creationId xmlns:a16="http://schemas.microsoft.com/office/drawing/2014/main" id="{35496460-D172-C647-0271-13B985D5220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3" name="Green Oval">
            <a:extLst>
              <a:ext uri="{FF2B5EF4-FFF2-40B4-BE49-F238E27FC236}">
                <a16:creationId xmlns:a16="http://schemas.microsoft.com/office/drawing/2014/main" id="{84B753FC-7FBA-D534-DD4A-E84D8EAA93CF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FA25-F0D9-C3D5-9CE5-D0312237F061}"/>
              </a:ext>
            </a:extLst>
          </p:cNvPr>
          <p:cNvSpPr txBox="1"/>
          <p:nvPr/>
        </p:nvSpPr>
        <p:spPr>
          <a:xfrm>
            <a:off x="482794" y="5265873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5" name="Last 60 seconds">
            <a:extLst>
              <a:ext uri="{FF2B5EF4-FFF2-40B4-BE49-F238E27FC236}">
                <a16:creationId xmlns:a16="http://schemas.microsoft.com/office/drawing/2014/main" id="{FD99EF8A-A45B-9CCC-6597-1DB8D3F83C6D}"/>
              </a:ext>
            </a:extLst>
          </p:cNvPr>
          <p:cNvSpPr txBox="1"/>
          <p:nvPr/>
        </p:nvSpPr>
        <p:spPr>
          <a:xfrm>
            <a:off x="482794" y="5248544"/>
            <a:ext cx="2542686" cy="408623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Last 15 seconds!</a:t>
            </a:r>
          </a:p>
        </p:txBody>
      </p:sp>
      <p:sp>
        <p:nvSpPr>
          <p:cNvPr id="16" name="Grey Oval">
            <a:extLst>
              <a:ext uri="{FF2B5EF4-FFF2-40B4-BE49-F238E27FC236}">
                <a16:creationId xmlns:a16="http://schemas.microsoft.com/office/drawing/2014/main" id="{853C2272-8768-97A9-18A8-888F909E270A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3CB84C-E34D-0448-A9CC-07FC1408D5B1}"/>
              </a:ext>
            </a:extLst>
          </p:cNvPr>
          <p:cNvSpPr/>
          <p:nvPr/>
        </p:nvSpPr>
        <p:spPr>
          <a:xfrm>
            <a:off x="1718505" y="369766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C0622-3F28-23FD-02B7-327E3B130303}"/>
              </a:ext>
            </a:extLst>
          </p:cNvPr>
          <p:cNvCxnSpPr>
            <a:cxnSpLocks/>
            <a:stCxn id="16" idx="0"/>
          </p:cNvCxnSpPr>
          <p:nvPr/>
        </p:nvCxnSpPr>
        <p:spPr>
          <a:xfrm flipH="1">
            <a:off x="1758892" y="246264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8C518-79C1-5C3A-AB0E-1CE40FC29C7A}"/>
              </a:ext>
            </a:extLst>
          </p:cNvPr>
          <p:cNvCxnSpPr/>
          <p:nvPr/>
        </p:nvCxnSpPr>
        <p:spPr>
          <a:xfrm>
            <a:off x="1765745" y="477195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E95382-8E4E-2026-733F-E8AD72CFC8B6}"/>
              </a:ext>
            </a:extLst>
          </p:cNvPr>
          <p:cNvCxnSpPr>
            <a:cxnSpLocks/>
          </p:cNvCxnSpPr>
          <p:nvPr/>
        </p:nvCxnSpPr>
        <p:spPr>
          <a:xfrm>
            <a:off x="2360107" y="456371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6280A-1CFA-85DB-3727-F98847870236}"/>
              </a:ext>
            </a:extLst>
          </p:cNvPr>
          <p:cNvCxnSpPr>
            <a:cxnSpLocks/>
          </p:cNvCxnSpPr>
          <p:nvPr/>
        </p:nvCxnSpPr>
        <p:spPr>
          <a:xfrm>
            <a:off x="1037054" y="267989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089189-6690-E4D6-6204-449D6B2C3844}"/>
              </a:ext>
            </a:extLst>
          </p:cNvPr>
          <p:cNvCxnSpPr>
            <a:cxnSpLocks/>
          </p:cNvCxnSpPr>
          <p:nvPr/>
        </p:nvCxnSpPr>
        <p:spPr>
          <a:xfrm>
            <a:off x="621849" y="317362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D2ABD-7806-9C4B-36F9-F5E9F1F83C6F}"/>
              </a:ext>
            </a:extLst>
          </p:cNvPr>
          <p:cNvCxnSpPr>
            <a:cxnSpLocks/>
          </p:cNvCxnSpPr>
          <p:nvPr/>
        </p:nvCxnSpPr>
        <p:spPr>
          <a:xfrm>
            <a:off x="2658523" y="420233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255080-97FA-CB0E-4DF0-539043575C14}"/>
              </a:ext>
            </a:extLst>
          </p:cNvPr>
          <p:cNvCxnSpPr>
            <a:cxnSpLocks/>
          </p:cNvCxnSpPr>
          <p:nvPr/>
        </p:nvCxnSpPr>
        <p:spPr>
          <a:xfrm>
            <a:off x="2790867" y="373497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92D1DE-8A56-F442-A1B0-C44D5C40CC43}"/>
              </a:ext>
            </a:extLst>
          </p:cNvPr>
          <p:cNvCxnSpPr>
            <a:cxnSpLocks/>
          </p:cNvCxnSpPr>
          <p:nvPr/>
        </p:nvCxnSpPr>
        <p:spPr>
          <a:xfrm>
            <a:off x="491776" y="375660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8856-56C0-8477-BD6C-1AD182C79E34}"/>
              </a:ext>
            </a:extLst>
          </p:cNvPr>
          <p:cNvCxnSpPr>
            <a:cxnSpLocks/>
          </p:cNvCxnSpPr>
          <p:nvPr/>
        </p:nvCxnSpPr>
        <p:spPr>
          <a:xfrm flipV="1">
            <a:off x="2711601" y="3187679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D72DD-36E5-E640-076D-2D3ABD490757}"/>
              </a:ext>
            </a:extLst>
          </p:cNvPr>
          <p:cNvCxnSpPr>
            <a:cxnSpLocks/>
          </p:cNvCxnSpPr>
          <p:nvPr/>
        </p:nvCxnSpPr>
        <p:spPr>
          <a:xfrm flipV="1">
            <a:off x="651616" y="421873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o 30 seconds">
            <a:extLst>
              <a:ext uri="{FF2B5EF4-FFF2-40B4-BE49-F238E27FC236}">
                <a16:creationId xmlns:a16="http://schemas.microsoft.com/office/drawing/2014/main" id="{266C9D33-8551-FD3E-5C5F-6D9C5EDE0CA8}"/>
              </a:ext>
            </a:extLst>
          </p:cNvPr>
          <p:cNvSpPr txBox="1"/>
          <p:nvPr/>
        </p:nvSpPr>
        <p:spPr>
          <a:xfrm>
            <a:off x="482794" y="5248543"/>
            <a:ext cx="2542686" cy="408623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14AF3-30E4-2904-6AC1-244F4912B2CC}"/>
              </a:ext>
            </a:extLst>
          </p:cNvPr>
          <p:cNvCxnSpPr>
            <a:cxnSpLocks/>
          </p:cNvCxnSpPr>
          <p:nvPr/>
        </p:nvCxnSpPr>
        <p:spPr>
          <a:xfrm flipV="1">
            <a:off x="1012246" y="456371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7673E-4B59-E5BD-689E-6D7DC482B43E}"/>
              </a:ext>
            </a:extLst>
          </p:cNvPr>
          <p:cNvCxnSpPr>
            <a:cxnSpLocks/>
          </p:cNvCxnSpPr>
          <p:nvPr/>
        </p:nvCxnSpPr>
        <p:spPr>
          <a:xfrm flipV="1">
            <a:off x="2415756" y="272139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0E6AB-3868-1159-C0D1-FAFC6E49BBFE}"/>
              </a:ext>
            </a:extLst>
          </p:cNvPr>
          <p:cNvGrpSpPr>
            <a:grpSpLocks/>
          </p:cNvGrpSpPr>
          <p:nvPr/>
        </p:nvGrpSpPr>
        <p:grpSpPr bwMode="auto">
          <a:xfrm>
            <a:off x="1764973" y="2652500"/>
            <a:ext cx="7938" cy="2208212"/>
            <a:chOff x="6948614" y="3503140"/>
            <a:chExt cx="7930" cy="22086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5077A3-D261-E3D5-4235-9245AFB9106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50247F-F6DF-FB22-0ACC-1015759D93E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1 minutes start">
            <a:extLst>
              <a:ext uri="{FF2B5EF4-FFF2-40B4-BE49-F238E27FC236}">
                <a16:creationId xmlns:a16="http://schemas.microsoft.com/office/drawing/2014/main" id="{1D5ECD7B-9640-D2A9-4D33-2DC74BD3103E}"/>
              </a:ext>
            </a:extLst>
          </p:cNvPr>
          <p:cNvSpPr txBox="1"/>
          <p:nvPr/>
        </p:nvSpPr>
        <p:spPr>
          <a:xfrm>
            <a:off x="482794" y="5272937"/>
            <a:ext cx="2542686" cy="408623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Start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556040" y="1755224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1 Minute Timer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33AEF0-01D2-2C48-22CF-B8F67D6D5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095" y="2551990"/>
            <a:ext cx="3047859" cy="331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Dark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Usual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Wicked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Beautiful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Solid </a:t>
            </a:r>
          </a:p>
        </p:txBody>
      </p:sp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397EEF4D-F278-989D-73B9-D636C92D8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821" y="2517177"/>
            <a:ext cx="2802563" cy="34893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3EA3DF-7308-33ED-6B90-A9FCB9C0B366}"/>
              </a:ext>
            </a:extLst>
          </p:cNvPr>
          <p:cNvSpPr txBox="1"/>
          <p:nvPr/>
        </p:nvSpPr>
        <p:spPr>
          <a:xfrm>
            <a:off x="2865511" y="2333911"/>
            <a:ext cx="6414709" cy="4018121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11500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0804E1-9632-0DE2-F975-50E838C3CD07}"/>
              </a:ext>
            </a:extLst>
          </p:cNvPr>
          <p:cNvSpPr txBox="1"/>
          <p:nvPr/>
        </p:nvSpPr>
        <p:spPr>
          <a:xfrm>
            <a:off x="2892303" y="2330154"/>
            <a:ext cx="6414709" cy="417135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23900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28" grpId="0" animBg="1"/>
      <p:bldP spid="34" grpId="0" animBg="1"/>
      <p:bldP spid="6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A756948-5B8D-D66A-8541-760ED947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087730" y="1659102"/>
            <a:ext cx="8016536" cy="41369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" name="Red Oval">
            <a:extLst>
              <a:ext uri="{FF2B5EF4-FFF2-40B4-BE49-F238E27FC236}">
                <a16:creationId xmlns:a16="http://schemas.microsoft.com/office/drawing/2014/main" id="{D72F35E9-7F8C-5E5C-FB40-45D7D4541A9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FA25-F0D9-C3D5-9CE5-D0312237F061}"/>
              </a:ext>
            </a:extLst>
          </p:cNvPr>
          <p:cNvSpPr txBox="1"/>
          <p:nvPr/>
        </p:nvSpPr>
        <p:spPr>
          <a:xfrm>
            <a:off x="490175" y="5256582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3CB84C-E34D-0448-A9CC-07FC1408D5B1}"/>
              </a:ext>
            </a:extLst>
          </p:cNvPr>
          <p:cNvSpPr/>
          <p:nvPr/>
        </p:nvSpPr>
        <p:spPr>
          <a:xfrm>
            <a:off x="1718505" y="369766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C0622-3F28-23FD-02B7-327E3B130303}"/>
              </a:ext>
            </a:extLst>
          </p:cNvPr>
          <p:cNvCxnSpPr>
            <a:cxnSpLocks/>
          </p:cNvCxnSpPr>
          <p:nvPr/>
        </p:nvCxnSpPr>
        <p:spPr>
          <a:xfrm flipH="1">
            <a:off x="1758892" y="246264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8C518-79C1-5C3A-AB0E-1CE40FC29C7A}"/>
              </a:ext>
            </a:extLst>
          </p:cNvPr>
          <p:cNvCxnSpPr/>
          <p:nvPr/>
        </p:nvCxnSpPr>
        <p:spPr>
          <a:xfrm>
            <a:off x="1765745" y="477195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E95382-8E4E-2026-733F-E8AD72CFC8B6}"/>
              </a:ext>
            </a:extLst>
          </p:cNvPr>
          <p:cNvCxnSpPr>
            <a:cxnSpLocks/>
          </p:cNvCxnSpPr>
          <p:nvPr/>
        </p:nvCxnSpPr>
        <p:spPr>
          <a:xfrm>
            <a:off x="2360107" y="456371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6280A-1CFA-85DB-3727-F98847870236}"/>
              </a:ext>
            </a:extLst>
          </p:cNvPr>
          <p:cNvCxnSpPr>
            <a:cxnSpLocks/>
          </p:cNvCxnSpPr>
          <p:nvPr/>
        </p:nvCxnSpPr>
        <p:spPr>
          <a:xfrm>
            <a:off x="1037054" y="267989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089189-6690-E4D6-6204-449D6B2C3844}"/>
              </a:ext>
            </a:extLst>
          </p:cNvPr>
          <p:cNvCxnSpPr>
            <a:cxnSpLocks/>
          </p:cNvCxnSpPr>
          <p:nvPr/>
        </p:nvCxnSpPr>
        <p:spPr>
          <a:xfrm>
            <a:off x="621849" y="317362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D2ABD-7806-9C4B-36F9-F5E9F1F83C6F}"/>
              </a:ext>
            </a:extLst>
          </p:cNvPr>
          <p:cNvCxnSpPr>
            <a:cxnSpLocks/>
          </p:cNvCxnSpPr>
          <p:nvPr/>
        </p:nvCxnSpPr>
        <p:spPr>
          <a:xfrm>
            <a:off x="2658523" y="420233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255080-97FA-CB0E-4DF0-539043575C14}"/>
              </a:ext>
            </a:extLst>
          </p:cNvPr>
          <p:cNvCxnSpPr>
            <a:cxnSpLocks/>
          </p:cNvCxnSpPr>
          <p:nvPr/>
        </p:nvCxnSpPr>
        <p:spPr>
          <a:xfrm>
            <a:off x="2790867" y="373497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92D1DE-8A56-F442-A1B0-C44D5C40CC43}"/>
              </a:ext>
            </a:extLst>
          </p:cNvPr>
          <p:cNvCxnSpPr>
            <a:cxnSpLocks/>
          </p:cNvCxnSpPr>
          <p:nvPr/>
        </p:nvCxnSpPr>
        <p:spPr>
          <a:xfrm>
            <a:off x="491776" y="375660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8856-56C0-8477-BD6C-1AD182C79E34}"/>
              </a:ext>
            </a:extLst>
          </p:cNvPr>
          <p:cNvCxnSpPr>
            <a:cxnSpLocks/>
          </p:cNvCxnSpPr>
          <p:nvPr/>
        </p:nvCxnSpPr>
        <p:spPr>
          <a:xfrm flipV="1">
            <a:off x="2711601" y="3187679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D72DD-36E5-E640-076D-2D3ABD490757}"/>
              </a:ext>
            </a:extLst>
          </p:cNvPr>
          <p:cNvCxnSpPr>
            <a:cxnSpLocks/>
          </p:cNvCxnSpPr>
          <p:nvPr/>
        </p:nvCxnSpPr>
        <p:spPr>
          <a:xfrm flipV="1">
            <a:off x="651616" y="421873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14AF3-30E4-2904-6AC1-244F4912B2CC}"/>
              </a:ext>
            </a:extLst>
          </p:cNvPr>
          <p:cNvCxnSpPr>
            <a:cxnSpLocks/>
          </p:cNvCxnSpPr>
          <p:nvPr/>
        </p:nvCxnSpPr>
        <p:spPr>
          <a:xfrm flipV="1">
            <a:off x="1012246" y="456371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7673E-4B59-E5BD-689E-6D7DC482B43E}"/>
              </a:ext>
            </a:extLst>
          </p:cNvPr>
          <p:cNvCxnSpPr>
            <a:cxnSpLocks/>
          </p:cNvCxnSpPr>
          <p:nvPr/>
        </p:nvCxnSpPr>
        <p:spPr>
          <a:xfrm flipV="1">
            <a:off x="2415756" y="272139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0E6AB-3868-1159-C0D1-FAFC6E49BBFE}"/>
              </a:ext>
            </a:extLst>
          </p:cNvPr>
          <p:cNvGrpSpPr>
            <a:grpSpLocks/>
          </p:cNvGrpSpPr>
          <p:nvPr/>
        </p:nvGrpSpPr>
        <p:grpSpPr bwMode="auto">
          <a:xfrm>
            <a:off x="1764973" y="2652500"/>
            <a:ext cx="7938" cy="2208212"/>
            <a:chOff x="6948614" y="3503140"/>
            <a:chExt cx="7930" cy="22086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5077A3-D261-E3D5-4235-9245AFB9106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50247F-F6DF-FB22-0ACC-1015759D93E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40EE7C0E-40AE-793C-C18E-6BD301166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144" y="349411"/>
            <a:ext cx="8709891" cy="2130631"/>
          </a:xfrm>
          <a:prstGeom prst="roundRect">
            <a:avLst>
              <a:gd name="adj" fmla="val 27544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altLang="en-US" sz="2800" dirty="0">
                <a:solidFill>
                  <a:schemeClr val="bg1"/>
                </a:solidFill>
              </a:rPr>
              <a:t>How about?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556040" y="1755224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1 Minute Timer</a:t>
            </a:r>
          </a:p>
        </p:txBody>
      </p:sp>
      <p:pic>
        <p:nvPicPr>
          <p:cNvPr id="15" name="Picture 14" descr="Icon&#10;&#10;Description automatically generated with medium confidence">
            <a:extLst>
              <a:ext uri="{FF2B5EF4-FFF2-40B4-BE49-F238E27FC236}">
                <a16:creationId xmlns:a16="http://schemas.microsoft.com/office/drawing/2014/main" id="{3F9FD779-6216-CC83-1C7A-1645E03DA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313" y="3298368"/>
            <a:ext cx="2802563" cy="348938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E75AEF-0841-0782-16EA-A06911F4B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5114" y="2497398"/>
            <a:ext cx="6051400" cy="331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Dark +</a:t>
            </a:r>
            <a:r>
              <a:rPr lang="en-GB" altLang="en-US" sz="2800" dirty="0" err="1">
                <a:solidFill>
                  <a:schemeClr val="tx1"/>
                </a:solidFill>
                <a:latin typeface="Andika" panose="02000000000000000000" pitchFamily="2" charset="0"/>
              </a:rPr>
              <a:t>ly</a:t>
            </a: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 </a:t>
            </a:r>
            <a:r>
              <a:rPr lang="en-GB" altLang="en-US" sz="2800">
                <a:solidFill>
                  <a:schemeClr val="tx1"/>
                </a:solidFill>
                <a:latin typeface="Andika" panose="02000000000000000000" pitchFamily="2" charset="0"/>
              </a:rPr>
              <a:t>= darkly</a:t>
            </a:r>
            <a:endParaRPr lang="en-GB" altLang="en-US" sz="2800" dirty="0">
              <a:solidFill>
                <a:schemeClr val="tx1"/>
              </a:solidFill>
              <a:latin typeface="Andika" panose="02000000000000000000" pitchFamily="2" charset="0"/>
            </a:endParaRP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Usual +</a:t>
            </a:r>
            <a:r>
              <a:rPr lang="en-GB" altLang="en-US" sz="2800" dirty="0" err="1">
                <a:solidFill>
                  <a:schemeClr val="tx1"/>
                </a:solidFill>
                <a:latin typeface="Andika" panose="02000000000000000000" pitchFamily="2" charset="0"/>
              </a:rPr>
              <a:t>ly</a:t>
            </a: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 = usually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Wicked + </a:t>
            </a:r>
            <a:r>
              <a:rPr lang="en-GB" altLang="en-US" sz="2800" dirty="0" err="1">
                <a:solidFill>
                  <a:schemeClr val="tx1"/>
                </a:solidFill>
                <a:latin typeface="Andika" panose="02000000000000000000" pitchFamily="2" charset="0"/>
              </a:rPr>
              <a:t>ly</a:t>
            </a: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 = wickedly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Beautiful + </a:t>
            </a:r>
            <a:r>
              <a:rPr lang="en-GB" altLang="en-US" sz="2800" dirty="0" err="1">
                <a:solidFill>
                  <a:schemeClr val="tx1"/>
                </a:solidFill>
                <a:latin typeface="Andika" panose="02000000000000000000" pitchFamily="2" charset="0"/>
              </a:rPr>
              <a:t>ly</a:t>
            </a: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 = beautifully 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Solid + </a:t>
            </a:r>
            <a:r>
              <a:rPr lang="en-GB" altLang="en-US" sz="2800" dirty="0" err="1">
                <a:solidFill>
                  <a:schemeClr val="tx1"/>
                </a:solidFill>
                <a:latin typeface="Andika" panose="02000000000000000000" pitchFamily="2" charset="0"/>
              </a:rPr>
              <a:t>ly</a:t>
            </a: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 = solidly</a:t>
            </a:r>
          </a:p>
        </p:txBody>
      </p:sp>
    </p:spTree>
    <p:extLst>
      <p:ext uri="{BB962C8B-B14F-4D97-AF65-F5344CB8AC3E}">
        <p14:creationId xmlns:p14="http://schemas.microsoft.com/office/powerpoint/2010/main" val="2460677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2105641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Turning adjectives </a:t>
            </a:r>
            <a:b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</a:b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into adverbs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remember what 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thing or an object.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041F4-4BF3-1C4D-2F2C-9D66D0CAF14C}"/>
              </a:ext>
            </a:extLst>
          </p:cNvPr>
          <p:cNvSpPr txBox="1">
            <a:spLocks/>
          </p:cNvSpPr>
          <p:nvPr/>
        </p:nvSpPr>
        <p:spPr>
          <a:xfrm>
            <a:off x="954233" y="4322789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any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examples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of nouns?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862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ED3B7CE-D591-7963-3161-830C68D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0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things in this sentence?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391436" y="2861298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“students” is a noun.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91436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nouns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this sentence?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391435" y="2163191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Students like school.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3C1AE2-45B5-A3BD-FD6C-56E0B558056F}"/>
              </a:ext>
            </a:extLst>
          </p:cNvPr>
          <p:cNvCxnSpPr>
            <a:cxnSpLocks/>
          </p:cNvCxnSpPr>
          <p:nvPr/>
        </p:nvCxnSpPr>
        <p:spPr>
          <a:xfrm flipV="1">
            <a:off x="3901148" y="2741639"/>
            <a:ext cx="207865" cy="1559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05C197-55EE-D914-2DEA-03A76ADCC3B3}"/>
              </a:ext>
            </a:extLst>
          </p:cNvPr>
          <p:cNvCxnSpPr>
            <a:cxnSpLocks/>
          </p:cNvCxnSpPr>
          <p:nvPr/>
        </p:nvCxnSpPr>
        <p:spPr>
          <a:xfrm>
            <a:off x="4166888" y="2683764"/>
            <a:ext cx="158817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E830A13-A2D0-9F05-2B19-867E82443D1E}"/>
              </a:ext>
            </a:extLst>
          </p:cNvPr>
          <p:cNvSpPr txBox="1"/>
          <p:nvPr/>
        </p:nvSpPr>
        <p:spPr>
          <a:xfrm>
            <a:off x="8290853" y="2897568"/>
            <a:ext cx="3485467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“school” is a noun.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1D5E98-23C8-FB3A-2C0B-FD9876EEDA81}"/>
              </a:ext>
            </a:extLst>
          </p:cNvPr>
          <p:cNvCxnSpPr>
            <a:cxnSpLocks/>
          </p:cNvCxnSpPr>
          <p:nvPr/>
        </p:nvCxnSpPr>
        <p:spPr>
          <a:xfrm flipH="1" flipV="1">
            <a:off x="7699001" y="2713138"/>
            <a:ext cx="600047" cy="53532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161F27-8BA1-8023-DAB6-159B0A7EA111}"/>
              </a:ext>
            </a:extLst>
          </p:cNvPr>
          <p:cNvCxnSpPr>
            <a:cxnSpLocks/>
          </p:cNvCxnSpPr>
          <p:nvPr/>
        </p:nvCxnSpPr>
        <p:spPr>
          <a:xfrm>
            <a:off x="6710878" y="2690357"/>
            <a:ext cx="120620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45B6145-5CF2-1A59-287A-09BDC21E15B3}"/>
              </a:ext>
            </a:extLst>
          </p:cNvPr>
          <p:cNvSpPr txBox="1"/>
          <p:nvPr/>
        </p:nvSpPr>
        <p:spPr>
          <a:xfrm>
            <a:off x="391436" y="5275993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“teachers” is a noun.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391435" y="457788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Teachers drive cars.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4220841-4DD0-E812-708A-66B6044916CF}"/>
              </a:ext>
            </a:extLst>
          </p:cNvPr>
          <p:cNvCxnSpPr>
            <a:cxnSpLocks/>
          </p:cNvCxnSpPr>
          <p:nvPr/>
        </p:nvCxnSpPr>
        <p:spPr>
          <a:xfrm flipV="1">
            <a:off x="3901148" y="5156334"/>
            <a:ext cx="207865" cy="1559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FBE123-CCBE-544E-B77C-CC6063B8FFE9}"/>
              </a:ext>
            </a:extLst>
          </p:cNvPr>
          <p:cNvCxnSpPr>
            <a:cxnSpLocks/>
          </p:cNvCxnSpPr>
          <p:nvPr/>
        </p:nvCxnSpPr>
        <p:spPr>
          <a:xfrm>
            <a:off x="4250015" y="5114275"/>
            <a:ext cx="158817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AD3A8EB-6EC0-1A37-4FA9-D489A7D05560}"/>
              </a:ext>
            </a:extLst>
          </p:cNvPr>
          <p:cNvSpPr txBox="1"/>
          <p:nvPr/>
        </p:nvSpPr>
        <p:spPr>
          <a:xfrm>
            <a:off x="8290853" y="5312263"/>
            <a:ext cx="3485467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“cars” is a noun.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C62C203-0667-3256-4662-7C45EF0EC481}"/>
              </a:ext>
            </a:extLst>
          </p:cNvPr>
          <p:cNvCxnSpPr>
            <a:cxnSpLocks/>
          </p:cNvCxnSpPr>
          <p:nvPr/>
        </p:nvCxnSpPr>
        <p:spPr>
          <a:xfrm flipH="1" flipV="1">
            <a:off x="7699001" y="5127833"/>
            <a:ext cx="600047" cy="53532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05732C3-D38C-07C6-A3E9-397A104A0638}"/>
              </a:ext>
            </a:extLst>
          </p:cNvPr>
          <p:cNvCxnSpPr>
            <a:cxnSpLocks/>
          </p:cNvCxnSpPr>
          <p:nvPr/>
        </p:nvCxnSpPr>
        <p:spPr>
          <a:xfrm>
            <a:off x="7093527" y="5105052"/>
            <a:ext cx="823557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79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12" grpId="0" animBg="1"/>
      <p:bldP spid="20" grpId="0" animBg="1"/>
      <p:bldP spid="21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know what an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adjective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adjective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word that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describes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 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0E0623-5B4A-B195-684F-DD2CDACFFD1A}"/>
              </a:ext>
            </a:extLst>
          </p:cNvPr>
          <p:cNvSpPr txBox="1">
            <a:spLocks/>
          </p:cNvSpPr>
          <p:nvPr/>
        </p:nvSpPr>
        <p:spPr>
          <a:xfrm>
            <a:off x="954234" y="4322789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any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examples of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adjectives?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26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ED3B7CE-D591-7963-3161-830C68D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0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things in this sentence?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91436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adjectives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this sentence?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391435" y="2163191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Girls play fantastic football.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830A13-A2D0-9F05-2B19-867E82443D1E}"/>
              </a:ext>
            </a:extLst>
          </p:cNvPr>
          <p:cNvSpPr txBox="1"/>
          <p:nvPr/>
        </p:nvSpPr>
        <p:spPr>
          <a:xfrm>
            <a:off x="391435" y="2897568"/>
            <a:ext cx="11497601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“fantastic” is an adjective as it describes the noun “football”.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161F27-8BA1-8023-DAB6-159B0A7EA111}"/>
              </a:ext>
            </a:extLst>
          </p:cNvPr>
          <p:cNvCxnSpPr>
            <a:cxnSpLocks/>
          </p:cNvCxnSpPr>
          <p:nvPr/>
        </p:nvCxnSpPr>
        <p:spPr>
          <a:xfrm>
            <a:off x="5330952" y="2692378"/>
            <a:ext cx="164592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391435" y="457788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Boys write scary stories.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D3A8EB-6EC0-1A37-4FA9-D489A7D05560}"/>
              </a:ext>
            </a:extLst>
          </p:cNvPr>
          <p:cNvSpPr txBox="1"/>
          <p:nvPr/>
        </p:nvSpPr>
        <p:spPr>
          <a:xfrm>
            <a:off x="399287" y="5312263"/>
            <a:ext cx="11377034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“scary” is an adjectives as it describes the noun “stories”.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05732C3-D38C-07C6-A3E9-397A104A0638}"/>
              </a:ext>
            </a:extLst>
          </p:cNvPr>
          <p:cNvCxnSpPr>
            <a:cxnSpLocks/>
          </p:cNvCxnSpPr>
          <p:nvPr/>
        </p:nvCxnSpPr>
        <p:spPr>
          <a:xfrm>
            <a:off x="5897880" y="5127833"/>
            <a:ext cx="9144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1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2" grpId="0" animBg="1"/>
      <p:bldP spid="21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shape&#10;&#10;Description automatically generated">
            <a:extLst>
              <a:ext uri="{FF2B5EF4-FFF2-40B4-BE49-F238E27FC236}">
                <a16:creationId xmlns:a16="http://schemas.microsoft.com/office/drawing/2014/main" id="{69569333-7322-056C-B798-8FC427FEC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391432" y="195639"/>
            <a:ext cx="11377035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things in this sentence?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75388" y="195639"/>
            <a:ext cx="11377035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How can we make these sentences more interesting?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0" y="1703210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Girls play football.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391435" y="4624066"/>
            <a:ext cx="11377035" cy="646986"/>
          </a:xfrm>
          <a:prstGeom prst="roundRect">
            <a:avLst/>
          </a:prstGeom>
          <a:solidFill>
            <a:srgbClr val="EF802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Boys write stories.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A27AD9-BF3F-71C4-AD86-D0082496B857}"/>
              </a:ext>
            </a:extLst>
          </p:cNvPr>
          <p:cNvSpPr txBox="1">
            <a:spLocks/>
          </p:cNvSpPr>
          <p:nvPr/>
        </p:nvSpPr>
        <p:spPr>
          <a:xfrm>
            <a:off x="383410" y="195639"/>
            <a:ext cx="11377035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One way is to introduce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adjectives!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082A97-1754-5957-63BB-26F570F15C93}"/>
              </a:ext>
            </a:extLst>
          </p:cNvPr>
          <p:cNvSpPr txBox="1"/>
          <p:nvPr/>
        </p:nvSpPr>
        <p:spPr>
          <a:xfrm>
            <a:off x="407480" y="241791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Girls play </a:t>
            </a:r>
            <a:r>
              <a:rPr lang="en-GB" sz="3200" b="1" u="sng" dirty="0">
                <a:solidFill>
                  <a:srgbClr val="FFFF00"/>
                </a:solidFill>
              </a:rPr>
              <a:t>attacking</a:t>
            </a:r>
            <a:r>
              <a:rPr lang="en-GB" sz="3200" dirty="0">
                <a:solidFill>
                  <a:schemeClr val="bg1"/>
                </a:solidFill>
              </a:rPr>
              <a:t> football.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D6A352-0D69-B977-62BE-463A4C0D7424}"/>
              </a:ext>
            </a:extLst>
          </p:cNvPr>
          <p:cNvSpPr txBox="1"/>
          <p:nvPr/>
        </p:nvSpPr>
        <p:spPr>
          <a:xfrm>
            <a:off x="383414" y="5358704"/>
            <a:ext cx="11377035" cy="646986"/>
          </a:xfrm>
          <a:prstGeom prst="roundRect">
            <a:avLst/>
          </a:prstGeom>
          <a:solidFill>
            <a:srgbClr val="EF802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>
                <a:solidFill>
                  <a:srgbClr val="FFFF00"/>
                </a:solidFill>
              </a:rPr>
              <a:t>Imaginative</a:t>
            </a:r>
            <a:r>
              <a:rPr lang="en-GB" sz="3200" dirty="0">
                <a:solidFill>
                  <a:schemeClr val="bg1"/>
                </a:solidFill>
              </a:rPr>
              <a:t> boys write </a:t>
            </a:r>
            <a:r>
              <a:rPr lang="en-GB" sz="3200" b="1" u="sng" dirty="0">
                <a:solidFill>
                  <a:srgbClr val="FFFF00"/>
                </a:solidFill>
              </a:rPr>
              <a:t>scary</a:t>
            </a:r>
            <a:r>
              <a:rPr lang="en-GB" sz="3200" dirty="0">
                <a:solidFill>
                  <a:schemeClr val="bg1"/>
                </a:solidFill>
              </a:rPr>
              <a:t> stories.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A2B147A-9A83-9EB3-4883-FEDE1E93EBBA}"/>
              </a:ext>
            </a:extLst>
          </p:cNvPr>
          <p:cNvSpPr txBox="1">
            <a:spLocks/>
          </p:cNvSpPr>
          <p:nvPr/>
        </p:nvSpPr>
        <p:spPr>
          <a:xfrm>
            <a:off x="367366" y="195639"/>
            <a:ext cx="11377035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How can we make these sentences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even more interesting?</a:t>
            </a:r>
            <a:endParaRPr lang="en-GB" b="1" u="sng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B87BB2-9C9B-C007-72A8-07321EBDF33D}"/>
              </a:ext>
            </a:extLst>
          </p:cNvPr>
          <p:cNvSpPr txBox="1"/>
          <p:nvPr/>
        </p:nvSpPr>
        <p:spPr>
          <a:xfrm>
            <a:off x="407480" y="3132622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>
                <a:solidFill>
                  <a:srgbClr val="FFFF00"/>
                </a:solidFill>
              </a:rPr>
              <a:t>Older</a:t>
            </a:r>
            <a:r>
              <a:rPr lang="en-GB" sz="3200" dirty="0">
                <a:solidFill>
                  <a:schemeClr val="bg1"/>
                </a:solidFill>
              </a:rPr>
              <a:t> girls play </a:t>
            </a:r>
            <a:r>
              <a:rPr lang="en-GB" sz="3200" b="1" u="sng" dirty="0">
                <a:solidFill>
                  <a:srgbClr val="FFFF00"/>
                </a:solidFill>
              </a:rPr>
              <a:t>attacking</a:t>
            </a:r>
            <a:r>
              <a:rPr lang="en-GB" sz="3200" dirty="0">
                <a:solidFill>
                  <a:schemeClr val="bg1"/>
                </a:solidFill>
              </a:rPr>
              <a:t> football.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4B0D8A-2907-00E0-EEE6-BE0714317D24}"/>
              </a:ext>
            </a:extLst>
          </p:cNvPr>
          <p:cNvSpPr txBox="1"/>
          <p:nvPr/>
        </p:nvSpPr>
        <p:spPr>
          <a:xfrm>
            <a:off x="391432" y="6095401"/>
            <a:ext cx="11377035" cy="646986"/>
          </a:xfrm>
          <a:prstGeom prst="roundRect">
            <a:avLst/>
          </a:prstGeom>
          <a:solidFill>
            <a:srgbClr val="EF802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>
                <a:solidFill>
                  <a:srgbClr val="FFFF00"/>
                </a:solidFill>
              </a:rPr>
              <a:t>Imaginative</a:t>
            </a:r>
            <a:r>
              <a:rPr lang="en-GB" sz="3200" b="1" dirty="0">
                <a:solidFill>
                  <a:srgbClr val="FFFF00"/>
                </a:solidFill>
              </a:rPr>
              <a:t> </a:t>
            </a:r>
            <a:r>
              <a:rPr lang="en-GB" sz="3200" dirty="0">
                <a:solidFill>
                  <a:schemeClr val="bg1"/>
                </a:solidFill>
              </a:rPr>
              <a:t>boys write </a:t>
            </a:r>
            <a:r>
              <a:rPr lang="en-GB" sz="3200" b="1" u="sng" dirty="0">
                <a:solidFill>
                  <a:srgbClr val="FFFF00"/>
                </a:solidFill>
              </a:rPr>
              <a:t>scary</a:t>
            </a:r>
            <a:r>
              <a:rPr lang="en-GB" sz="3200" dirty="0">
                <a:solidFill>
                  <a:schemeClr val="bg1"/>
                </a:solidFill>
              </a:rPr>
              <a:t> and </a:t>
            </a:r>
            <a:r>
              <a:rPr lang="en-GB" sz="3200" b="1" u="sng" dirty="0">
                <a:solidFill>
                  <a:srgbClr val="FFFF00"/>
                </a:solidFill>
              </a:rPr>
              <a:t>mysterious </a:t>
            </a:r>
            <a:r>
              <a:rPr lang="en-GB" sz="3200" dirty="0">
                <a:solidFill>
                  <a:schemeClr val="bg1"/>
                </a:solidFill>
              </a:rPr>
              <a:t>stories.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4E18139-5582-786A-930A-A86BF0500A8B}"/>
              </a:ext>
            </a:extLst>
          </p:cNvPr>
          <p:cNvSpPr txBox="1">
            <a:spLocks/>
          </p:cNvSpPr>
          <p:nvPr/>
        </p:nvSpPr>
        <p:spPr>
          <a:xfrm>
            <a:off x="375385" y="195639"/>
            <a:ext cx="11377035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More adjectives!</a:t>
            </a:r>
            <a:endParaRPr lang="en-GB" b="1" u="sng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113F1C-B167-A6B7-229A-16578CDA6371}"/>
              </a:ext>
            </a:extLst>
          </p:cNvPr>
          <p:cNvSpPr txBox="1"/>
          <p:nvPr/>
        </p:nvSpPr>
        <p:spPr>
          <a:xfrm>
            <a:off x="391432" y="3845432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>
                <a:solidFill>
                  <a:srgbClr val="FFFF00"/>
                </a:solidFill>
              </a:rPr>
              <a:t>Older brave</a:t>
            </a:r>
            <a:r>
              <a:rPr lang="en-GB" sz="3200" dirty="0">
                <a:solidFill>
                  <a:schemeClr val="bg1"/>
                </a:solidFill>
              </a:rPr>
              <a:t> girls play </a:t>
            </a:r>
            <a:r>
              <a:rPr lang="en-GB" sz="3200" b="1" u="sng" dirty="0">
                <a:solidFill>
                  <a:srgbClr val="FFFF00"/>
                </a:solidFill>
              </a:rPr>
              <a:t>attacking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b="1" u="sng" dirty="0">
                <a:solidFill>
                  <a:srgbClr val="FFFF00"/>
                </a:solidFill>
              </a:rPr>
              <a:t>attractive</a:t>
            </a:r>
            <a:r>
              <a:rPr lang="en-GB" sz="3200" dirty="0">
                <a:solidFill>
                  <a:schemeClr val="bg1"/>
                </a:solidFill>
              </a:rPr>
              <a:t> football.</a:t>
            </a:r>
          </a:p>
        </p:txBody>
      </p:sp>
    </p:spTree>
    <p:extLst>
      <p:ext uri="{BB962C8B-B14F-4D97-AF65-F5344CB8AC3E}">
        <p14:creationId xmlns:p14="http://schemas.microsoft.com/office/powerpoint/2010/main" val="176423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  <p:bldP spid="10" grpId="0" animBg="1"/>
      <p:bldP spid="1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remember what 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verb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verb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an action word.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041F4-4BF3-1C4D-2F2C-9D66D0CAF14C}"/>
              </a:ext>
            </a:extLst>
          </p:cNvPr>
          <p:cNvSpPr txBox="1">
            <a:spLocks/>
          </p:cNvSpPr>
          <p:nvPr/>
        </p:nvSpPr>
        <p:spPr>
          <a:xfrm>
            <a:off x="954233" y="4322789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any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examples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of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verbs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413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4682865" y="221818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talk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7572793" y="2244655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to run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words are ALL verbs.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1792937" y="2218184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to cook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1792936" y="3039329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cooking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5337F-F5F2-CF22-4763-E320E0CAF480}"/>
              </a:ext>
            </a:extLst>
          </p:cNvPr>
          <p:cNvSpPr txBox="1"/>
          <p:nvPr/>
        </p:nvSpPr>
        <p:spPr>
          <a:xfrm>
            <a:off x="1792936" y="3860474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cooked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F35912-7D94-5BC9-BFA5-A50164210063}"/>
              </a:ext>
            </a:extLst>
          </p:cNvPr>
          <p:cNvSpPr txBox="1">
            <a:spLocks/>
          </p:cNvSpPr>
          <p:nvPr/>
        </p:nvSpPr>
        <p:spPr>
          <a:xfrm>
            <a:off x="4682865" y="304096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talking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4682865" y="386047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talked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79D96-BCE3-BB8F-AC5D-7F9B3AC61204}"/>
              </a:ext>
            </a:extLst>
          </p:cNvPr>
          <p:cNvSpPr txBox="1"/>
          <p:nvPr/>
        </p:nvSpPr>
        <p:spPr>
          <a:xfrm>
            <a:off x="7572793" y="3053394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running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BE284-495E-D78D-E3B4-BFAE08E7424A}"/>
              </a:ext>
            </a:extLst>
          </p:cNvPr>
          <p:cNvSpPr txBox="1"/>
          <p:nvPr/>
        </p:nvSpPr>
        <p:spPr>
          <a:xfrm>
            <a:off x="7572791" y="3850454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ran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9FDD95F-0F86-8477-6F88-F586320CECFA}"/>
              </a:ext>
            </a:extLst>
          </p:cNvPr>
          <p:cNvSpPr txBox="1">
            <a:spLocks/>
          </p:cNvSpPr>
          <p:nvPr/>
        </p:nvSpPr>
        <p:spPr>
          <a:xfrm>
            <a:off x="407482" y="5446747"/>
            <a:ext cx="11377035" cy="729391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Verbs can be quite dull and uninteresting.</a:t>
            </a:r>
          </a:p>
        </p:txBody>
      </p:sp>
    </p:spTree>
    <p:extLst>
      <p:ext uri="{BB962C8B-B14F-4D97-AF65-F5344CB8AC3E}">
        <p14:creationId xmlns:p14="http://schemas.microsoft.com/office/powerpoint/2010/main" val="320171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5" grpId="0" animBg="1"/>
      <p:bldP spid="4" grpId="0" animBg="1"/>
      <p:bldP spid="6" grpId="0" animBg="1"/>
      <p:bldP spid="13" grpId="0" animBg="1"/>
      <p:bldP spid="16" grpId="0" animBg="1"/>
      <p:bldP spid="19" grpId="0" animBg="1"/>
      <p:bldP spid="20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617</Words>
  <Application>Microsoft Office PowerPoint</Application>
  <PresentationFormat>Widescreen</PresentationFormat>
  <Paragraphs>143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Andika</vt:lpstr>
      <vt:lpstr>Office Theme</vt:lpstr>
      <vt:lpstr> How to Use this Powerpoint</vt:lpstr>
      <vt:lpstr>Turning adjectives  into adverbs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Below are 5 adjectives.   You have 1 minute to change them into adverbs!</vt:lpstr>
      <vt:lpstr>How about?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Ron Jones</cp:lastModifiedBy>
  <cp:revision>2</cp:revision>
  <dcterms:created xsi:type="dcterms:W3CDTF">2022-05-31T09:42:07Z</dcterms:created>
  <dcterms:modified xsi:type="dcterms:W3CDTF">2023-08-07T11:10:02Z</dcterms:modified>
</cp:coreProperties>
</file>