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373" r:id="rId2"/>
    <p:sldId id="274" r:id="rId3"/>
    <p:sldId id="363" r:id="rId4"/>
    <p:sldId id="365" r:id="rId5"/>
    <p:sldId id="364" r:id="rId6"/>
    <p:sldId id="366" r:id="rId7"/>
    <p:sldId id="367" r:id="rId8"/>
    <p:sldId id="368" r:id="rId9"/>
    <p:sldId id="369" r:id="rId10"/>
    <p:sldId id="370" r:id="rId11"/>
    <p:sldId id="371" r:id="rId12"/>
    <p:sldId id="372" r:id="rId13"/>
  </p:sldIdLst>
  <p:sldSz cx="12192000" cy="6858000"/>
  <p:notesSz cx="6858000" cy="9144000"/>
  <p:embeddedFontLst>
    <p:embeddedFont>
      <p:font typeface="Andika" panose="02000000000000000000" pitchFamily="2"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16D5ED-CCD1-2445-7995-6934166E934F}" name="Glen Jones" initials="GJ" userId="S::glen@emile-education.co.uk::e846aaca-4b24-4b13-b0d0-f2308e16b28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80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9DA120-3075-4225-A7DA-6A8BB898489F}" v="9" dt="2023-08-21T13:01:57.1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1.fntdata"/><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en Jones" userId="e846aaca-4b24-4b13-b0d0-f2308e16b284" providerId="ADAL" clId="{F4C7D373-8CA7-42A0-A530-413664951208}"/>
    <pc:docChg chg="modSld">
      <pc:chgData name="Glen Jones" userId="e846aaca-4b24-4b13-b0d0-f2308e16b284" providerId="ADAL" clId="{F4C7D373-8CA7-42A0-A530-413664951208}" dt="2023-08-03T07:51:40.958" v="2" actId="207"/>
      <pc:docMkLst>
        <pc:docMk/>
      </pc:docMkLst>
      <pc:sldChg chg="modSp">
        <pc:chgData name="Glen Jones" userId="e846aaca-4b24-4b13-b0d0-f2308e16b284" providerId="ADAL" clId="{F4C7D373-8CA7-42A0-A530-413664951208}" dt="2023-08-03T07:51:29.762" v="0" actId="207"/>
        <pc:sldMkLst>
          <pc:docMk/>
          <pc:sldMk cId="1631733637" sldId="369"/>
        </pc:sldMkLst>
        <pc:spChg chg="mod">
          <ac:chgData name="Glen Jones" userId="e846aaca-4b24-4b13-b0d0-f2308e16b284" providerId="ADAL" clId="{F4C7D373-8CA7-42A0-A530-413664951208}" dt="2023-08-03T07:51:29.762" v="0" actId="207"/>
          <ac:spMkLst>
            <pc:docMk/>
            <pc:sldMk cId="1631733637" sldId="369"/>
            <ac:spMk id="7" creationId="{EBD17445-2CE7-D049-5829-AF7A94414BDF}"/>
          </ac:spMkLst>
        </pc:spChg>
      </pc:sldChg>
      <pc:sldChg chg="modSp mod">
        <pc:chgData name="Glen Jones" userId="e846aaca-4b24-4b13-b0d0-f2308e16b284" providerId="ADAL" clId="{F4C7D373-8CA7-42A0-A530-413664951208}" dt="2023-08-03T07:51:40.958" v="2" actId="207"/>
        <pc:sldMkLst>
          <pc:docMk/>
          <pc:sldMk cId="277185751" sldId="370"/>
        </pc:sldMkLst>
        <pc:spChg chg="mod">
          <ac:chgData name="Glen Jones" userId="e846aaca-4b24-4b13-b0d0-f2308e16b284" providerId="ADAL" clId="{F4C7D373-8CA7-42A0-A530-413664951208}" dt="2023-08-03T07:51:40.958" v="2" actId="207"/>
          <ac:spMkLst>
            <pc:docMk/>
            <pc:sldMk cId="277185751" sldId="370"/>
            <ac:spMk id="7" creationId="{EBD17445-2CE7-D049-5829-AF7A94414BDF}"/>
          </ac:spMkLst>
        </pc:spChg>
      </pc:sldChg>
    </pc:docChg>
  </pc:docChgLst>
  <pc:docChgLst>
    <pc:chgData name="Glen Jones" userId="e846aaca-4b24-4b13-b0d0-f2308e16b284" providerId="ADAL" clId="{6E9DA120-3075-4225-A7DA-6A8BB898489F}"/>
    <pc:docChg chg="modSld">
      <pc:chgData name="Glen Jones" userId="e846aaca-4b24-4b13-b0d0-f2308e16b284" providerId="ADAL" clId="{6E9DA120-3075-4225-A7DA-6A8BB898489F}" dt="2023-08-21T13:01:57.148" v="8"/>
      <pc:docMkLst>
        <pc:docMk/>
      </pc:docMkLst>
      <pc:sldChg chg="modAnim">
        <pc:chgData name="Glen Jones" userId="e846aaca-4b24-4b13-b0d0-f2308e16b284" providerId="ADAL" clId="{6E9DA120-3075-4225-A7DA-6A8BB898489F}" dt="2023-08-21T13:01:57.148" v="8"/>
        <pc:sldMkLst>
          <pc:docMk/>
          <pc:sldMk cId="2642523478" sldId="3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ndika" panose="02000000000000000000" pitchFamily="2"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ndika" panose="02000000000000000000" pitchFamily="2" charset="0"/>
              </a:defRPr>
            </a:lvl1pPr>
          </a:lstStyle>
          <a:p>
            <a:fld id="{E4309E1E-5E59-40E4-A772-8504595289B7}" type="datetimeFigureOut">
              <a:rPr lang="en-GB" smtClean="0"/>
              <a:pPr/>
              <a:t>21/08/2023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ndika" panose="02000000000000000000" pitchFamily="2"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ndika" panose="02000000000000000000" pitchFamily="2" charset="0"/>
              </a:defRPr>
            </a:lvl1pPr>
          </a:lstStyle>
          <a:p>
            <a:fld id="{AB23892D-DEB9-4D3D-82E9-81D21416B5DD}" type="slidenum">
              <a:rPr lang="en-GB" smtClean="0"/>
              <a:pPr/>
              <a:t>‹#›</a:t>
            </a:fld>
            <a:endParaRPr lang="en-GB"/>
          </a:p>
        </p:txBody>
      </p:sp>
    </p:spTree>
    <p:extLst>
      <p:ext uri="{BB962C8B-B14F-4D97-AF65-F5344CB8AC3E}">
        <p14:creationId xmlns:p14="http://schemas.microsoft.com/office/powerpoint/2010/main" val="3393277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ndika" panose="02000000000000000000" pitchFamily="2" charset="0"/>
        <a:ea typeface="+mn-ea"/>
        <a:cs typeface="+mn-cs"/>
      </a:defRPr>
    </a:lvl1pPr>
    <a:lvl2pPr marL="457200" algn="l" defTabSz="914400" rtl="0" eaLnBrk="1" latinLnBrk="0" hangingPunct="1">
      <a:defRPr sz="1200" kern="1200">
        <a:solidFill>
          <a:schemeClr val="tx1"/>
        </a:solidFill>
        <a:latin typeface="Andika" panose="02000000000000000000" pitchFamily="2" charset="0"/>
        <a:ea typeface="+mn-ea"/>
        <a:cs typeface="+mn-cs"/>
      </a:defRPr>
    </a:lvl2pPr>
    <a:lvl3pPr marL="914400" algn="l" defTabSz="914400" rtl="0" eaLnBrk="1" latinLnBrk="0" hangingPunct="1">
      <a:defRPr sz="1200" kern="1200">
        <a:solidFill>
          <a:schemeClr val="tx1"/>
        </a:solidFill>
        <a:latin typeface="Andika" panose="02000000000000000000" pitchFamily="2" charset="0"/>
        <a:ea typeface="+mn-ea"/>
        <a:cs typeface="+mn-cs"/>
      </a:defRPr>
    </a:lvl3pPr>
    <a:lvl4pPr marL="1371600" algn="l" defTabSz="914400" rtl="0" eaLnBrk="1" latinLnBrk="0" hangingPunct="1">
      <a:defRPr sz="1200" kern="1200">
        <a:solidFill>
          <a:schemeClr val="tx1"/>
        </a:solidFill>
        <a:latin typeface="Andika" panose="02000000000000000000" pitchFamily="2" charset="0"/>
        <a:ea typeface="+mn-ea"/>
        <a:cs typeface="+mn-cs"/>
      </a:defRPr>
    </a:lvl4pPr>
    <a:lvl5pPr marL="1828800" algn="l" defTabSz="914400" rtl="0" eaLnBrk="1" latinLnBrk="0" hangingPunct="1">
      <a:defRPr sz="1200" kern="1200">
        <a:solidFill>
          <a:schemeClr val="tx1"/>
        </a:solidFill>
        <a:latin typeface="Andika"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7561F-101A-F71A-9538-1BE40C0C15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F8708F8-F549-19B9-B5E9-F6C9A2EC0C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5CE6A87-3554-35A2-EB9F-C087A302B17F}"/>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5" name="Footer Placeholder 4">
            <a:extLst>
              <a:ext uri="{FF2B5EF4-FFF2-40B4-BE49-F238E27FC236}">
                <a16:creationId xmlns:a16="http://schemas.microsoft.com/office/drawing/2014/main" id="{5551A1AF-A0A4-76E6-AF37-33DBEA6453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C546EB-BD76-CF2F-DBE0-1B1312201B91}"/>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2402959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8506E-0068-61B6-0BDE-0584470CFA8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810A5C-D50C-F2D7-04C1-98CDF42DA3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9A88B7-BC44-083B-5A89-38E48CDA79B3}"/>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5" name="Footer Placeholder 4">
            <a:extLst>
              <a:ext uri="{FF2B5EF4-FFF2-40B4-BE49-F238E27FC236}">
                <a16:creationId xmlns:a16="http://schemas.microsoft.com/office/drawing/2014/main" id="{1090386E-C086-9109-CD35-4667354BF4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7EF317-5A25-0D91-87DE-69668952420C}"/>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2561360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051DDA-DA64-08C6-2B57-BA18C48185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BB6CC5-B628-045C-F60B-D87BC9E77C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61C6D9-2459-5CDE-4BD1-D54E6FF4BFBE}"/>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5" name="Footer Placeholder 4">
            <a:extLst>
              <a:ext uri="{FF2B5EF4-FFF2-40B4-BE49-F238E27FC236}">
                <a16:creationId xmlns:a16="http://schemas.microsoft.com/office/drawing/2014/main" id="{C0512EDD-406B-B55C-3471-59427BCDF1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E04589-AD70-B175-BC69-C52100ABFC81}"/>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864894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13FA7-B0B6-3E3B-95AC-9262D080E1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4D201D-1E82-355D-5749-24E3A3D101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85CBD6-A1FC-9BAA-4EA5-3AAD2C51BAE7}"/>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5" name="Footer Placeholder 4">
            <a:extLst>
              <a:ext uri="{FF2B5EF4-FFF2-40B4-BE49-F238E27FC236}">
                <a16:creationId xmlns:a16="http://schemas.microsoft.com/office/drawing/2014/main" id="{E03F3269-7515-53D8-7DA3-632026436A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C58DC7-4C23-8FF0-24CE-4F561CEEB7C0}"/>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2558228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598DC-825E-D43D-947E-006CF853FF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C6A9971-C19B-51EA-6BD6-E5A0E733B2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883CAF-3B78-60C5-A722-CAD0CB0864B8}"/>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5" name="Footer Placeholder 4">
            <a:extLst>
              <a:ext uri="{FF2B5EF4-FFF2-40B4-BE49-F238E27FC236}">
                <a16:creationId xmlns:a16="http://schemas.microsoft.com/office/drawing/2014/main" id="{7EB286FD-A71D-FB13-55FE-5C5024F944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EEB5C2-450C-8AA9-CF48-903D4A2FB3DF}"/>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342169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77A19-4D19-2C59-C2EA-B1D59F8C3A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E0E973-05F1-F28B-398B-C49133BBDD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DD1838A-CCCB-022E-5F7F-4C56CC6880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953E44C-54F6-C849-BA18-801FF28FC251}"/>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6" name="Footer Placeholder 5">
            <a:extLst>
              <a:ext uri="{FF2B5EF4-FFF2-40B4-BE49-F238E27FC236}">
                <a16:creationId xmlns:a16="http://schemas.microsoft.com/office/drawing/2014/main" id="{81BC5939-86D5-2FAF-CB55-269268D91F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FC5265-00F5-F94E-DB2B-870300A51D67}"/>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2605215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07F2D-8C4F-C9A5-BFF7-D6387ABD337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333E2-EC1C-9931-2C4C-9FB413B1D5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C05E39-DFC6-30FA-FAC3-DD48412E08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431275E-E149-9479-3183-28AC13BFAE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C01871-174E-D878-B7C9-78826DB2D4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68440-F8AE-9BA5-D892-8507B43351FE}"/>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8" name="Footer Placeholder 7">
            <a:extLst>
              <a:ext uri="{FF2B5EF4-FFF2-40B4-BE49-F238E27FC236}">
                <a16:creationId xmlns:a16="http://schemas.microsoft.com/office/drawing/2014/main" id="{85C640AA-5429-A788-E900-6830F9A8DFC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CB6C36-2EAF-ADCD-6690-B01CA705FFD7}"/>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2929565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F5001-698F-AFA2-6D65-8F2F10B1624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D5B622E-0681-07AE-74B3-A8DD73EC5AA1}"/>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4" name="Footer Placeholder 3">
            <a:extLst>
              <a:ext uri="{FF2B5EF4-FFF2-40B4-BE49-F238E27FC236}">
                <a16:creationId xmlns:a16="http://schemas.microsoft.com/office/drawing/2014/main" id="{D44263E8-DE8F-DD9C-790F-444F76DE4CB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5264EF8-98D9-71EB-9633-2C35E01FE1FB}"/>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824702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C31865-D6B9-A88E-1272-0E1574DF99FD}"/>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3" name="Footer Placeholder 2">
            <a:extLst>
              <a:ext uri="{FF2B5EF4-FFF2-40B4-BE49-F238E27FC236}">
                <a16:creationId xmlns:a16="http://schemas.microsoft.com/office/drawing/2014/main" id="{824FB291-74B2-72E4-F9E8-A1FE38D7FFD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1EA834E-8FA2-2306-E6FA-E3C880ABF1E5}"/>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399567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04829-5736-0B6A-A911-001A09CFB3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D83995B-729E-81D1-E1DB-509659B2AC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2BF2578-4BEA-C9A9-311E-ACC4530617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A43992-FB7B-2EAC-32B3-194C6781F3E9}"/>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6" name="Footer Placeholder 5">
            <a:extLst>
              <a:ext uri="{FF2B5EF4-FFF2-40B4-BE49-F238E27FC236}">
                <a16:creationId xmlns:a16="http://schemas.microsoft.com/office/drawing/2014/main" id="{2946178E-06B5-2871-9BA9-2B562E80A1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4EAA49-0173-C5BA-76FB-91A7ED2E8554}"/>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2116041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EEACB-00A9-B2D2-E0C8-D395A39DFE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09A77A9-EB3F-E7B3-FCD4-1BA841C7F4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4F980E8-EB31-5A5E-02CB-46327B00A3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DDC870-02F5-302A-8CB4-18A8BA1100FE}"/>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6" name="Footer Placeholder 5">
            <a:extLst>
              <a:ext uri="{FF2B5EF4-FFF2-40B4-BE49-F238E27FC236}">
                <a16:creationId xmlns:a16="http://schemas.microsoft.com/office/drawing/2014/main" id="{8B7F3CF3-0E14-F69F-AE87-32114DFB14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738CE3-9941-0DE3-6197-78F6B446D4D6}"/>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4021644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7B3EBF-89D3-FBCF-93C2-163AB7E565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DD01D6-9E2D-8775-6E95-D2CB64C40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7226EB-5DF9-AAC0-4A61-87693ADEA6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F68548-7A33-4D15-A407-A42BC9A8705F}" type="datetimeFigureOut">
              <a:rPr lang="en-GB" smtClean="0"/>
              <a:t>21/08/2023</a:t>
            </a:fld>
            <a:endParaRPr lang="en-GB"/>
          </a:p>
        </p:txBody>
      </p:sp>
      <p:sp>
        <p:nvSpPr>
          <p:cNvPr id="5" name="Footer Placeholder 4">
            <a:extLst>
              <a:ext uri="{FF2B5EF4-FFF2-40B4-BE49-F238E27FC236}">
                <a16:creationId xmlns:a16="http://schemas.microsoft.com/office/drawing/2014/main" id="{D6A317FE-1755-A983-76FC-40F20C2FD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29D2AD3-3148-6039-6539-E295A38583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0393B-D931-42D2-92B3-04A1FAEA8993}" type="slidenum">
              <a:rPr lang="en-GB" smtClean="0"/>
              <a:t>‹#›</a:t>
            </a:fld>
            <a:endParaRPr lang="en-GB"/>
          </a:p>
        </p:txBody>
      </p:sp>
    </p:spTree>
    <p:extLst>
      <p:ext uri="{BB962C8B-B14F-4D97-AF65-F5344CB8AC3E}">
        <p14:creationId xmlns:p14="http://schemas.microsoft.com/office/powerpoint/2010/main" val="451012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mailto:hello@emile-education.co.uk?subject=Feedback%20on%20Grammar%20Scheme%20of%20Work"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hape&#10;&#10;Description automatically generated">
            <a:extLst>
              <a:ext uri="{FF2B5EF4-FFF2-40B4-BE49-F238E27FC236}">
                <a16:creationId xmlns:a16="http://schemas.microsoft.com/office/drawing/2014/main" id="{B902CD5E-0F19-1EED-8291-6A9BCA5E4F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5" name="Picture 4" descr="A picture containing flag&#10;&#10;Description automatically generated">
            <a:extLst>
              <a:ext uri="{FF2B5EF4-FFF2-40B4-BE49-F238E27FC236}">
                <a16:creationId xmlns:a16="http://schemas.microsoft.com/office/drawing/2014/main" id="{118AD9D6-673A-4E8C-B4D9-3B29B6735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0" y="0"/>
            <a:ext cx="12186080" cy="6858000"/>
          </a:xfrm>
          <a:prstGeom prst="rect">
            <a:avLst/>
          </a:prstGeom>
        </p:spPr>
      </p:pic>
      <p:sp>
        <p:nvSpPr>
          <p:cNvPr id="2" name="Title 1">
            <a:extLst>
              <a:ext uri="{FF2B5EF4-FFF2-40B4-BE49-F238E27FC236}">
                <a16:creationId xmlns:a16="http://schemas.microsoft.com/office/drawing/2014/main" id="{A7068F54-0B61-7969-2B64-A078307DFD38}"/>
              </a:ext>
            </a:extLst>
          </p:cNvPr>
          <p:cNvSpPr>
            <a:spLocks noGrp="1"/>
          </p:cNvSpPr>
          <p:nvPr>
            <p:ph type="title"/>
          </p:nvPr>
        </p:nvSpPr>
        <p:spPr>
          <a:xfrm>
            <a:off x="838200" y="141596"/>
            <a:ext cx="10515600" cy="1325563"/>
          </a:xfrm>
          <a:prstGeom prst="roundRect">
            <a:avLst/>
          </a:prstGeom>
          <a:solidFill>
            <a:srgbClr val="7030A0"/>
          </a:solidFill>
        </p:spPr>
        <p:txBody>
          <a:bodyPr/>
          <a:lstStyle/>
          <a:p>
            <a:r>
              <a:rPr lang="en-GB" b="1">
                <a:solidFill>
                  <a:schemeClr val="bg1"/>
                </a:solidFill>
              </a:rPr>
              <a:t> How to Use this </a:t>
            </a:r>
            <a:r>
              <a:rPr lang="en-GB" b="1" err="1">
                <a:solidFill>
                  <a:schemeClr val="bg1"/>
                </a:solidFill>
              </a:rPr>
              <a:t>Powerpoint</a:t>
            </a:r>
            <a:endParaRPr lang="en-GB" b="1">
              <a:solidFill>
                <a:schemeClr val="bg1"/>
              </a:solidFill>
            </a:endParaRPr>
          </a:p>
        </p:txBody>
      </p:sp>
      <p:sp>
        <p:nvSpPr>
          <p:cNvPr id="3" name="Content Placeholder 2">
            <a:extLst>
              <a:ext uri="{FF2B5EF4-FFF2-40B4-BE49-F238E27FC236}">
                <a16:creationId xmlns:a16="http://schemas.microsoft.com/office/drawing/2014/main" id="{44216E9B-A822-3D56-CF7F-CACC9AF5905C}"/>
              </a:ext>
            </a:extLst>
          </p:cNvPr>
          <p:cNvSpPr>
            <a:spLocks noGrp="1"/>
          </p:cNvSpPr>
          <p:nvPr>
            <p:ph idx="1"/>
          </p:nvPr>
        </p:nvSpPr>
        <p:spPr>
          <a:xfrm>
            <a:off x="1076225" y="1608755"/>
            <a:ext cx="10039547" cy="4859847"/>
          </a:xfrm>
          <a:prstGeom prst="roundRect">
            <a:avLst/>
          </a:prstGeom>
          <a:solidFill>
            <a:srgbClr val="EF8023"/>
          </a:solidFill>
        </p:spPr>
        <p:txBody>
          <a:bodyPr lIns="360000" tIns="216000" rIns="360000" bIns="144000">
            <a:normAutofit fontScale="85000" lnSpcReduction="20000"/>
          </a:bodyPr>
          <a:lstStyle/>
          <a:p>
            <a:pPr marL="0" indent="0" algn="ctr">
              <a:buNone/>
            </a:pPr>
            <a:r>
              <a:rPr lang="en-GB" dirty="0">
                <a:solidFill>
                  <a:schemeClr val="bg1"/>
                </a:solidFill>
              </a:rPr>
              <a:t>These slides have been designed to be used in </a:t>
            </a:r>
            <a:r>
              <a:rPr lang="en-GB" dirty="0" err="1">
                <a:solidFill>
                  <a:schemeClr val="bg1"/>
                </a:solidFill>
              </a:rPr>
              <a:t>Powerpoint</a:t>
            </a:r>
            <a:r>
              <a:rPr lang="en-GB" dirty="0">
                <a:solidFill>
                  <a:schemeClr val="bg1"/>
                </a:solidFill>
              </a:rPr>
              <a:t> as a </a:t>
            </a:r>
            <a:r>
              <a:rPr lang="en-GB" i="1" u="sng" dirty="0">
                <a:solidFill>
                  <a:schemeClr val="bg1"/>
                </a:solidFill>
              </a:rPr>
              <a:t>Slide Show. </a:t>
            </a:r>
          </a:p>
          <a:p>
            <a:pPr marL="0" indent="0" algn="ctr">
              <a:buNone/>
            </a:pPr>
            <a:endParaRPr lang="en-GB" i="1" u="sng" dirty="0">
              <a:solidFill>
                <a:schemeClr val="bg1"/>
              </a:solidFill>
            </a:endParaRPr>
          </a:p>
          <a:p>
            <a:pPr marL="0" indent="0" algn="ctr">
              <a:buNone/>
            </a:pPr>
            <a:r>
              <a:rPr lang="en-GB" dirty="0">
                <a:solidFill>
                  <a:schemeClr val="bg1"/>
                </a:solidFill>
              </a:rPr>
              <a:t>There are text and images that will overlap and cause confusion, if used in desktop mode. </a:t>
            </a:r>
          </a:p>
          <a:p>
            <a:pPr marL="0" indent="0" algn="ctr">
              <a:buNone/>
            </a:pPr>
            <a:endParaRPr lang="en-GB" i="1" u="sng" dirty="0">
              <a:solidFill>
                <a:schemeClr val="bg1"/>
              </a:solidFill>
            </a:endParaRPr>
          </a:p>
          <a:p>
            <a:pPr marL="0" indent="0" algn="ctr">
              <a:buNone/>
            </a:pPr>
            <a:r>
              <a:rPr lang="en-GB" i="1" u="sng" dirty="0">
                <a:solidFill>
                  <a:schemeClr val="bg1"/>
                </a:solidFill>
              </a:rPr>
              <a:t>To open this in Slide Show mode, </a:t>
            </a:r>
            <a:r>
              <a:rPr lang="en-GB" sz="2400" i="1" u="sng" dirty="0">
                <a:solidFill>
                  <a:schemeClr val="bg1"/>
                </a:solidFill>
              </a:rPr>
              <a:t>please</a:t>
            </a:r>
            <a:r>
              <a:rPr lang="en-GB" i="1" u="sng" dirty="0">
                <a:solidFill>
                  <a:schemeClr val="bg1"/>
                </a:solidFill>
              </a:rPr>
              <a:t> click “Slide Show” on the menu above and then “From Beginning”. </a:t>
            </a:r>
          </a:p>
          <a:p>
            <a:pPr marL="0" indent="0" algn="ctr">
              <a:buNone/>
            </a:pPr>
            <a:endParaRPr lang="en-GB" i="1" u="sng" dirty="0">
              <a:solidFill>
                <a:schemeClr val="bg1"/>
              </a:solidFill>
            </a:endParaRPr>
          </a:p>
          <a:p>
            <a:pPr marL="0" indent="0" algn="ctr">
              <a:buNone/>
            </a:pPr>
            <a:r>
              <a:rPr lang="en-GB" dirty="0">
                <a:solidFill>
                  <a:schemeClr val="bg1"/>
                </a:solidFill>
              </a:rPr>
              <a:t>Thank you from the Emile Team.</a:t>
            </a:r>
          </a:p>
          <a:p>
            <a:pPr marL="0" indent="0" algn="ctr">
              <a:buNone/>
            </a:pPr>
            <a:r>
              <a:rPr lang="en-GB" sz="1700" dirty="0">
                <a:solidFill>
                  <a:schemeClr val="bg1"/>
                </a:solidFill>
              </a:rPr>
              <a:t>If you have any feedback, or would just like to say “hello”, please email us at: </a:t>
            </a:r>
            <a:r>
              <a:rPr lang="en-GB" sz="1700" dirty="0">
                <a:solidFill>
                  <a:schemeClr val="bg1"/>
                </a:solidFill>
                <a:hlinkClick r:id="rId4"/>
              </a:rPr>
              <a:t>hello@emile-education.com</a:t>
            </a:r>
            <a:r>
              <a:rPr lang="en-GB" dirty="0">
                <a:solidFill>
                  <a:schemeClr val="bg1"/>
                </a:solidFill>
                <a:hlinkClick r:id="rId4"/>
              </a:rPr>
              <a:t> </a:t>
            </a:r>
            <a:endParaRPr lang="en-GB" dirty="0">
              <a:solidFill>
                <a:schemeClr val="bg1"/>
              </a:solidFill>
            </a:endParaRPr>
          </a:p>
        </p:txBody>
      </p:sp>
      <p:pic>
        <p:nvPicPr>
          <p:cNvPr id="6" name="Picture 5" descr="A picture containing logo&#10;&#10;Description automatically generated">
            <a:extLst>
              <a:ext uri="{FF2B5EF4-FFF2-40B4-BE49-F238E27FC236}">
                <a16:creationId xmlns:a16="http://schemas.microsoft.com/office/drawing/2014/main" id="{5E548DCA-B3A8-EBC4-5FC1-B72999372C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15062" y="390426"/>
            <a:ext cx="2092311" cy="739911"/>
          </a:xfrm>
          <a:prstGeom prst="rect">
            <a:avLst/>
          </a:prstGeom>
        </p:spPr>
      </p:pic>
    </p:spTree>
    <p:extLst>
      <p:ext uri="{BB962C8B-B14F-4D97-AF65-F5344CB8AC3E}">
        <p14:creationId xmlns:p14="http://schemas.microsoft.com/office/powerpoint/2010/main" val="425454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Shape, background pattern&#10;&#10;Description automatically generated">
            <a:extLst>
              <a:ext uri="{FF2B5EF4-FFF2-40B4-BE49-F238E27FC236}">
                <a16:creationId xmlns:a16="http://schemas.microsoft.com/office/drawing/2014/main" id="{37982F48-08C8-9804-2228-F0D37532B9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1"/>
          </a:xfrm>
        </p:spPr>
      </p:pic>
      <p:sp>
        <p:nvSpPr>
          <p:cNvPr id="6" name="Title 1">
            <a:extLst>
              <a:ext uri="{FF2B5EF4-FFF2-40B4-BE49-F238E27FC236}">
                <a16:creationId xmlns:a16="http://schemas.microsoft.com/office/drawing/2014/main" id="{F9BAFB63-89A0-1CE2-BC09-42A58A322E55}"/>
              </a:ext>
            </a:extLst>
          </p:cNvPr>
          <p:cNvSpPr txBox="1">
            <a:spLocks/>
          </p:cNvSpPr>
          <p:nvPr/>
        </p:nvSpPr>
        <p:spPr>
          <a:xfrm>
            <a:off x="737924" y="314027"/>
            <a:ext cx="10716151" cy="937557"/>
          </a:xfrm>
          <a:prstGeom prst="roundRect">
            <a:avLst>
              <a:gd name="adj" fmla="val 1276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bg1"/>
                </a:solidFill>
                <a:latin typeface="+mn-lt"/>
                <a:ea typeface="Andika"/>
                <a:cs typeface="Andika"/>
              </a:rPr>
              <a:t>Can you organise these sentences into paragraphs?</a:t>
            </a:r>
          </a:p>
        </p:txBody>
      </p:sp>
      <p:sp>
        <p:nvSpPr>
          <p:cNvPr id="7" name="Title 1">
            <a:extLst>
              <a:ext uri="{FF2B5EF4-FFF2-40B4-BE49-F238E27FC236}">
                <a16:creationId xmlns:a16="http://schemas.microsoft.com/office/drawing/2014/main" id="{EBD17445-2CE7-D049-5829-AF7A94414BDF}"/>
              </a:ext>
            </a:extLst>
          </p:cNvPr>
          <p:cNvSpPr txBox="1">
            <a:spLocks/>
          </p:cNvSpPr>
          <p:nvPr/>
        </p:nvSpPr>
        <p:spPr>
          <a:xfrm>
            <a:off x="4950691" y="1462926"/>
            <a:ext cx="6854366" cy="5081047"/>
          </a:xfrm>
          <a:prstGeom prst="roundRect">
            <a:avLst>
              <a:gd name="adj" fmla="val 8408"/>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dirty="0">
                <a:solidFill>
                  <a:schemeClr val="bg1"/>
                </a:solidFill>
                <a:latin typeface="+mn-lt"/>
                <a:ea typeface="Andika"/>
                <a:cs typeface="Andika"/>
              </a:rPr>
              <a:t>Computers started to appear in homes in the 1980s. </a:t>
            </a:r>
          </a:p>
          <a:p>
            <a:pPr algn="ctr"/>
            <a:endParaRPr lang="en-GB" sz="2800" dirty="0">
              <a:solidFill>
                <a:schemeClr val="bg1"/>
              </a:solidFill>
              <a:latin typeface="+mn-lt"/>
              <a:ea typeface="Andika"/>
              <a:cs typeface="Andika"/>
            </a:endParaRPr>
          </a:p>
          <a:p>
            <a:pPr algn="ctr"/>
            <a:r>
              <a:rPr lang="en-GB" sz="2800" dirty="0">
                <a:solidFill>
                  <a:schemeClr val="bg1"/>
                </a:solidFill>
                <a:latin typeface="+mn-lt"/>
                <a:ea typeface="Andika"/>
                <a:cs typeface="Andika"/>
              </a:rPr>
              <a:t>The early home computers usually included monitors, keyboards and a disc drive. Some computers came in kits for the owner to build like Lego!  </a:t>
            </a:r>
          </a:p>
          <a:p>
            <a:pPr algn="ctr"/>
            <a:endParaRPr lang="en-GB" sz="2800" dirty="0">
              <a:solidFill>
                <a:schemeClr val="bg1"/>
              </a:solidFill>
              <a:latin typeface="+mn-lt"/>
              <a:ea typeface="Andika"/>
              <a:cs typeface="Andika"/>
            </a:endParaRPr>
          </a:p>
          <a:p>
            <a:pPr algn="ctr"/>
            <a:r>
              <a:rPr lang="en-GB" sz="2800" dirty="0">
                <a:solidFill>
                  <a:schemeClr val="bg1"/>
                </a:solidFill>
                <a:latin typeface="+mn-lt"/>
                <a:ea typeface="Andika"/>
                <a:cs typeface="Andika"/>
              </a:rPr>
              <a:t>Early home computers were used for  writing documents and playing games. This was of course before the internet when games came on discs. </a:t>
            </a:r>
          </a:p>
        </p:txBody>
      </p:sp>
      <p:sp>
        <p:nvSpPr>
          <p:cNvPr id="4" name="Title 1">
            <a:extLst>
              <a:ext uri="{FF2B5EF4-FFF2-40B4-BE49-F238E27FC236}">
                <a16:creationId xmlns:a16="http://schemas.microsoft.com/office/drawing/2014/main" id="{B65C8933-B28E-6CFA-45A7-72540A70290D}"/>
              </a:ext>
            </a:extLst>
          </p:cNvPr>
          <p:cNvSpPr txBox="1">
            <a:spLocks/>
          </p:cNvSpPr>
          <p:nvPr/>
        </p:nvSpPr>
        <p:spPr>
          <a:xfrm>
            <a:off x="258619" y="1524188"/>
            <a:ext cx="3700766" cy="982516"/>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ea typeface="Andika"/>
                <a:cs typeface="Andika"/>
              </a:rPr>
              <a:t>This paragraph introduces the topic</a:t>
            </a:r>
          </a:p>
        </p:txBody>
      </p:sp>
      <p:cxnSp>
        <p:nvCxnSpPr>
          <p:cNvPr id="5" name="Straight Arrow Connector 4">
            <a:extLst>
              <a:ext uri="{FF2B5EF4-FFF2-40B4-BE49-F238E27FC236}">
                <a16:creationId xmlns:a16="http://schemas.microsoft.com/office/drawing/2014/main" id="{07AF2B7C-2B7B-253F-092A-D117A9F457AA}"/>
              </a:ext>
            </a:extLst>
          </p:cNvPr>
          <p:cNvCxnSpPr>
            <a:cxnSpLocks/>
          </p:cNvCxnSpPr>
          <p:nvPr/>
        </p:nvCxnSpPr>
        <p:spPr>
          <a:xfrm>
            <a:off x="4064000" y="1865745"/>
            <a:ext cx="1108364"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BF0BA320-5921-FA36-15CA-79A94E362113}"/>
              </a:ext>
            </a:extLst>
          </p:cNvPr>
          <p:cNvSpPr txBox="1">
            <a:spLocks/>
          </p:cNvSpPr>
          <p:nvPr/>
        </p:nvSpPr>
        <p:spPr>
          <a:xfrm>
            <a:off x="258619" y="2775772"/>
            <a:ext cx="3700766" cy="982516"/>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ea typeface="Andika"/>
                <a:cs typeface="Andika"/>
              </a:rPr>
              <a:t>This paragraph explains what parts they had.</a:t>
            </a:r>
          </a:p>
        </p:txBody>
      </p:sp>
      <p:cxnSp>
        <p:nvCxnSpPr>
          <p:cNvPr id="11" name="Straight Arrow Connector 10">
            <a:extLst>
              <a:ext uri="{FF2B5EF4-FFF2-40B4-BE49-F238E27FC236}">
                <a16:creationId xmlns:a16="http://schemas.microsoft.com/office/drawing/2014/main" id="{43457AC1-5F74-8D50-8B85-19C6372DE365}"/>
              </a:ext>
            </a:extLst>
          </p:cNvPr>
          <p:cNvCxnSpPr>
            <a:cxnSpLocks/>
          </p:cNvCxnSpPr>
          <p:nvPr/>
        </p:nvCxnSpPr>
        <p:spPr>
          <a:xfrm>
            <a:off x="4064000" y="3117329"/>
            <a:ext cx="1108364"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37F0BA99-38F4-EEEF-B2D0-168CB93B1F68}"/>
              </a:ext>
            </a:extLst>
          </p:cNvPr>
          <p:cNvSpPr txBox="1">
            <a:spLocks/>
          </p:cNvSpPr>
          <p:nvPr/>
        </p:nvSpPr>
        <p:spPr>
          <a:xfrm>
            <a:off x="258619" y="4590717"/>
            <a:ext cx="3700766" cy="982516"/>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ea typeface="Andika"/>
                <a:cs typeface="Andika"/>
              </a:rPr>
              <a:t>This paragraph explains how computers were used.</a:t>
            </a:r>
          </a:p>
        </p:txBody>
      </p:sp>
      <p:cxnSp>
        <p:nvCxnSpPr>
          <p:cNvPr id="13" name="Straight Arrow Connector 12">
            <a:extLst>
              <a:ext uri="{FF2B5EF4-FFF2-40B4-BE49-F238E27FC236}">
                <a16:creationId xmlns:a16="http://schemas.microsoft.com/office/drawing/2014/main" id="{4902004F-FB88-D72A-5369-2234E3D01373}"/>
              </a:ext>
            </a:extLst>
          </p:cNvPr>
          <p:cNvCxnSpPr>
            <a:cxnSpLocks/>
          </p:cNvCxnSpPr>
          <p:nvPr/>
        </p:nvCxnSpPr>
        <p:spPr>
          <a:xfrm>
            <a:off x="4064000" y="4932274"/>
            <a:ext cx="1108364"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8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8B05809C-0BCE-8694-7E1C-17691FC2EA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Title 1">
            <a:extLst>
              <a:ext uri="{FF2B5EF4-FFF2-40B4-BE49-F238E27FC236}">
                <a16:creationId xmlns:a16="http://schemas.microsoft.com/office/drawing/2014/main" id="{F9BAFB63-89A0-1CE2-BC09-42A58A322E55}"/>
              </a:ext>
            </a:extLst>
          </p:cNvPr>
          <p:cNvSpPr txBox="1">
            <a:spLocks/>
          </p:cNvSpPr>
          <p:nvPr/>
        </p:nvSpPr>
        <p:spPr>
          <a:xfrm>
            <a:off x="400195" y="142875"/>
            <a:ext cx="9696306" cy="657225"/>
          </a:xfrm>
          <a:prstGeom prst="roundRect">
            <a:avLst>
              <a:gd name="adj" fmla="val 12768"/>
            </a:avLst>
          </a:prstGeom>
          <a:solidFill>
            <a:srgbClr val="7030A0"/>
          </a:solidFill>
          <a:effectLst>
            <a:outerShdw blurRad="50800" dist="38100" dir="5400000" algn="t" rotWithShape="0">
              <a:prstClr val="black">
                <a:alpha val="40000"/>
              </a:prstClr>
            </a:outerShdw>
          </a:effectLst>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bg1"/>
                </a:solidFill>
                <a:latin typeface="+mn-lt"/>
                <a:ea typeface="Andika"/>
                <a:cs typeface="Andika"/>
              </a:rPr>
              <a:t>Can you organise these sentences into paragraphs?</a:t>
            </a:r>
          </a:p>
        </p:txBody>
      </p:sp>
      <p:sp>
        <p:nvSpPr>
          <p:cNvPr id="7" name="Title 1">
            <a:extLst>
              <a:ext uri="{FF2B5EF4-FFF2-40B4-BE49-F238E27FC236}">
                <a16:creationId xmlns:a16="http://schemas.microsoft.com/office/drawing/2014/main" id="{EBD17445-2CE7-D049-5829-AF7A94414BDF}"/>
              </a:ext>
            </a:extLst>
          </p:cNvPr>
          <p:cNvSpPr txBox="1">
            <a:spLocks/>
          </p:cNvSpPr>
          <p:nvPr/>
        </p:nvSpPr>
        <p:spPr>
          <a:xfrm>
            <a:off x="400194" y="942976"/>
            <a:ext cx="9791556" cy="5772150"/>
          </a:xfrm>
          <a:prstGeom prst="roundRect">
            <a:avLst>
              <a:gd name="adj" fmla="val 8408"/>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dirty="0">
                <a:solidFill>
                  <a:schemeClr val="bg1"/>
                </a:solidFill>
                <a:latin typeface="+mn-lt"/>
                <a:ea typeface="Andika"/>
                <a:cs typeface="Andika"/>
              </a:rPr>
              <a:t>1. The Olympic Games are the world’s leading sports event held every 4 years. </a:t>
            </a:r>
          </a:p>
          <a:p>
            <a:endParaRPr lang="en-GB" sz="1600" dirty="0">
              <a:solidFill>
                <a:schemeClr val="bg1"/>
              </a:solidFill>
              <a:latin typeface="+mn-lt"/>
              <a:ea typeface="Andika"/>
              <a:cs typeface="Andika"/>
            </a:endParaRPr>
          </a:p>
          <a:p>
            <a:r>
              <a:rPr lang="en-GB" sz="1600" dirty="0">
                <a:solidFill>
                  <a:schemeClr val="bg1"/>
                </a:solidFill>
                <a:latin typeface="+mn-lt"/>
                <a:ea typeface="Andika"/>
                <a:cs typeface="Andika"/>
              </a:rPr>
              <a:t>2. Athletes from more than 200 countries compete in them. </a:t>
            </a:r>
          </a:p>
          <a:p>
            <a:endParaRPr lang="en-GB" sz="1600" dirty="0">
              <a:solidFill>
                <a:schemeClr val="bg1"/>
              </a:solidFill>
              <a:latin typeface="+mn-lt"/>
              <a:ea typeface="Andika"/>
              <a:cs typeface="Andika"/>
            </a:endParaRPr>
          </a:p>
          <a:p>
            <a:r>
              <a:rPr lang="en-GB" sz="1600" dirty="0">
                <a:solidFill>
                  <a:schemeClr val="bg1"/>
                </a:solidFill>
                <a:latin typeface="+mn-lt"/>
                <a:ea typeface="Andika"/>
                <a:cs typeface="Andika"/>
              </a:rPr>
              <a:t>3. The Olympic Games were first held in ancient Greece at a site called Olympia. </a:t>
            </a:r>
          </a:p>
          <a:p>
            <a:endParaRPr lang="en-GB" sz="1600" dirty="0">
              <a:solidFill>
                <a:schemeClr val="bg1"/>
              </a:solidFill>
              <a:latin typeface="+mn-lt"/>
              <a:ea typeface="Andika"/>
              <a:cs typeface="Andika"/>
            </a:endParaRPr>
          </a:p>
          <a:p>
            <a:r>
              <a:rPr lang="en-GB" sz="1600" dirty="0">
                <a:solidFill>
                  <a:schemeClr val="bg1"/>
                </a:solidFill>
                <a:latin typeface="+mn-lt"/>
                <a:ea typeface="Andika"/>
                <a:cs typeface="Andika"/>
              </a:rPr>
              <a:t>4. The ancient Greek Games lasted until 393 </a:t>
            </a:r>
            <a:r>
              <a:rPr lang="en-GB" sz="1600" dirty="0" err="1">
                <a:solidFill>
                  <a:schemeClr val="bg1"/>
                </a:solidFill>
                <a:latin typeface="+mn-lt"/>
                <a:ea typeface="Andika"/>
                <a:cs typeface="Andika"/>
              </a:rPr>
              <a:t>ce</a:t>
            </a:r>
            <a:r>
              <a:rPr lang="en-GB" sz="1600" dirty="0">
                <a:solidFill>
                  <a:schemeClr val="bg1"/>
                </a:solidFill>
                <a:latin typeface="+mn-lt"/>
                <a:ea typeface="Andika"/>
                <a:cs typeface="Andika"/>
              </a:rPr>
              <a:t>. </a:t>
            </a:r>
          </a:p>
          <a:p>
            <a:endParaRPr lang="en-GB" sz="1600" dirty="0">
              <a:solidFill>
                <a:schemeClr val="bg1"/>
              </a:solidFill>
              <a:latin typeface="+mn-lt"/>
              <a:ea typeface="Andika"/>
              <a:cs typeface="Andika"/>
            </a:endParaRPr>
          </a:p>
          <a:p>
            <a:r>
              <a:rPr lang="en-GB" sz="1600" dirty="0">
                <a:solidFill>
                  <a:schemeClr val="bg1"/>
                </a:solidFill>
                <a:latin typeface="+mn-lt"/>
                <a:ea typeface="Andika"/>
                <a:cs typeface="Andika"/>
              </a:rPr>
              <a:t>5. The Olympics were revived in the late 1800s. </a:t>
            </a:r>
          </a:p>
          <a:p>
            <a:endParaRPr lang="en-GB" sz="1600" dirty="0">
              <a:solidFill>
                <a:schemeClr val="bg1"/>
              </a:solidFill>
              <a:latin typeface="+mn-lt"/>
              <a:ea typeface="Andika"/>
              <a:cs typeface="Andika"/>
            </a:endParaRPr>
          </a:p>
          <a:p>
            <a:r>
              <a:rPr lang="en-GB" sz="1600" dirty="0">
                <a:solidFill>
                  <a:schemeClr val="bg1"/>
                </a:solidFill>
                <a:latin typeface="+mn-lt"/>
                <a:ea typeface="Andika"/>
                <a:cs typeface="Andika"/>
              </a:rPr>
              <a:t>6. The Games that began then are called the modern Olympics.</a:t>
            </a:r>
          </a:p>
          <a:p>
            <a:endParaRPr lang="en-GB" sz="1600" dirty="0">
              <a:solidFill>
                <a:schemeClr val="bg1"/>
              </a:solidFill>
              <a:latin typeface="+mn-lt"/>
              <a:ea typeface="Andika"/>
              <a:cs typeface="Andika"/>
            </a:endParaRPr>
          </a:p>
          <a:p>
            <a:r>
              <a:rPr lang="en-GB" sz="1600" dirty="0">
                <a:solidFill>
                  <a:schemeClr val="bg1"/>
                </a:solidFill>
                <a:latin typeface="+mn-lt"/>
                <a:ea typeface="Andika"/>
                <a:cs typeface="Andika"/>
              </a:rPr>
              <a:t>7. The International Olympic Committee (IOC) governs the modern Games. </a:t>
            </a:r>
          </a:p>
          <a:p>
            <a:endParaRPr lang="en-GB" sz="1600" dirty="0">
              <a:solidFill>
                <a:schemeClr val="bg1"/>
              </a:solidFill>
              <a:latin typeface="+mn-lt"/>
              <a:ea typeface="Andika"/>
              <a:cs typeface="Andika"/>
            </a:endParaRPr>
          </a:p>
          <a:p>
            <a:r>
              <a:rPr lang="en-GB" sz="1600" dirty="0">
                <a:solidFill>
                  <a:schemeClr val="bg1"/>
                </a:solidFill>
                <a:latin typeface="+mn-lt"/>
                <a:ea typeface="Andika"/>
                <a:cs typeface="Andika"/>
              </a:rPr>
              <a:t>8. It was founded in 1894. </a:t>
            </a:r>
          </a:p>
          <a:p>
            <a:endParaRPr lang="en-GB" sz="1600" dirty="0">
              <a:solidFill>
                <a:schemeClr val="bg1"/>
              </a:solidFill>
              <a:latin typeface="+mn-lt"/>
              <a:ea typeface="Andika"/>
              <a:cs typeface="Andika"/>
            </a:endParaRPr>
          </a:p>
          <a:p>
            <a:r>
              <a:rPr lang="en-GB" sz="1600" dirty="0">
                <a:solidFill>
                  <a:schemeClr val="bg1"/>
                </a:solidFill>
                <a:latin typeface="+mn-lt"/>
                <a:ea typeface="Andika"/>
                <a:cs typeface="Andika"/>
              </a:rPr>
              <a:t>9. Its headquarters are in Lausanne, Switzerland. </a:t>
            </a:r>
          </a:p>
          <a:p>
            <a:endParaRPr lang="en-GB" sz="1600" dirty="0">
              <a:solidFill>
                <a:schemeClr val="bg1"/>
              </a:solidFill>
              <a:latin typeface="+mn-lt"/>
              <a:ea typeface="Andika"/>
              <a:cs typeface="Andika"/>
            </a:endParaRPr>
          </a:p>
          <a:p>
            <a:r>
              <a:rPr lang="en-GB" sz="1600" dirty="0">
                <a:solidFill>
                  <a:schemeClr val="bg1"/>
                </a:solidFill>
                <a:latin typeface="+mn-lt"/>
                <a:ea typeface="Andika"/>
                <a:cs typeface="Andika"/>
              </a:rPr>
              <a:t>10. The IOC decides on the sports to include in the Olympics. </a:t>
            </a:r>
          </a:p>
          <a:p>
            <a:endParaRPr lang="en-GB" sz="1600" dirty="0">
              <a:solidFill>
                <a:schemeClr val="bg1"/>
              </a:solidFill>
              <a:latin typeface="+mn-lt"/>
              <a:ea typeface="Andika"/>
              <a:cs typeface="Andika"/>
            </a:endParaRPr>
          </a:p>
          <a:p>
            <a:r>
              <a:rPr lang="en-GB" sz="1600" dirty="0">
                <a:solidFill>
                  <a:schemeClr val="bg1"/>
                </a:solidFill>
                <a:latin typeface="+mn-lt"/>
                <a:ea typeface="Andika"/>
                <a:cs typeface="Andika"/>
              </a:rPr>
              <a:t>11. It also chooses the cities that will host the Games. </a:t>
            </a:r>
          </a:p>
          <a:p>
            <a:endParaRPr lang="en-GB" sz="1600" dirty="0">
              <a:solidFill>
                <a:schemeClr val="bg1"/>
              </a:solidFill>
              <a:latin typeface="+mn-lt"/>
              <a:ea typeface="Andika"/>
              <a:cs typeface="Andika"/>
            </a:endParaRPr>
          </a:p>
          <a:p>
            <a:r>
              <a:rPr lang="en-GB" sz="1600" dirty="0">
                <a:solidFill>
                  <a:schemeClr val="bg1"/>
                </a:solidFill>
                <a:latin typeface="+mn-lt"/>
                <a:ea typeface="Andika"/>
                <a:cs typeface="Andika"/>
              </a:rPr>
              <a:t>12. For example, London was chosen to host the Summer Olympics in 2012. </a:t>
            </a:r>
          </a:p>
          <a:p>
            <a:endParaRPr lang="en-GB" sz="1600" dirty="0">
              <a:solidFill>
                <a:schemeClr val="bg1"/>
              </a:solidFill>
              <a:latin typeface="+mn-lt"/>
              <a:ea typeface="Andika"/>
              <a:cs typeface="Andika"/>
            </a:endParaRPr>
          </a:p>
          <a:p>
            <a:r>
              <a:rPr lang="en-GB" sz="1600" dirty="0">
                <a:solidFill>
                  <a:schemeClr val="bg1"/>
                </a:solidFill>
                <a:latin typeface="+mn-lt"/>
                <a:ea typeface="Andika"/>
                <a:cs typeface="Andika"/>
              </a:rPr>
              <a:t>13. In addition to the IOC, each country has its own national Olympic committee. </a:t>
            </a:r>
          </a:p>
        </p:txBody>
      </p:sp>
    </p:spTree>
    <p:extLst>
      <p:ext uri="{BB962C8B-B14F-4D97-AF65-F5344CB8AC3E}">
        <p14:creationId xmlns:p14="http://schemas.microsoft.com/office/powerpoint/2010/main" val="30232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6AE025EA-F370-A88F-C5CA-E3F44CE857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Title 1">
            <a:extLst>
              <a:ext uri="{FF2B5EF4-FFF2-40B4-BE49-F238E27FC236}">
                <a16:creationId xmlns:a16="http://schemas.microsoft.com/office/drawing/2014/main" id="{F9BAFB63-89A0-1CE2-BC09-42A58A322E55}"/>
              </a:ext>
            </a:extLst>
          </p:cNvPr>
          <p:cNvSpPr txBox="1">
            <a:spLocks/>
          </p:cNvSpPr>
          <p:nvPr/>
        </p:nvSpPr>
        <p:spPr>
          <a:xfrm>
            <a:off x="737924" y="314027"/>
            <a:ext cx="10716151" cy="937557"/>
          </a:xfrm>
          <a:prstGeom prst="roundRect">
            <a:avLst>
              <a:gd name="adj" fmla="val 12768"/>
            </a:avLst>
          </a:prstGeom>
          <a:solidFill>
            <a:srgbClr val="7030A0"/>
          </a:solidFill>
          <a:effectLst>
            <a:outerShdw blurRad="50800" dist="38100" dir="5400000" algn="t" rotWithShape="0">
              <a:prstClr val="black">
                <a:alpha val="40000"/>
              </a:prstClr>
            </a:outerShdw>
          </a:effectLst>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bg1"/>
                </a:solidFill>
                <a:latin typeface="+mn-lt"/>
                <a:ea typeface="Andika"/>
                <a:cs typeface="Andika"/>
              </a:rPr>
              <a:t>Can you organise these sentences into paragraphs?</a:t>
            </a:r>
          </a:p>
        </p:txBody>
      </p:sp>
      <p:sp>
        <p:nvSpPr>
          <p:cNvPr id="4" name="Title 1">
            <a:extLst>
              <a:ext uri="{FF2B5EF4-FFF2-40B4-BE49-F238E27FC236}">
                <a16:creationId xmlns:a16="http://schemas.microsoft.com/office/drawing/2014/main" id="{B65C8933-B28E-6CFA-45A7-72540A70290D}"/>
              </a:ext>
            </a:extLst>
          </p:cNvPr>
          <p:cNvSpPr txBox="1">
            <a:spLocks/>
          </p:cNvSpPr>
          <p:nvPr/>
        </p:nvSpPr>
        <p:spPr>
          <a:xfrm>
            <a:off x="258619" y="1524188"/>
            <a:ext cx="3700766" cy="982516"/>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latin typeface="+mn-lt"/>
                <a:ea typeface="Andika"/>
                <a:cs typeface="Andika"/>
              </a:rPr>
              <a:t>This paragraph introduces the topic</a:t>
            </a:r>
          </a:p>
        </p:txBody>
      </p:sp>
      <p:sp>
        <p:nvSpPr>
          <p:cNvPr id="14" name="Title 1">
            <a:extLst>
              <a:ext uri="{FF2B5EF4-FFF2-40B4-BE49-F238E27FC236}">
                <a16:creationId xmlns:a16="http://schemas.microsoft.com/office/drawing/2014/main" id="{49F76837-2B1E-513F-2699-D3B07EF24412}"/>
              </a:ext>
            </a:extLst>
          </p:cNvPr>
          <p:cNvSpPr txBox="1">
            <a:spLocks/>
          </p:cNvSpPr>
          <p:nvPr/>
        </p:nvSpPr>
        <p:spPr>
          <a:xfrm>
            <a:off x="4699591" y="1462263"/>
            <a:ext cx="7157380" cy="4458246"/>
          </a:xfrm>
          <a:prstGeom prst="roundRect">
            <a:avLst>
              <a:gd name="adj" fmla="val 8408"/>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dirty="0">
                <a:solidFill>
                  <a:schemeClr val="bg1"/>
                </a:solidFill>
                <a:latin typeface="+mn-lt"/>
                <a:ea typeface="Andika"/>
                <a:cs typeface="Andika"/>
              </a:rPr>
              <a:t>The Olympic Games are the world’s leading sports event held every 4 years. Athletes from more than 200 countries compete in them. </a:t>
            </a:r>
          </a:p>
          <a:p>
            <a:pPr algn="ctr"/>
            <a:endParaRPr lang="en-GB" sz="1800" dirty="0">
              <a:solidFill>
                <a:schemeClr val="bg1"/>
              </a:solidFill>
              <a:latin typeface="+mn-lt"/>
              <a:ea typeface="Andika"/>
              <a:cs typeface="Andika"/>
            </a:endParaRPr>
          </a:p>
          <a:p>
            <a:pPr algn="ctr"/>
            <a:r>
              <a:rPr lang="en-GB" sz="1800" dirty="0">
                <a:solidFill>
                  <a:schemeClr val="bg1"/>
                </a:solidFill>
                <a:latin typeface="+mn-lt"/>
                <a:ea typeface="Andika"/>
                <a:cs typeface="Andika"/>
              </a:rPr>
              <a:t>The Olympic Games were first held in ancient Greece at a site called Olympia.  The ancient Greek Games lasted until 393 </a:t>
            </a:r>
            <a:r>
              <a:rPr lang="en-GB" sz="1800" dirty="0" err="1">
                <a:solidFill>
                  <a:schemeClr val="bg1"/>
                </a:solidFill>
                <a:latin typeface="+mn-lt"/>
                <a:ea typeface="Andika"/>
                <a:cs typeface="Andika"/>
              </a:rPr>
              <a:t>ce</a:t>
            </a:r>
            <a:r>
              <a:rPr lang="en-GB" sz="1800" dirty="0">
                <a:solidFill>
                  <a:schemeClr val="bg1"/>
                </a:solidFill>
                <a:latin typeface="+mn-lt"/>
                <a:ea typeface="Andika"/>
                <a:cs typeface="Andika"/>
              </a:rPr>
              <a:t>. The Olympics were revived in the late 1800s. The Games that began then are called the modern Olympics.</a:t>
            </a:r>
          </a:p>
          <a:p>
            <a:pPr algn="ctr"/>
            <a:endParaRPr lang="en-GB" sz="1800" dirty="0">
              <a:solidFill>
                <a:schemeClr val="bg1"/>
              </a:solidFill>
              <a:latin typeface="+mn-lt"/>
              <a:ea typeface="Andika"/>
              <a:cs typeface="Andika"/>
            </a:endParaRPr>
          </a:p>
          <a:p>
            <a:pPr algn="ctr"/>
            <a:r>
              <a:rPr lang="en-GB" sz="1800" dirty="0">
                <a:solidFill>
                  <a:schemeClr val="bg1"/>
                </a:solidFill>
                <a:latin typeface="+mn-lt"/>
                <a:ea typeface="Andika"/>
                <a:cs typeface="Andika"/>
              </a:rPr>
              <a:t>The International Olympic Committee (IOC) governs the modern Games. It was founded in 1894. Its headquarters are in Switzerland. The IOC decides on the sports to include in the Olympics. It also chooses the cities that will host the Games. </a:t>
            </a:r>
          </a:p>
          <a:p>
            <a:pPr algn="ctr"/>
            <a:r>
              <a:rPr lang="en-GB" sz="1800" dirty="0">
                <a:solidFill>
                  <a:schemeClr val="bg1"/>
                </a:solidFill>
                <a:latin typeface="+mn-lt"/>
                <a:ea typeface="Andika"/>
                <a:cs typeface="Andika"/>
              </a:rPr>
              <a:t>For example, London was chosen to host the Summer Olympics in 2012. In addition to the IOC, each country has its own national Olympic committee. </a:t>
            </a:r>
          </a:p>
        </p:txBody>
      </p:sp>
      <p:cxnSp>
        <p:nvCxnSpPr>
          <p:cNvPr id="5" name="Straight Arrow Connector 4">
            <a:extLst>
              <a:ext uri="{FF2B5EF4-FFF2-40B4-BE49-F238E27FC236}">
                <a16:creationId xmlns:a16="http://schemas.microsoft.com/office/drawing/2014/main" id="{07AF2B7C-2B7B-253F-092A-D117A9F457AA}"/>
              </a:ext>
            </a:extLst>
          </p:cNvPr>
          <p:cNvCxnSpPr>
            <a:cxnSpLocks/>
          </p:cNvCxnSpPr>
          <p:nvPr/>
        </p:nvCxnSpPr>
        <p:spPr>
          <a:xfrm>
            <a:off x="4064000" y="1865745"/>
            <a:ext cx="943935"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BF0BA320-5921-FA36-15CA-79A94E362113}"/>
              </a:ext>
            </a:extLst>
          </p:cNvPr>
          <p:cNvSpPr txBox="1">
            <a:spLocks/>
          </p:cNvSpPr>
          <p:nvPr/>
        </p:nvSpPr>
        <p:spPr>
          <a:xfrm>
            <a:off x="258619" y="2775772"/>
            <a:ext cx="3700766" cy="982516"/>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latin typeface="+mn-lt"/>
                <a:ea typeface="Andika"/>
                <a:cs typeface="Andika"/>
              </a:rPr>
              <a:t>This paragraph explains about the ancient Olympic Games</a:t>
            </a:r>
          </a:p>
        </p:txBody>
      </p:sp>
      <p:cxnSp>
        <p:nvCxnSpPr>
          <p:cNvPr id="11" name="Straight Arrow Connector 10">
            <a:extLst>
              <a:ext uri="{FF2B5EF4-FFF2-40B4-BE49-F238E27FC236}">
                <a16:creationId xmlns:a16="http://schemas.microsoft.com/office/drawing/2014/main" id="{43457AC1-5F74-8D50-8B85-19C6372DE365}"/>
              </a:ext>
            </a:extLst>
          </p:cNvPr>
          <p:cNvCxnSpPr>
            <a:cxnSpLocks/>
          </p:cNvCxnSpPr>
          <p:nvPr/>
        </p:nvCxnSpPr>
        <p:spPr>
          <a:xfrm>
            <a:off x="4064000" y="3117329"/>
            <a:ext cx="869507"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37F0BA99-38F4-EEEF-B2D0-168CB93B1F68}"/>
              </a:ext>
            </a:extLst>
          </p:cNvPr>
          <p:cNvSpPr txBox="1">
            <a:spLocks/>
          </p:cNvSpPr>
          <p:nvPr/>
        </p:nvSpPr>
        <p:spPr>
          <a:xfrm>
            <a:off x="258619" y="4027356"/>
            <a:ext cx="3700766" cy="982516"/>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latin typeface="+mn-lt"/>
                <a:ea typeface="Andika"/>
                <a:cs typeface="Andika"/>
              </a:rPr>
              <a:t>This paragraph introduces the IOC.</a:t>
            </a:r>
          </a:p>
        </p:txBody>
      </p:sp>
      <p:cxnSp>
        <p:nvCxnSpPr>
          <p:cNvPr id="13" name="Straight Arrow Connector 12">
            <a:extLst>
              <a:ext uri="{FF2B5EF4-FFF2-40B4-BE49-F238E27FC236}">
                <a16:creationId xmlns:a16="http://schemas.microsoft.com/office/drawing/2014/main" id="{4902004F-FB88-D72A-5369-2234E3D01373}"/>
              </a:ext>
            </a:extLst>
          </p:cNvPr>
          <p:cNvCxnSpPr>
            <a:cxnSpLocks/>
          </p:cNvCxnSpPr>
          <p:nvPr/>
        </p:nvCxnSpPr>
        <p:spPr>
          <a:xfrm>
            <a:off x="4101213" y="4315586"/>
            <a:ext cx="795079"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252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562A27C8-8631-1283-130B-738BAF714D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 name="Picture 2" descr="A picture containing flag&#10;&#10;Description automatically generated">
            <a:extLst>
              <a:ext uri="{FF2B5EF4-FFF2-40B4-BE49-F238E27FC236}">
                <a16:creationId xmlns:a16="http://schemas.microsoft.com/office/drawing/2014/main" id="{BF1667E6-83E3-B4CA-40F3-0396924823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0" y="0"/>
            <a:ext cx="12186080" cy="6858000"/>
          </a:xfrm>
          <a:prstGeom prst="rect">
            <a:avLst/>
          </a:prstGeom>
        </p:spPr>
      </p:pic>
      <p:sp>
        <p:nvSpPr>
          <p:cNvPr id="2" name="Title 1">
            <a:extLst>
              <a:ext uri="{FF2B5EF4-FFF2-40B4-BE49-F238E27FC236}">
                <a16:creationId xmlns:a16="http://schemas.microsoft.com/office/drawing/2014/main" id="{702E7211-B3C0-8C62-17A1-5F712D739FBA}"/>
              </a:ext>
            </a:extLst>
          </p:cNvPr>
          <p:cNvSpPr>
            <a:spLocks noGrp="1"/>
          </p:cNvSpPr>
          <p:nvPr>
            <p:ph type="ctrTitle"/>
          </p:nvPr>
        </p:nvSpPr>
        <p:spPr>
          <a:xfrm>
            <a:off x="1699491" y="2009159"/>
            <a:ext cx="9492383" cy="1392863"/>
          </a:xfrm>
          <a:prstGeom prst="roundRect">
            <a:avLst>
              <a:gd name="adj" fmla="val 34651"/>
            </a:avLst>
          </a:prstGeom>
          <a:solidFill>
            <a:srgbClr val="EF8023"/>
          </a:solidFill>
          <a:effectLst>
            <a:outerShdw blurRad="50800" dist="38100" dir="5400000" algn="t" rotWithShape="0">
              <a:prstClr val="black">
                <a:alpha val="40000"/>
              </a:prstClr>
            </a:outerShdw>
            <a:reflection blurRad="6350" stA="52000" endA="300" endPos="35000" dir="5400000" sy="-100000" algn="bl" rotWithShape="0"/>
          </a:effectLst>
        </p:spPr>
        <p:txBody>
          <a:bodyPr>
            <a:normAutofit/>
          </a:bodyPr>
          <a:lstStyle/>
          <a:p>
            <a:r>
              <a:rPr lang="en-GB" dirty="0">
                <a:solidFill>
                  <a:schemeClr val="bg1"/>
                </a:solidFill>
                <a:latin typeface="+mn-lt"/>
                <a:ea typeface="Andika"/>
                <a:cs typeface="Andika"/>
              </a:rPr>
              <a:t>Paragraphs</a:t>
            </a:r>
          </a:p>
        </p:txBody>
      </p:sp>
      <p:pic>
        <p:nvPicPr>
          <p:cNvPr id="8" name="Picture 7" descr="A picture containing logo&#10;&#10;Description automatically generated">
            <a:extLst>
              <a:ext uri="{FF2B5EF4-FFF2-40B4-BE49-F238E27FC236}">
                <a16:creationId xmlns:a16="http://schemas.microsoft.com/office/drawing/2014/main" id="{8BFF819C-9154-11B9-355C-E3134EEFD9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14560" y="217780"/>
            <a:ext cx="2092311" cy="739911"/>
          </a:xfrm>
          <a:prstGeom prst="rect">
            <a:avLst/>
          </a:prstGeom>
        </p:spPr>
      </p:pic>
      <p:pic>
        <p:nvPicPr>
          <p:cNvPr id="11" name="Picture 10">
            <a:extLst>
              <a:ext uri="{FF2B5EF4-FFF2-40B4-BE49-F238E27FC236}">
                <a16:creationId xmlns:a16="http://schemas.microsoft.com/office/drawing/2014/main" id="{DE1E4655-1785-5ED7-3084-EC091AAFD274}"/>
              </a:ext>
            </a:extLst>
          </p:cNvPr>
          <p:cNvPicPr>
            <a:picLocks noChangeAspect="1"/>
          </p:cNvPicPr>
          <p:nvPr/>
        </p:nvPicPr>
        <p:blipFill rotWithShape="1">
          <a:blip r:embed="rId5">
            <a:extLst>
              <a:ext uri="{28A0092B-C50C-407E-A947-70E740481C1C}">
                <a14:useLocalDpi xmlns:a14="http://schemas.microsoft.com/office/drawing/2010/main" val="0"/>
              </a:ext>
            </a:extLst>
          </a:blip>
          <a:srcRect l="41797" t="50745" r="26406" b="1586"/>
          <a:stretch/>
        </p:blipFill>
        <p:spPr>
          <a:xfrm>
            <a:off x="0" y="3590925"/>
            <a:ext cx="3876675" cy="3267075"/>
          </a:xfrm>
          <a:prstGeom prst="rect">
            <a:avLst/>
          </a:prstGeom>
        </p:spPr>
      </p:pic>
    </p:spTree>
    <p:extLst>
      <p:ext uri="{BB962C8B-B14F-4D97-AF65-F5344CB8AC3E}">
        <p14:creationId xmlns:p14="http://schemas.microsoft.com/office/powerpoint/2010/main" val="401032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500"/>
                                        <p:tgtEl>
                                          <p:spTgt spid="8"/>
                                        </p:tgtEl>
                                      </p:cBhvr>
                                    </p:animEffect>
                                  </p:childTnLst>
                                </p:cTn>
                              </p:par>
                              <p:par>
                                <p:cTn id="8" presetID="42" presetClass="path" presetSubtype="0" accel="50000" decel="50000" fill="hold" nodeType="withEffect">
                                  <p:stCondLst>
                                    <p:cond delay="0"/>
                                  </p:stCondLst>
                                  <p:childTnLst>
                                    <p:animMotion origin="layout" path="M -0.15898 0.3412 L -8.33333E-7 -7.40741E-7 " pathEditMode="relative" rAng="0" ptsTypes="AA">
                                      <p:cBhvr>
                                        <p:cTn id="9" dur="2000" fill="hold"/>
                                        <p:tgtEl>
                                          <p:spTgt spid="11"/>
                                        </p:tgtEl>
                                        <p:attrNameLst>
                                          <p:attrName>ppt_x</p:attrName>
                                          <p:attrName>ppt_y</p:attrName>
                                        </p:attrNameLst>
                                      </p:cBhvr>
                                      <p:rCtr x="7839" y="-171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hape, background pattern&#10;&#10;Description automatically generated">
            <a:extLst>
              <a:ext uri="{FF2B5EF4-FFF2-40B4-BE49-F238E27FC236}">
                <a16:creationId xmlns:a16="http://schemas.microsoft.com/office/drawing/2014/main" id="{24D54B5C-885F-C120-9799-69F9251E3A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1"/>
          </a:xfrm>
        </p:spPr>
      </p:pic>
      <p:sp>
        <p:nvSpPr>
          <p:cNvPr id="6" name="Title 1">
            <a:extLst>
              <a:ext uri="{FF2B5EF4-FFF2-40B4-BE49-F238E27FC236}">
                <a16:creationId xmlns:a16="http://schemas.microsoft.com/office/drawing/2014/main" id="{F9BAFB63-89A0-1CE2-BC09-42A58A322E55}"/>
              </a:ext>
            </a:extLst>
          </p:cNvPr>
          <p:cNvSpPr txBox="1">
            <a:spLocks/>
          </p:cNvSpPr>
          <p:nvPr/>
        </p:nvSpPr>
        <p:spPr>
          <a:xfrm>
            <a:off x="954232" y="1184525"/>
            <a:ext cx="10283535" cy="1392863"/>
          </a:xfrm>
          <a:prstGeom prst="roundRect">
            <a:avLst>
              <a:gd name="adj" fmla="val 1276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bg1"/>
                </a:solidFill>
                <a:latin typeface="+mn-lt"/>
                <a:ea typeface="Andika"/>
                <a:cs typeface="Andika"/>
              </a:rPr>
              <a:t>Does anyone know what a paragraph is?</a:t>
            </a:r>
          </a:p>
        </p:txBody>
      </p:sp>
      <p:sp>
        <p:nvSpPr>
          <p:cNvPr id="7" name="Title 1">
            <a:extLst>
              <a:ext uri="{FF2B5EF4-FFF2-40B4-BE49-F238E27FC236}">
                <a16:creationId xmlns:a16="http://schemas.microsoft.com/office/drawing/2014/main" id="{EBD17445-2CE7-D049-5829-AF7A94414BDF}"/>
              </a:ext>
            </a:extLst>
          </p:cNvPr>
          <p:cNvSpPr txBox="1">
            <a:spLocks/>
          </p:cNvSpPr>
          <p:nvPr/>
        </p:nvSpPr>
        <p:spPr>
          <a:xfrm>
            <a:off x="954233" y="2916344"/>
            <a:ext cx="10283534" cy="2182129"/>
          </a:xfrm>
          <a:prstGeom prst="roundRect">
            <a:avLst>
              <a:gd name="adj" fmla="val 840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bg1"/>
                </a:solidFill>
                <a:latin typeface="+mn-lt"/>
                <a:ea typeface="Andika"/>
                <a:cs typeface="Andika"/>
              </a:rPr>
              <a:t>A </a:t>
            </a:r>
            <a:r>
              <a:rPr lang="en-GB" sz="4000" b="1" u="sng" dirty="0">
                <a:solidFill>
                  <a:schemeClr val="bg1"/>
                </a:solidFill>
                <a:latin typeface="+mn-lt"/>
                <a:ea typeface="Andika"/>
                <a:cs typeface="Andika"/>
              </a:rPr>
              <a:t>paragraph</a:t>
            </a:r>
            <a:r>
              <a:rPr lang="en-GB" sz="4000" dirty="0">
                <a:solidFill>
                  <a:schemeClr val="bg1"/>
                </a:solidFill>
                <a:latin typeface="+mn-lt"/>
                <a:ea typeface="Andika"/>
                <a:cs typeface="Andika"/>
              </a:rPr>
              <a:t> is a </a:t>
            </a:r>
            <a:r>
              <a:rPr lang="en-GB" sz="4000" b="1" u="sng" dirty="0">
                <a:solidFill>
                  <a:schemeClr val="bg1"/>
                </a:solidFill>
                <a:latin typeface="+mn-lt"/>
                <a:ea typeface="Andika"/>
                <a:cs typeface="Andika"/>
              </a:rPr>
              <a:t>group of sentences</a:t>
            </a:r>
            <a:r>
              <a:rPr lang="en-GB" sz="4000" dirty="0">
                <a:solidFill>
                  <a:schemeClr val="bg1"/>
                </a:solidFill>
                <a:latin typeface="+mn-lt"/>
                <a:ea typeface="Andika"/>
                <a:cs typeface="Andika"/>
              </a:rPr>
              <a:t> that talk about the same idea or topic. </a:t>
            </a:r>
          </a:p>
        </p:txBody>
      </p:sp>
      <p:pic>
        <p:nvPicPr>
          <p:cNvPr id="10" name="Picture 9">
            <a:extLst>
              <a:ext uri="{FF2B5EF4-FFF2-40B4-BE49-F238E27FC236}">
                <a16:creationId xmlns:a16="http://schemas.microsoft.com/office/drawing/2014/main" id="{BB2DC809-4A03-7C93-2128-DA9EF5936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4156" y="6075384"/>
            <a:ext cx="2894156" cy="271592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86110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0.0043 -0.05764 L 0.22852 -0.29098 " pathEditMode="relative" rAng="0" ptsTypes="AA">
                                      <p:cBhvr>
                                        <p:cTn id="10" dur="2000" fill="hold"/>
                                        <p:tgtEl>
                                          <p:spTgt spid="10"/>
                                        </p:tgtEl>
                                        <p:attrNameLst>
                                          <p:attrName>ppt_x</p:attrName>
                                          <p:attrName>ppt_y</p:attrName>
                                        </p:attrNameLst>
                                      </p:cBhvr>
                                      <p:rCtr x="11211" y="-11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BA5D4FA8-9219-0D5D-103F-86E0B5CE10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itle 1">
            <a:extLst>
              <a:ext uri="{FF2B5EF4-FFF2-40B4-BE49-F238E27FC236}">
                <a16:creationId xmlns:a16="http://schemas.microsoft.com/office/drawing/2014/main" id="{0821DE6D-EFD1-AB3C-FB9E-A4BEFE2C0A97}"/>
              </a:ext>
            </a:extLst>
          </p:cNvPr>
          <p:cNvSpPr txBox="1">
            <a:spLocks/>
          </p:cNvSpPr>
          <p:nvPr/>
        </p:nvSpPr>
        <p:spPr>
          <a:xfrm>
            <a:off x="407483" y="2309091"/>
            <a:ext cx="5688518" cy="3842327"/>
          </a:xfrm>
          <a:prstGeom prst="roundRect">
            <a:avLst>
              <a:gd name="adj" fmla="val 11531"/>
            </a:avLst>
          </a:prstGeom>
          <a:solidFill>
            <a:srgbClr val="7030A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ea typeface="Andika"/>
                <a:cs typeface="Andika"/>
              </a:rPr>
              <a:t>Paragraphs are usually separated by a missing line.</a:t>
            </a:r>
          </a:p>
        </p:txBody>
      </p:sp>
      <p:sp>
        <p:nvSpPr>
          <p:cNvPr id="7" name="Title 1">
            <a:extLst>
              <a:ext uri="{FF2B5EF4-FFF2-40B4-BE49-F238E27FC236}">
                <a16:creationId xmlns:a16="http://schemas.microsoft.com/office/drawing/2014/main" id="{7422A498-F483-A2DE-169C-1457C602529D}"/>
              </a:ext>
            </a:extLst>
          </p:cNvPr>
          <p:cNvSpPr txBox="1">
            <a:spLocks/>
          </p:cNvSpPr>
          <p:nvPr/>
        </p:nvSpPr>
        <p:spPr>
          <a:xfrm>
            <a:off x="407482" y="570345"/>
            <a:ext cx="11377035" cy="1530638"/>
          </a:xfrm>
          <a:prstGeom prst="roundRect">
            <a:avLst>
              <a:gd name="adj" fmla="val 11531"/>
            </a:avLst>
          </a:prstGeom>
          <a:solidFill>
            <a:srgbClr val="7030A0"/>
          </a:solidFill>
          <a:effectLst>
            <a:outerShdw blurRad="50800" dist="38100" dir="5400000" algn="t" rotWithShape="0">
              <a:prstClr val="black">
                <a:alpha val="40000"/>
              </a:prstClr>
            </a:outerShdw>
          </a:effectLst>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ea typeface="Andika"/>
                <a:cs typeface="Andika"/>
              </a:rPr>
              <a:t>Does anyone know how to recognise when one paragraph has finished and the next has started?</a:t>
            </a:r>
          </a:p>
        </p:txBody>
      </p:sp>
      <p:pic>
        <p:nvPicPr>
          <p:cNvPr id="17" name="Picture 16">
            <a:extLst>
              <a:ext uri="{FF2B5EF4-FFF2-40B4-BE49-F238E27FC236}">
                <a16:creationId xmlns:a16="http://schemas.microsoft.com/office/drawing/2014/main" id="{1699B836-968E-E5DC-CF76-4ACC96495F95}"/>
              </a:ext>
            </a:extLst>
          </p:cNvPr>
          <p:cNvPicPr>
            <a:picLocks noChangeAspect="1"/>
          </p:cNvPicPr>
          <p:nvPr/>
        </p:nvPicPr>
        <p:blipFill>
          <a:blip r:embed="rId3"/>
          <a:stretch>
            <a:fillRect/>
          </a:stretch>
        </p:blipFill>
        <p:spPr>
          <a:xfrm>
            <a:off x="6747088" y="2338099"/>
            <a:ext cx="4960078" cy="3813319"/>
          </a:xfrm>
          <a:prstGeom prst="rect">
            <a:avLst/>
          </a:prstGeom>
        </p:spPr>
      </p:pic>
      <p:cxnSp>
        <p:nvCxnSpPr>
          <p:cNvPr id="19" name="Straight Arrow Connector 18">
            <a:extLst>
              <a:ext uri="{FF2B5EF4-FFF2-40B4-BE49-F238E27FC236}">
                <a16:creationId xmlns:a16="http://schemas.microsoft.com/office/drawing/2014/main" id="{1DEA5216-A7F0-B28D-C17E-3FBD94B2C3B8}"/>
              </a:ext>
            </a:extLst>
          </p:cNvPr>
          <p:cNvCxnSpPr/>
          <p:nvPr/>
        </p:nvCxnSpPr>
        <p:spPr>
          <a:xfrm>
            <a:off x="6022107" y="3232727"/>
            <a:ext cx="835815" cy="0"/>
          </a:xfrm>
          <a:prstGeom prst="straightConnector1">
            <a:avLst/>
          </a:prstGeom>
          <a:ln w="76200">
            <a:solidFill>
              <a:srgbClr val="EF8023"/>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32B1167-1CAA-204D-AB22-ABF97666B880}"/>
              </a:ext>
            </a:extLst>
          </p:cNvPr>
          <p:cNvCxnSpPr/>
          <p:nvPr/>
        </p:nvCxnSpPr>
        <p:spPr>
          <a:xfrm>
            <a:off x="6022106" y="3429000"/>
            <a:ext cx="835815" cy="0"/>
          </a:xfrm>
          <a:prstGeom prst="straightConnector1">
            <a:avLst/>
          </a:prstGeom>
          <a:ln w="76200">
            <a:solidFill>
              <a:srgbClr val="EF8023"/>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47995E8-8C81-BDF6-30DB-D7BE22BB4462}"/>
              </a:ext>
            </a:extLst>
          </p:cNvPr>
          <p:cNvCxnSpPr/>
          <p:nvPr/>
        </p:nvCxnSpPr>
        <p:spPr>
          <a:xfrm>
            <a:off x="6022105" y="4197926"/>
            <a:ext cx="835815" cy="0"/>
          </a:xfrm>
          <a:prstGeom prst="straightConnector1">
            <a:avLst/>
          </a:prstGeom>
          <a:ln w="76200">
            <a:solidFill>
              <a:srgbClr val="EF8023"/>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A5D7D10-1C87-8B99-D586-B117A2D07A0B}"/>
              </a:ext>
            </a:extLst>
          </p:cNvPr>
          <p:cNvCxnSpPr/>
          <p:nvPr/>
        </p:nvCxnSpPr>
        <p:spPr>
          <a:xfrm>
            <a:off x="6022105" y="5158508"/>
            <a:ext cx="835815" cy="0"/>
          </a:xfrm>
          <a:prstGeom prst="straightConnector1">
            <a:avLst/>
          </a:prstGeom>
          <a:ln w="76200">
            <a:solidFill>
              <a:srgbClr val="EF8023"/>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B64482A-ADD3-1DA5-0A51-2B18761E1B89}"/>
              </a:ext>
            </a:extLst>
          </p:cNvPr>
          <p:cNvCxnSpPr/>
          <p:nvPr/>
        </p:nvCxnSpPr>
        <p:spPr>
          <a:xfrm>
            <a:off x="6022104" y="5518729"/>
            <a:ext cx="835815" cy="0"/>
          </a:xfrm>
          <a:prstGeom prst="straightConnector1">
            <a:avLst/>
          </a:prstGeom>
          <a:ln w="76200">
            <a:solidFill>
              <a:srgbClr val="EF802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171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26"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80">
                                          <p:stCondLst>
                                            <p:cond delay="0"/>
                                          </p:stCondLst>
                                        </p:cTn>
                                        <p:tgtEl>
                                          <p:spTgt spid="19"/>
                                        </p:tgtEl>
                                      </p:cBhvr>
                                    </p:animEffect>
                                    <p:anim calcmode="lin" valueType="num">
                                      <p:cBhvr>
                                        <p:cTn id="1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1" dur="26">
                                          <p:stCondLst>
                                            <p:cond delay="650"/>
                                          </p:stCondLst>
                                        </p:cTn>
                                        <p:tgtEl>
                                          <p:spTgt spid="19"/>
                                        </p:tgtEl>
                                      </p:cBhvr>
                                      <p:to x="100000" y="60000"/>
                                    </p:animScale>
                                    <p:animScale>
                                      <p:cBhvr>
                                        <p:cTn id="22" dur="166" decel="50000">
                                          <p:stCondLst>
                                            <p:cond delay="676"/>
                                          </p:stCondLst>
                                        </p:cTn>
                                        <p:tgtEl>
                                          <p:spTgt spid="19"/>
                                        </p:tgtEl>
                                      </p:cBhvr>
                                      <p:to x="100000" y="100000"/>
                                    </p:animScale>
                                    <p:animScale>
                                      <p:cBhvr>
                                        <p:cTn id="23" dur="26">
                                          <p:stCondLst>
                                            <p:cond delay="1312"/>
                                          </p:stCondLst>
                                        </p:cTn>
                                        <p:tgtEl>
                                          <p:spTgt spid="19"/>
                                        </p:tgtEl>
                                      </p:cBhvr>
                                      <p:to x="100000" y="80000"/>
                                    </p:animScale>
                                    <p:animScale>
                                      <p:cBhvr>
                                        <p:cTn id="24" dur="166" decel="50000">
                                          <p:stCondLst>
                                            <p:cond delay="1338"/>
                                          </p:stCondLst>
                                        </p:cTn>
                                        <p:tgtEl>
                                          <p:spTgt spid="19"/>
                                        </p:tgtEl>
                                      </p:cBhvr>
                                      <p:to x="100000" y="100000"/>
                                    </p:animScale>
                                    <p:animScale>
                                      <p:cBhvr>
                                        <p:cTn id="25" dur="26">
                                          <p:stCondLst>
                                            <p:cond delay="1642"/>
                                          </p:stCondLst>
                                        </p:cTn>
                                        <p:tgtEl>
                                          <p:spTgt spid="19"/>
                                        </p:tgtEl>
                                      </p:cBhvr>
                                      <p:to x="100000" y="90000"/>
                                    </p:animScale>
                                    <p:animScale>
                                      <p:cBhvr>
                                        <p:cTn id="26" dur="166" decel="50000">
                                          <p:stCondLst>
                                            <p:cond delay="1668"/>
                                          </p:stCondLst>
                                        </p:cTn>
                                        <p:tgtEl>
                                          <p:spTgt spid="19"/>
                                        </p:tgtEl>
                                      </p:cBhvr>
                                      <p:to x="100000" y="100000"/>
                                    </p:animScale>
                                    <p:animScale>
                                      <p:cBhvr>
                                        <p:cTn id="27" dur="26">
                                          <p:stCondLst>
                                            <p:cond delay="1808"/>
                                          </p:stCondLst>
                                        </p:cTn>
                                        <p:tgtEl>
                                          <p:spTgt spid="19"/>
                                        </p:tgtEl>
                                      </p:cBhvr>
                                      <p:to x="100000" y="95000"/>
                                    </p:animScale>
                                    <p:animScale>
                                      <p:cBhvr>
                                        <p:cTn id="28" dur="166" decel="50000">
                                          <p:stCondLst>
                                            <p:cond delay="1834"/>
                                          </p:stCondLst>
                                        </p:cTn>
                                        <p:tgtEl>
                                          <p:spTgt spid="19"/>
                                        </p:tgtEl>
                                      </p:cBhvr>
                                      <p:to x="100000" y="100000"/>
                                    </p:animScale>
                                  </p:childTnLst>
                                </p:cTn>
                              </p:par>
                            </p:childTnLst>
                          </p:cTn>
                        </p:par>
                        <p:par>
                          <p:cTn id="29" fill="hold">
                            <p:stCondLst>
                              <p:cond delay="3000"/>
                            </p:stCondLst>
                            <p:childTnLst>
                              <p:par>
                                <p:cTn id="30" presetID="26"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80">
                                          <p:stCondLst>
                                            <p:cond delay="0"/>
                                          </p:stCondLst>
                                        </p:cTn>
                                        <p:tgtEl>
                                          <p:spTgt spid="20"/>
                                        </p:tgtEl>
                                      </p:cBhvr>
                                    </p:animEffect>
                                    <p:anim calcmode="lin" valueType="num">
                                      <p:cBhvr>
                                        <p:cTn id="33"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38" dur="26">
                                          <p:stCondLst>
                                            <p:cond delay="650"/>
                                          </p:stCondLst>
                                        </p:cTn>
                                        <p:tgtEl>
                                          <p:spTgt spid="20"/>
                                        </p:tgtEl>
                                      </p:cBhvr>
                                      <p:to x="100000" y="60000"/>
                                    </p:animScale>
                                    <p:animScale>
                                      <p:cBhvr>
                                        <p:cTn id="39" dur="166" decel="50000">
                                          <p:stCondLst>
                                            <p:cond delay="676"/>
                                          </p:stCondLst>
                                        </p:cTn>
                                        <p:tgtEl>
                                          <p:spTgt spid="20"/>
                                        </p:tgtEl>
                                      </p:cBhvr>
                                      <p:to x="100000" y="100000"/>
                                    </p:animScale>
                                    <p:animScale>
                                      <p:cBhvr>
                                        <p:cTn id="40" dur="26">
                                          <p:stCondLst>
                                            <p:cond delay="1312"/>
                                          </p:stCondLst>
                                        </p:cTn>
                                        <p:tgtEl>
                                          <p:spTgt spid="20"/>
                                        </p:tgtEl>
                                      </p:cBhvr>
                                      <p:to x="100000" y="80000"/>
                                    </p:animScale>
                                    <p:animScale>
                                      <p:cBhvr>
                                        <p:cTn id="41" dur="166" decel="50000">
                                          <p:stCondLst>
                                            <p:cond delay="1338"/>
                                          </p:stCondLst>
                                        </p:cTn>
                                        <p:tgtEl>
                                          <p:spTgt spid="20"/>
                                        </p:tgtEl>
                                      </p:cBhvr>
                                      <p:to x="100000" y="100000"/>
                                    </p:animScale>
                                    <p:animScale>
                                      <p:cBhvr>
                                        <p:cTn id="42" dur="26">
                                          <p:stCondLst>
                                            <p:cond delay="1642"/>
                                          </p:stCondLst>
                                        </p:cTn>
                                        <p:tgtEl>
                                          <p:spTgt spid="20"/>
                                        </p:tgtEl>
                                      </p:cBhvr>
                                      <p:to x="100000" y="90000"/>
                                    </p:animScale>
                                    <p:animScale>
                                      <p:cBhvr>
                                        <p:cTn id="43" dur="166" decel="50000">
                                          <p:stCondLst>
                                            <p:cond delay="1668"/>
                                          </p:stCondLst>
                                        </p:cTn>
                                        <p:tgtEl>
                                          <p:spTgt spid="20"/>
                                        </p:tgtEl>
                                      </p:cBhvr>
                                      <p:to x="100000" y="100000"/>
                                    </p:animScale>
                                    <p:animScale>
                                      <p:cBhvr>
                                        <p:cTn id="44" dur="26">
                                          <p:stCondLst>
                                            <p:cond delay="1808"/>
                                          </p:stCondLst>
                                        </p:cTn>
                                        <p:tgtEl>
                                          <p:spTgt spid="20"/>
                                        </p:tgtEl>
                                      </p:cBhvr>
                                      <p:to x="100000" y="95000"/>
                                    </p:animScale>
                                    <p:animScale>
                                      <p:cBhvr>
                                        <p:cTn id="45" dur="166" decel="50000">
                                          <p:stCondLst>
                                            <p:cond delay="1834"/>
                                          </p:stCondLst>
                                        </p:cTn>
                                        <p:tgtEl>
                                          <p:spTgt spid="20"/>
                                        </p:tgtEl>
                                      </p:cBhvr>
                                      <p:to x="100000" y="100000"/>
                                    </p:animScale>
                                  </p:childTnLst>
                                </p:cTn>
                              </p:par>
                            </p:childTnLst>
                          </p:cTn>
                        </p:par>
                        <p:par>
                          <p:cTn id="46" fill="hold">
                            <p:stCondLst>
                              <p:cond delay="5000"/>
                            </p:stCondLst>
                            <p:childTnLst>
                              <p:par>
                                <p:cTn id="47" presetID="26" presetClass="entr" presetSubtype="0"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down)">
                                      <p:cBhvr>
                                        <p:cTn id="49" dur="580">
                                          <p:stCondLst>
                                            <p:cond delay="0"/>
                                          </p:stCondLst>
                                        </p:cTn>
                                        <p:tgtEl>
                                          <p:spTgt spid="21"/>
                                        </p:tgtEl>
                                      </p:cBhvr>
                                    </p:animEffect>
                                    <p:anim calcmode="lin" valueType="num">
                                      <p:cBhvr>
                                        <p:cTn id="5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55" dur="26">
                                          <p:stCondLst>
                                            <p:cond delay="650"/>
                                          </p:stCondLst>
                                        </p:cTn>
                                        <p:tgtEl>
                                          <p:spTgt spid="21"/>
                                        </p:tgtEl>
                                      </p:cBhvr>
                                      <p:to x="100000" y="60000"/>
                                    </p:animScale>
                                    <p:animScale>
                                      <p:cBhvr>
                                        <p:cTn id="56" dur="166" decel="50000">
                                          <p:stCondLst>
                                            <p:cond delay="676"/>
                                          </p:stCondLst>
                                        </p:cTn>
                                        <p:tgtEl>
                                          <p:spTgt spid="21"/>
                                        </p:tgtEl>
                                      </p:cBhvr>
                                      <p:to x="100000" y="100000"/>
                                    </p:animScale>
                                    <p:animScale>
                                      <p:cBhvr>
                                        <p:cTn id="57" dur="26">
                                          <p:stCondLst>
                                            <p:cond delay="1312"/>
                                          </p:stCondLst>
                                        </p:cTn>
                                        <p:tgtEl>
                                          <p:spTgt spid="21"/>
                                        </p:tgtEl>
                                      </p:cBhvr>
                                      <p:to x="100000" y="80000"/>
                                    </p:animScale>
                                    <p:animScale>
                                      <p:cBhvr>
                                        <p:cTn id="58" dur="166" decel="50000">
                                          <p:stCondLst>
                                            <p:cond delay="1338"/>
                                          </p:stCondLst>
                                        </p:cTn>
                                        <p:tgtEl>
                                          <p:spTgt spid="21"/>
                                        </p:tgtEl>
                                      </p:cBhvr>
                                      <p:to x="100000" y="100000"/>
                                    </p:animScale>
                                    <p:animScale>
                                      <p:cBhvr>
                                        <p:cTn id="59" dur="26">
                                          <p:stCondLst>
                                            <p:cond delay="1642"/>
                                          </p:stCondLst>
                                        </p:cTn>
                                        <p:tgtEl>
                                          <p:spTgt spid="21"/>
                                        </p:tgtEl>
                                      </p:cBhvr>
                                      <p:to x="100000" y="90000"/>
                                    </p:animScale>
                                    <p:animScale>
                                      <p:cBhvr>
                                        <p:cTn id="60" dur="166" decel="50000">
                                          <p:stCondLst>
                                            <p:cond delay="1668"/>
                                          </p:stCondLst>
                                        </p:cTn>
                                        <p:tgtEl>
                                          <p:spTgt spid="21"/>
                                        </p:tgtEl>
                                      </p:cBhvr>
                                      <p:to x="100000" y="100000"/>
                                    </p:animScale>
                                    <p:animScale>
                                      <p:cBhvr>
                                        <p:cTn id="61" dur="26">
                                          <p:stCondLst>
                                            <p:cond delay="1808"/>
                                          </p:stCondLst>
                                        </p:cTn>
                                        <p:tgtEl>
                                          <p:spTgt spid="21"/>
                                        </p:tgtEl>
                                      </p:cBhvr>
                                      <p:to x="100000" y="95000"/>
                                    </p:animScale>
                                    <p:animScale>
                                      <p:cBhvr>
                                        <p:cTn id="62" dur="166" decel="50000">
                                          <p:stCondLst>
                                            <p:cond delay="1834"/>
                                          </p:stCondLst>
                                        </p:cTn>
                                        <p:tgtEl>
                                          <p:spTgt spid="21"/>
                                        </p:tgtEl>
                                      </p:cBhvr>
                                      <p:to x="100000" y="100000"/>
                                    </p:animScale>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down)">
                                      <p:cBhvr>
                                        <p:cTn id="66" dur="580">
                                          <p:stCondLst>
                                            <p:cond delay="0"/>
                                          </p:stCondLst>
                                        </p:cTn>
                                        <p:tgtEl>
                                          <p:spTgt spid="22"/>
                                        </p:tgtEl>
                                      </p:cBhvr>
                                    </p:animEffect>
                                    <p:anim calcmode="lin" valueType="num">
                                      <p:cBhvr>
                                        <p:cTn id="67"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72" dur="26">
                                          <p:stCondLst>
                                            <p:cond delay="650"/>
                                          </p:stCondLst>
                                        </p:cTn>
                                        <p:tgtEl>
                                          <p:spTgt spid="22"/>
                                        </p:tgtEl>
                                      </p:cBhvr>
                                      <p:to x="100000" y="60000"/>
                                    </p:animScale>
                                    <p:animScale>
                                      <p:cBhvr>
                                        <p:cTn id="73" dur="166" decel="50000">
                                          <p:stCondLst>
                                            <p:cond delay="676"/>
                                          </p:stCondLst>
                                        </p:cTn>
                                        <p:tgtEl>
                                          <p:spTgt spid="22"/>
                                        </p:tgtEl>
                                      </p:cBhvr>
                                      <p:to x="100000" y="100000"/>
                                    </p:animScale>
                                    <p:animScale>
                                      <p:cBhvr>
                                        <p:cTn id="74" dur="26">
                                          <p:stCondLst>
                                            <p:cond delay="1312"/>
                                          </p:stCondLst>
                                        </p:cTn>
                                        <p:tgtEl>
                                          <p:spTgt spid="22"/>
                                        </p:tgtEl>
                                      </p:cBhvr>
                                      <p:to x="100000" y="80000"/>
                                    </p:animScale>
                                    <p:animScale>
                                      <p:cBhvr>
                                        <p:cTn id="75" dur="166" decel="50000">
                                          <p:stCondLst>
                                            <p:cond delay="1338"/>
                                          </p:stCondLst>
                                        </p:cTn>
                                        <p:tgtEl>
                                          <p:spTgt spid="22"/>
                                        </p:tgtEl>
                                      </p:cBhvr>
                                      <p:to x="100000" y="100000"/>
                                    </p:animScale>
                                    <p:animScale>
                                      <p:cBhvr>
                                        <p:cTn id="76" dur="26">
                                          <p:stCondLst>
                                            <p:cond delay="1642"/>
                                          </p:stCondLst>
                                        </p:cTn>
                                        <p:tgtEl>
                                          <p:spTgt spid="22"/>
                                        </p:tgtEl>
                                      </p:cBhvr>
                                      <p:to x="100000" y="90000"/>
                                    </p:animScale>
                                    <p:animScale>
                                      <p:cBhvr>
                                        <p:cTn id="77" dur="166" decel="50000">
                                          <p:stCondLst>
                                            <p:cond delay="1668"/>
                                          </p:stCondLst>
                                        </p:cTn>
                                        <p:tgtEl>
                                          <p:spTgt spid="22"/>
                                        </p:tgtEl>
                                      </p:cBhvr>
                                      <p:to x="100000" y="100000"/>
                                    </p:animScale>
                                    <p:animScale>
                                      <p:cBhvr>
                                        <p:cTn id="78" dur="26">
                                          <p:stCondLst>
                                            <p:cond delay="1808"/>
                                          </p:stCondLst>
                                        </p:cTn>
                                        <p:tgtEl>
                                          <p:spTgt spid="22"/>
                                        </p:tgtEl>
                                      </p:cBhvr>
                                      <p:to x="100000" y="95000"/>
                                    </p:animScale>
                                    <p:animScale>
                                      <p:cBhvr>
                                        <p:cTn id="79" dur="166" decel="50000">
                                          <p:stCondLst>
                                            <p:cond delay="1834"/>
                                          </p:stCondLst>
                                        </p:cTn>
                                        <p:tgtEl>
                                          <p:spTgt spid="22"/>
                                        </p:tgtEl>
                                      </p:cBhvr>
                                      <p:to x="100000" y="100000"/>
                                    </p:animScale>
                                  </p:childTnLst>
                                </p:cTn>
                              </p:par>
                            </p:childTnLst>
                          </p:cTn>
                        </p:par>
                        <p:par>
                          <p:cTn id="80" fill="hold">
                            <p:stCondLst>
                              <p:cond delay="9000"/>
                            </p:stCondLst>
                            <p:childTnLst>
                              <p:par>
                                <p:cTn id="81" presetID="26" presetClass="entr" presetSubtype="0" fill="hold"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down)">
                                      <p:cBhvr>
                                        <p:cTn id="83" dur="580">
                                          <p:stCondLst>
                                            <p:cond delay="0"/>
                                          </p:stCondLst>
                                        </p:cTn>
                                        <p:tgtEl>
                                          <p:spTgt spid="23"/>
                                        </p:tgtEl>
                                      </p:cBhvr>
                                    </p:animEffect>
                                    <p:anim calcmode="lin" valueType="num">
                                      <p:cBhvr>
                                        <p:cTn id="8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89" dur="26">
                                          <p:stCondLst>
                                            <p:cond delay="650"/>
                                          </p:stCondLst>
                                        </p:cTn>
                                        <p:tgtEl>
                                          <p:spTgt spid="23"/>
                                        </p:tgtEl>
                                      </p:cBhvr>
                                      <p:to x="100000" y="60000"/>
                                    </p:animScale>
                                    <p:animScale>
                                      <p:cBhvr>
                                        <p:cTn id="90" dur="166" decel="50000">
                                          <p:stCondLst>
                                            <p:cond delay="676"/>
                                          </p:stCondLst>
                                        </p:cTn>
                                        <p:tgtEl>
                                          <p:spTgt spid="23"/>
                                        </p:tgtEl>
                                      </p:cBhvr>
                                      <p:to x="100000" y="100000"/>
                                    </p:animScale>
                                    <p:animScale>
                                      <p:cBhvr>
                                        <p:cTn id="91" dur="26">
                                          <p:stCondLst>
                                            <p:cond delay="1312"/>
                                          </p:stCondLst>
                                        </p:cTn>
                                        <p:tgtEl>
                                          <p:spTgt spid="23"/>
                                        </p:tgtEl>
                                      </p:cBhvr>
                                      <p:to x="100000" y="80000"/>
                                    </p:animScale>
                                    <p:animScale>
                                      <p:cBhvr>
                                        <p:cTn id="92" dur="166" decel="50000">
                                          <p:stCondLst>
                                            <p:cond delay="1338"/>
                                          </p:stCondLst>
                                        </p:cTn>
                                        <p:tgtEl>
                                          <p:spTgt spid="23"/>
                                        </p:tgtEl>
                                      </p:cBhvr>
                                      <p:to x="100000" y="100000"/>
                                    </p:animScale>
                                    <p:animScale>
                                      <p:cBhvr>
                                        <p:cTn id="93" dur="26">
                                          <p:stCondLst>
                                            <p:cond delay="1642"/>
                                          </p:stCondLst>
                                        </p:cTn>
                                        <p:tgtEl>
                                          <p:spTgt spid="23"/>
                                        </p:tgtEl>
                                      </p:cBhvr>
                                      <p:to x="100000" y="90000"/>
                                    </p:animScale>
                                    <p:animScale>
                                      <p:cBhvr>
                                        <p:cTn id="94" dur="166" decel="50000">
                                          <p:stCondLst>
                                            <p:cond delay="1668"/>
                                          </p:stCondLst>
                                        </p:cTn>
                                        <p:tgtEl>
                                          <p:spTgt spid="23"/>
                                        </p:tgtEl>
                                      </p:cBhvr>
                                      <p:to x="100000" y="100000"/>
                                    </p:animScale>
                                    <p:animScale>
                                      <p:cBhvr>
                                        <p:cTn id="95" dur="26">
                                          <p:stCondLst>
                                            <p:cond delay="1808"/>
                                          </p:stCondLst>
                                        </p:cTn>
                                        <p:tgtEl>
                                          <p:spTgt spid="23"/>
                                        </p:tgtEl>
                                      </p:cBhvr>
                                      <p:to x="100000" y="95000"/>
                                    </p:animScale>
                                    <p:animScale>
                                      <p:cBhvr>
                                        <p:cTn id="96"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937522E3-EAD7-6CFA-EEEE-FCC5A21618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5" name="Content Placeholder 4">
            <a:extLst>
              <a:ext uri="{FF2B5EF4-FFF2-40B4-BE49-F238E27FC236}">
                <a16:creationId xmlns:a16="http://schemas.microsoft.com/office/drawing/2014/main" id="{CDE54A74-9B12-7DF9-6A00-461C723034E5}"/>
              </a:ext>
            </a:extLst>
          </p:cNvPr>
          <p:cNvPicPr>
            <a:picLocks noGrp="1" noChangeAspect="1"/>
          </p:cNvPicPr>
          <p:nvPr>
            <p:ph idx="1"/>
          </p:nvPr>
        </p:nvPicPr>
        <p:blipFill>
          <a:blip r:embed="rId3"/>
          <a:stretch>
            <a:fillRect/>
          </a:stretch>
        </p:blipFill>
        <p:spPr>
          <a:xfrm>
            <a:off x="5934075" y="365125"/>
            <a:ext cx="5419725" cy="6107586"/>
          </a:xfrm>
        </p:spPr>
      </p:pic>
      <p:sp>
        <p:nvSpPr>
          <p:cNvPr id="8" name="Title 1">
            <a:extLst>
              <a:ext uri="{FF2B5EF4-FFF2-40B4-BE49-F238E27FC236}">
                <a16:creationId xmlns:a16="http://schemas.microsoft.com/office/drawing/2014/main" id="{2CD10EAC-76CD-B09A-734A-291C5B2959F9}"/>
              </a:ext>
            </a:extLst>
          </p:cNvPr>
          <p:cNvSpPr txBox="1">
            <a:spLocks/>
          </p:cNvSpPr>
          <p:nvPr/>
        </p:nvSpPr>
        <p:spPr>
          <a:xfrm>
            <a:off x="445510" y="2210089"/>
            <a:ext cx="4913746" cy="2417657"/>
          </a:xfrm>
          <a:prstGeom prst="roundRect">
            <a:avLst>
              <a:gd name="adj" fmla="val 11531"/>
            </a:avLst>
          </a:prstGeom>
          <a:solidFill>
            <a:srgbClr val="7030A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ea typeface="Andika"/>
                <a:cs typeface="Andika"/>
              </a:rPr>
              <a:t>How many paragraphs are shown?</a:t>
            </a:r>
          </a:p>
        </p:txBody>
      </p:sp>
      <p:sp>
        <p:nvSpPr>
          <p:cNvPr id="11" name="Rectangle: Rounded Corners 10">
            <a:extLst>
              <a:ext uri="{FF2B5EF4-FFF2-40B4-BE49-F238E27FC236}">
                <a16:creationId xmlns:a16="http://schemas.microsoft.com/office/drawing/2014/main" id="{41FD6007-F57E-4740-C20D-496C54435296}"/>
              </a:ext>
            </a:extLst>
          </p:cNvPr>
          <p:cNvSpPr/>
          <p:nvPr/>
        </p:nvSpPr>
        <p:spPr>
          <a:xfrm>
            <a:off x="5934075" y="365125"/>
            <a:ext cx="5419725" cy="83560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8CFD55D7-2F87-F254-6E53-0ADF972A95EE}"/>
              </a:ext>
            </a:extLst>
          </p:cNvPr>
          <p:cNvSpPr/>
          <p:nvPr/>
        </p:nvSpPr>
        <p:spPr>
          <a:xfrm>
            <a:off x="5934074" y="1214581"/>
            <a:ext cx="5419725" cy="706583"/>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89D159E3-EA17-7896-BCA7-4B9C2230F573}"/>
              </a:ext>
            </a:extLst>
          </p:cNvPr>
          <p:cNvSpPr/>
          <p:nvPr/>
        </p:nvSpPr>
        <p:spPr>
          <a:xfrm>
            <a:off x="5934074" y="4802908"/>
            <a:ext cx="5419725" cy="1669803"/>
          </a:xfrm>
          <a:prstGeom prst="roundRect">
            <a:avLst>
              <a:gd name="adj" fmla="val 877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
            <a:extLst>
              <a:ext uri="{FF2B5EF4-FFF2-40B4-BE49-F238E27FC236}">
                <a16:creationId xmlns:a16="http://schemas.microsoft.com/office/drawing/2014/main" id="{A4DA4347-27BF-E6A8-25E1-4070297BB352}"/>
              </a:ext>
            </a:extLst>
          </p:cNvPr>
          <p:cNvSpPr txBox="1">
            <a:spLocks/>
          </p:cNvSpPr>
          <p:nvPr/>
        </p:nvSpPr>
        <p:spPr>
          <a:xfrm>
            <a:off x="4170074" y="136526"/>
            <a:ext cx="782927" cy="835602"/>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ea typeface="Andika"/>
                <a:cs typeface="Andika"/>
              </a:rPr>
              <a:t>1</a:t>
            </a:r>
          </a:p>
        </p:txBody>
      </p:sp>
      <p:cxnSp>
        <p:nvCxnSpPr>
          <p:cNvPr id="16" name="Straight Arrow Connector 15">
            <a:extLst>
              <a:ext uri="{FF2B5EF4-FFF2-40B4-BE49-F238E27FC236}">
                <a16:creationId xmlns:a16="http://schemas.microsoft.com/office/drawing/2014/main" id="{82B32FE6-8BD7-3244-C6DC-E98877FE5425}"/>
              </a:ext>
            </a:extLst>
          </p:cNvPr>
          <p:cNvCxnSpPr/>
          <p:nvPr/>
        </p:nvCxnSpPr>
        <p:spPr>
          <a:xfrm>
            <a:off x="5095876" y="572945"/>
            <a:ext cx="695324"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EEB7E00D-75D7-DCF6-2397-92267D24BF0D}"/>
              </a:ext>
            </a:extLst>
          </p:cNvPr>
          <p:cNvSpPr txBox="1">
            <a:spLocks/>
          </p:cNvSpPr>
          <p:nvPr/>
        </p:nvSpPr>
        <p:spPr>
          <a:xfrm>
            <a:off x="4170074" y="1118181"/>
            <a:ext cx="782927" cy="835602"/>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ea typeface="Andika"/>
                <a:cs typeface="Andika"/>
              </a:rPr>
              <a:t>2</a:t>
            </a:r>
          </a:p>
        </p:txBody>
      </p:sp>
      <p:cxnSp>
        <p:nvCxnSpPr>
          <p:cNvPr id="18" name="Straight Arrow Connector 17">
            <a:extLst>
              <a:ext uri="{FF2B5EF4-FFF2-40B4-BE49-F238E27FC236}">
                <a16:creationId xmlns:a16="http://schemas.microsoft.com/office/drawing/2014/main" id="{241E12A0-D1EF-55B1-1C16-F4FAF5D305FD}"/>
              </a:ext>
            </a:extLst>
          </p:cNvPr>
          <p:cNvCxnSpPr/>
          <p:nvPr/>
        </p:nvCxnSpPr>
        <p:spPr>
          <a:xfrm>
            <a:off x="5095876" y="1554600"/>
            <a:ext cx="695324"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57949B3C-2E39-F53F-C320-D6D2F388F194}"/>
              </a:ext>
            </a:extLst>
          </p:cNvPr>
          <p:cNvSpPr txBox="1">
            <a:spLocks/>
          </p:cNvSpPr>
          <p:nvPr/>
        </p:nvSpPr>
        <p:spPr>
          <a:xfrm>
            <a:off x="4170074" y="5322018"/>
            <a:ext cx="782927" cy="835602"/>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ea typeface="Andika"/>
                <a:cs typeface="Andika"/>
              </a:rPr>
              <a:t>3</a:t>
            </a:r>
          </a:p>
        </p:txBody>
      </p:sp>
      <p:cxnSp>
        <p:nvCxnSpPr>
          <p:cNvPr id="20" name="Straight Arrow Connector 19">
            <a:extLst>
              <a:ext uri="{FF2B5EF4-FFF2-40B4-BE49-F238E27FC236}">
                <a16:creationId xmlns:a16="http://schemas.microsoft.com/office/drawing/2014/main" id="{9AA32590-8581-C8A2-28FC-B2EAA903A5ED}"/>
              </a:ext>
            </a:extLst>
          </p:cNvPr>
          <p:cNvCxnSpPr/>
          <p:nvPr/>
        </p:nvCxnSpPr>
        <p:spPr>
          <a:xfrm>
            <a:off x="5095876" y="5758437"/>
            <a:ext cx="695324"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30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7"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picture containing shape&#10;&#10;Description automatically generated">
            <a:extLst>
              <a:ext uri="{FF2B5EF4-FFF2-40B4-BE49-F238E27FC236}">
                <a16:creationId xmlns:a16="http://schemas.microsoft.com/office/drawing/2014/main" id="{E842A294-72D5-1766-D8B3-707D437790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Title 1">
            <a:extLst>
              <a:ext uri="{FF2B5EF4-FFF2-40B4-BE49-F238E27FC236}">
                <a16:creationId xmlns:a16="http://schemas.microsoft.com/office/drawing/2014/main" id="{2CD10EAC-76CD-B09A-734A-291C5B2959F9}"/>
              </a:ext>
            </a:extLst>
          </p:cNvPr>
          <p:cNvSpPr txBox="1">
            <a:spLocks/>
          </p:cNvSpPr>
          <p:nvPr/>
        </p:nvSpPr>
        <p:spPr>
          <a:xfrm>
            <a:off x="372572" y="1042681"/>
            <a:ext cx="3450532" cy="4715756"/>
          </a:xfrm>
          <a:prstGeom prst="roundRect">
            <a:avLst>
              <a:gd name="adj" fmla="val 11531"/>
            </a:avLst>
          </a:prstGeom>
          <a:solidFill>
            <a:srgbClr val="7030A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ea typeface="Andika"/>
                <a:cs typeface="Andika"/>
              </a:rPr>
              <a:t>How many paragraphs are shown?</a:t>
            </a:r>
          </a:p>
        </p:txBody>
      </p:sp>
      <p:pic>
        <p:nvPicPr>
          <p:cNvPr id="6" name="Picture 5">
            <a:extLst>
              <a:ext uri="{FF2B5EF4-FFF2-40B4-BE49-F238E27FC236}">
                <a16:creationId xmlns:a16="http://schemas.microsoft.com/office/drawing/2014/main" id="{424DC8F9-F755-5C56-265E-D7D0BB663968}"/>
              </a:ext>
            </a:extLst>
          </p:cNvPr>
          <p:cNvPicPr>
            <a:picLocks noChangeAspect="1"/>
          </p:cNvPicPr>
          <p:nvPr/>
        </p:nvPicPr>
        <p:blipFill>
          <a:blip r:embed="rId3"/>
          <a:stretch>
            <a:fillRect/>
          </a:stretch>
        </p:blipFill>
        <p:spPr>
          <a:xfrm>
            <a:off x="6364694" y="182561"/>
            <a:ext cx="4779727" cy="6472711"/>
          </a:xfrm>
          <a:prstGeom prst="rect">
            <a:avLst/>
          </a:prstGeom>
        </p:spPr>
      </p:pic>
      <p:sp>
        <p:nvSpPr>
          <p:cNvPr id="11" name="Rectangle: Rounded Corners 10">
            <a:extLst>
              <a:ext uri="{FF2B5EF4-FFF2-40B4-BE49-F238E27FC236}">
                <a16:creationId xmlns:a16="http://schemas.microsoft.com/office/drawing/2014/main" id="{41FD6007-F57E-4740-C20D-496C54435296}"/>
              </a:ext>
            </a:extLst>
          </p:cNvPr>
          <p:cNvSpPr/>
          <p:nvPr/>
        </p:nvSpPr>
        <p:spPr>
          <a:xfrm>
            <a:off x="5934074" y="972127"/>
            <a:ext cx="5419725" cy="417801"/>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8CFD55D7-2F87-F254-6E53-0ADF972A95EE}"/>
              </a:ext>
            </a:extLst>
          </p:cNvPr>
          <p:cNvSpPr/>
          <p:nvPr/>
        </p:nvSpPr>
        <p:spPr>
          <a:xfrm>
            <a:off x="5934074" y="1392526"/>
            <a:ext cx="5419725" cy="45474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89D159E3-EA17-7896-BCA7-4B9C2230F573}"/>
              </a:ext>
            </a:extLst>
          </p:cNvPr>
          <p:cNvSpPr/>
          <p:nvPr/>
        </p:nvSpPr>
        <p:spPr>
          <a:xfrm>
            <a:off x="5934074" y="6033649"/>
            <a:ext cx="5419725" cy="586838"/>
          </a:xfrm>
          <a:prstGeom prst="roundRect">
            <a:avLst>
              <a:gd name="adj" fmla="val 877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
            <a:extLst>
              <a:ext uri="{FF2B5EF4-FFF2-40B4-BE49-F238E27FC236}">
                <a16:creationId xmlns:a16="http://schemas.microsoft.com/office/drawing/2014/main" id="{A4DA4347-27BF-E6A8-25E1-4070297BB352}"/>
              </a:ext>
            </a:extLst>
          </p:cNvPr>
          <p:cNvSpPr txBox="1">
            <a:spLocks/>
          </p:cNvSpPr>
          <p:nvPr/>
        </p:nvSpPr>
        <p:spPr>
          <a:xfrm>
            <a:off x="4170074" y="136526"/>
            <a:ext cx="782927" cy="835602"/>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ea typeface="Andika"/>
                <a:cs typeface="Andika"/>
              </a:rPr>
              <a:t>1</a:t>
            </a:r>
          </a:p>
        </p:txBody>
      </p:sp>
      <p:cxnSp>
        <p:nvCxnSpPr>
          <p:cNvPr id="16" name="Straight Arrow Connector 15">
            <a:extLst>
              <a:ext uri="{FF2B5EF4-FFF2-40B4-BE49-F238E27FC236}">
                <a16:creationId xmlns:a16="http://schemas.microsoft.com/office/drawing/2014/main" id="{82B32FE6-8BD7-3244-C6DC-E98877FE5425}"/>
              </a:ext>
            </a:extLst>
          </p:cNvPr>
          <p:cNvCxnSpPr>
            <a:cxnSpLocks/>
          </p:cNvCxnSpPr>
          <p:nvPr/>
        </p:nvCxnSpPr>
        <p:spPr>
          <a:xfrm>
            <a:off x="5095876" y="572945"/>
            <a:ext cx="769215" cy="39918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EEB7E00D-75D7-DCF6-2397-92267D24BF0D}"/>
              </a:ext>
            </a:extLst>
          </p:cNvPr>
          <p:cNvSpPr txBox="1">
            <a:spLocks/>
          </p:cNvSpPr>
          <p:nvPr/>
        </p:nvSpPr>
        <p:spPr>
          <a:xfrm>
            <a:off x="4170074" y="1118181"/>
            <a:ext cx="782927" cy="835602"/>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ea typeface="Andika"/>
                <a:cs typeface="Andika"/>
              </a:rPr>
              <a:t>2</a:t>
            </a:r>
          </a:p>
        </p:txBody>
      </p:sp>
      <p:cxnSp>
        <p:nvCxnSpPr>
          <p:cNvPr id="18" name="Straight Arrow Connector 17">
            <a:extLst>
              <a:ext uri="{FF2B5EF4-FFF2-40B4-BE49-F238E27FC236}">
                <a16:creationId xmlns:a16="http://schemas.microsoft.com/office/drawing/2014/main" id="{241E12A0-D1EF-55B1-1C16-F4FAF5D305FD}"/>
              </a:ext>
            </a:extLst>
          </p:cNvPr>
          <p:cNvCxnSpPr/>
          <p:nvPr/>
        </p:nvCxnSpPr>
        <p:spPr>
          <a:xfrm>
            <a:off x="5095876" y="1554600"/>
            <a:ext cx="695324"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57949B3C-2E39-F53F-C320-D6D2F388F194}"/>
              </a:ext>
            </a:extLst>
          </p:cNvPr>
          <p:cNvSpPr txBox="1">
            <a:spLocks/>
          </p:cNvSpPr>
          <p:nvPr/>
        </p:nvSpPr>
        <p:spPr>
          <a:xfrm>
            <a:off x="4170074" y="5322018"/>
            <a:ext cx="782927" cy="835602"/>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ea typeface="Andika"/>
                <a:cs typeface="Andika"/>
              </a:rPr>
              <a:t>4</a:t>
            </a:r>
          </a:p>
        </p:txBody>
      </p:sp>
      <p:cxnSp>
        <p:nvCxnSpPr>
          <p:cNvPr id="20" name="Straight Arrow Connector 19">
            <a:extLst>
              <a:ext uri="{FF2B5EF4-FFF2-40B4-BE49-F238E27FC236}">
                <a16:creationId xmlns:a16="http://schemas.microsoft.com/office/drawing/2014/main" id="{9AA32590-8581-C8A2-28FC-B2EAA903A5ED}"/>
              </a:ext>
            </a:extLst>
          </p:cNvPr>
          <p:cNvCxnSpPr>
            <a:cxnSpLocks/>
          </p:cNvCxnSpPr>
          <p:nvPr/>
        </p:nvCxnSpPr>
        <p:spPr>
          <a:xfrm>
            <a:off x="5095876" y="5758437"/>
            <a:ext cx="695324" cy="27521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44118648-53D6-8F79-061B-39E7364A016C}"/>
              </a:ext>
            </a:extLst>
          </p:cNvPr>
          <p:cNvSpPr/>
          <p:nvPr/>
        </p:nvSpPr>
        <p:spPr>
          <a:xfrm>
            <a:off x="5934074" y="1851891"/>
            <a:ext cx="5419725" cy="45474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2F86AEBC-89A1-8D3B-22D1-51F1CF367AD0}"/>
              </a:ext>
            </a:extLst>
          </p:cNvPr>
          <p:cNvSpPr txBox="1">
            <a:spLocks/>
          </p:cNvSpPr>
          <p:nvPr/>
        </p:nvSpPr>
        <p:spPr>
          <a:xfrm>
            <a:off x="4195676" y="2099836"/>
            <a:ext cx="782927" cy="835602"/>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ea typeface="Andika"/>
                <a:cs typeface="Andika"/>
              </a:rPr>
              <a:t>3</a:t>
            </a:r>
          </a:p>
        </p:txBody>
      </p:sp>
      <p:cxnSp>
        <p:nvCxnSpPr>
          <p:cNvPr id="21" name="Straight Arrow Connector 20">
            <a:extLst>
              <a:ext uri="{FF2B5EF4-FFF2-40B4-BE49-F238E27FC236}">
                <a16:creationId xmlns:a16="http://schemas.microsoft.com/office/drawing/2014/main" id="{D9942127-70C0-E23B-88FE-A01D4788A69D}"/>
              </a:ext>
            </a:extLst>
          </p:cNvPr>
          <p:cNvCxnSpPr>
            <a:cxnSpLocks/>
          </p:cNvCxnSpPr>
          <p:nvPr/>
        </p:nvCxnSpPr>
        <p:spPr>
          <a:xfrm flipV="1">
            <a:off x="5121478" y="2306638"/>
            <a:ext cx="743613" cy="22961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931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7" grpId="0" animBg="1"/>
      <p:bldP spid="19" grpId="0" animBg="1"/>
      <p:bldP spid="9"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805F4532-F422-2A04-2D03-C88A820917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 name="Picture 2">
            <a:extLst>
              <a:ext uri="{FF2B5EF4-FFF2-40B4-BE49-F238E27FC236}">
                <a16:creationId xmlns:a16="http://schemas.microsoft.com/office/drawing/2014/main" id="{09BA0050-5179-93F7-149D-90EE6239ABFE}"/>
              </a:ext>
            </a:extLst>
          </p:cNvPr>
          <p:cNvPicPr>
            <a:picLocks noChangeAspect="1"/>
          </p:cNvPicPr>
          <p:nvPr/>
        </p:nvPicPr>
        <p:blipFill rotWithShape="1">
          <a:blip r:embed="rId3"/>
          <a:srcRect l="2103" t="1319" r="3487" b="22696"/>
          <a:stretch/>
        </p:blipFill>
        <p:spPr>
          <a:xfrm>
            <a:off x="5816801" y="572655"/>
            <a:ext cx="5710181" cy="5095149"/>
          </a:xfrm>
          <a:prstGeom prst="rect">
            <a:avLst/>
          </a:prstGeom>
        </p:spPr>
      </p:pic>
      <p:sp>
        <p:nvSpPr>
          <p:cNvPr id="8" name="Title 1">
            <a:extLst>
              <a:ext uri="{FF2B5EF4-FFF2-40B4-BE49-F238E27FC236}">
                <a16:creationId xmlns:a16="http://schemas.microsoft.com/office/drawing/2014/main" id="{2CD10EAC-76CD-B09A-734A-291C5B2959F9}"/>
              </a:ext>
            </a:extLst>
          </p:cNvPr>
          <p:cNvSpPr txBox="1">
            <a:spLocks/>
          </p:cNvSpPr>
          <p:nvPr/>
        </p:nvSpPr>
        <p:spPr>
          <a:xfrm>
            <a:off x="372572" y="1042681"/>
            <a:ext cx="3450532" cy="4715756"/>
          </a:xfrm>
          <a:prstGeom prst="roundRect">
            <a:avLst>
              <a:gd name="adj" fmla="val 11531"/>
            </a:avLst>
          </a:prstGeom>
          <a:solidFill>
            <a:srgbClr val="7030A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ea typeface="Andika"/>
                <a:cs typeface="Andika"/>
              </a:rPr>
              <a:t>How many paragraphs are shown?</a:t>
            </a:r>
          </a:p>
        </p:txBody>
      </p:sp>
      <p:sp>
        <p:nvSpPr>
          <p:cNvPr id="11" name="Rectangle: Rounded Corners 10">
            <a:extLst>
              <a:ext uri="{FF2B5EF4-FFF2-40B4-BE49-F238E27FC236}">
                <a16:creationId xmlns:a16="http://schemas.microsoft.com/office/drawing/2014/main" id="{41FD6007-F57E-4740-C20D-496C54435296}"/>
              </a:ext>
            </a:extLst>
          </p:cNvPr>
          <p:cNvSpPr/>
          <p:nvPr/>
        </p:nvSpPr>
        <p:spPr>
          <a:xfrm>
            <a:off x="5791200" y="1285865"/>
            <a:ext cx="5735782" cy="588244"/>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8CFD55D7-2F87-F254-6E53-0ADF972A95EE}"/>
              </a:ext>
            </a:extLst>
          </p:cNvPr>
          <p:cNvSpPr/>
          <p:nvPr/>
        </p:nvSpPr>
        <p:spPr>
          <a:xfrm>
            <a:off x="5791200" y="1874109"/>
            <a:ext cx="5735782" cy="91555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
            <a:extLst>
              <a:ext uri="{FF2B5EF4-FFF2-40B4-BE49-F238E27FC236}">
                <a16:creationId xmlns:a16="http://schemas.microsoft.com/office/drawing/2014/main" id="{A4DA4347-27BF-E6A8-25E1-4070297BB352}"/>
              </a:ext>
            </a:extLst>
          </p:cNvPr>
          <p:cNvSpPr txBox="1">
            <a:spLocks/>
          </p:cNvSpPr>
          <p:nvPr/>
        </p:nvSpPr>
        <p:spPr>
          <a:xfrm>
            <a:off x="4147599" y="891593"/>
            <a:ext cx="782927" cy="835602"/>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ea typeface="Andika"/>
                <a:cs typeface="Andika"/>
              </a:rPr>
              <a:t>1</a:t>
            </a:r>
          </a:p>
        </p:txBody>
      </p:sp>
      <p:sp>
        <p:nvSpPr>
          <p:cNvPr id="17" name="Title 1">
            <a:extLst>
              <a:ext uri="{FF2B5EF4-FFF2-40B4-BE49-F238E27FC236}">
                <a16:creationId xmlns:a16="http://schemas.microsoft.com/office/drawing/2014/main" id="{EEB7E00D-75D7-DCF6-2397-92267D24BF0D}"/>
              </a:ext>
            </a:extLst>
          </p:cNvPr>
          <p:cNvSpPr txBox="1">
            <a:spLocks/>
          </p:cNvSpPr>
          <p:nvPr/>
        </p:nvSpPr>
        <p:spPr>
          <a:xfrm>
            <a:off x="4152565" y="1843230"/>
            <a:ext cx="782927" cy="835602"/>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ea typeface="Andika"/>
                <a:cs typeface="Andika"/>
              </a:rPr>
              <a:t>2</a:t>
            </a:r>
          </a:p>
        </p:txBody>
      </p:sp>
      <p:sp>
        <p:nvSpPr>
          <p:cNvPr id="19" name="Title 1">
            <a:extLst>
              <a:ext uri="{FF2B5EF4-FFF2-40B4-BE49-F238E27FC236}">
                <a16:creationId xmlns:a16="http://schemas.microsoft.com/office/drawing/2014/main" id="{57949B3C-2E39-F53F-C320-D6D2F388F194}"/>
              </a:ext>
            </a:extLst>
          </p:cNvPr>
          <p:cNvSpPr txBox="1">
            <a:spLocks/>
          </p:cNvSpPr>
          <p:nvPr/>
        </p:nvSpPr>
        <p:spPr>
          <a:xfrm>
            <a:off x="4184910" y="3806540"/>
            <a:ext cx="782927" cy="835602"/>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ea typeface="Andika"/>
                <a:cs typeface="Andika"/>
              </a:rPr>
              <a:t>4</a:t>
            </a:r>
          </a:p>
        </p:txBody>
      </p:sp>
      <p:cxnSp>
        <p:nvCxnSpPr>
          <p:cNvPr id="20" name="Straight Arrow Connector 19">
            <a:extLst>
              <a:ext uri="{FF2B5EF4-FFF2-40B4-BE49-F238E27FC236}">
                <a16:creationId xmlns:a16="http://schemas.microsoft.com/office/drawing/2014/main" id="{9AA32590-8581-C8A2-28FC-B2EAA903A5ED}"/>
              </a:ext>
            </a:extLst>
          </p:cNvPr>
          <p:cNvCxnSpPr>
            <a:cxnSpLocks/>
          </p:cNvCxnSpPr>
          <p:nvPr/>
        </p:nvCxnSpPr>
        <p:spPr>
          <a:xfrm flipV="1">
            <a:off x="5095876" y="4224341"/>
            <a:ext cx="630669" cy="332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44118648-53D6-8F79-061B-39E7364A016C}"/>
              </a:ext>
            </a:extLst>
          </p:cNvPr>
          <p:cNvSpPr/>
          <p:nvPr/>
        </p:nvSpPr>
        <p:spPr>
          <a:xfrm>
            <a:off x="5791200" y="2789665"/>
            <a:ext cx="5735782" cy="1200444"/>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2F86AEBC-89A1-8D3B-22D1-51F1CF367AD0}"/>
              </a:ext>
            </a:extLst>
          </p:cNvPr>
          <p:cNvSpPr txBox="1">
            <a:spLocks/>
          </p:cNvSpPr>
          <p:nvPr/>
        </p:nvSpPr>
        <p:spPr>
          <a:xfrm>
            <a:off x="4170073" y="2824885"/>
            <a:ext cx="782927" cy="835602"/>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ea typeface="Andika"/>
                <a:cs typeface="Andika"/>
              </a:rPr>
              <a:t>3</a:t>
            </a:r>
          </a:p>
        </p:txBody>
      </p:sp>
      <p:sp>
        <p:nvSpPr>
          <p:cNvPr id="4" name="Rectangle: Rounded Corners 3">
            <a:extLst>
              <a:ext uri="{FF2B5EF4-FFF2-40B4-BE49-F238E27FC236}">
                <a16:creationId xmlns:a16="http://schemas.microsoft.com/office/drawing/2014/main" id="{4BCF2F11-43A4-DF72-288C-6F7F783CC16A}"/>
              </a:ext>
            </a:extLst>
          </p:cNvPr>
          <p:cNvSpPr/>
          <p:nvPr/>
        </p:nvSpPr>
        <p:spPr>
          <a:xfrm>
            <a:off x="5791200" y="4010461"/>
            <a:ext cx="5735782" cy="588244"/>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88DD787A-763D-4D11-2D26-300CA839C391}"/>
              </a:ext>
            </a:extLst>
          </p:cNvPr>
          <p:cNvSpPr/>
          <p:nvPr/>
        </p:nvSpPr>
        <p:spPr>
          <a:xfrm>
            <a:off x="5818187" y="4619057"/>
            <a:ext cx="5735782" cy="105207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Arrow Connector 23">
            <a:extLst>
              <a:ext uri="{FF2B5EF4-FFF2-40B4-BE49-F238E27FC236}">
                <a16:creationId xmlns:a16="http://schemas.microsoft.com/office/drawing/2014/main" id="{BF8FDD24-5354-120C-0C0B-056AF83BC193}"/>
              </a:ext>
            </a:extLst>
          </p:cNvPr>
          <p:cNvCxnSpPr>
            <a:cxnSpLocks/>
          </p:cNvCxnSpPr>
          <p:nvPr/>
        </p:nvCxnSpPr>
        <p:spPr>
          <a:xfrm flipV="1">
            <a:off x="5095875" y="3258427"/>
            <a:ext cx="630669" cy="332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9427650-C831-34A1-F1A6-A059D4238621}"/>
              </a:ext>
            </a:extLst>
          </p:cNvPr>
          <p:cNvCxnSpPr>
            <a:cxnSpLocks/>
          </p:cNvCxnSpPr>
          <p:nvPr/>
        </p:nvCxnSpPr>
        <p:spPr>
          <a:xfrm flipV="1">
            <a:off x="5079668" y="2250935"/>
            <a:ext cx="630669" cy="332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B1847B7-6CA8-9552-CB68-A9372CF8ED5A}"/>
              </a:ext>
            </a:extLst>
          </p:cNvPr>
          <p:cNvCxnSpPr>
            <a:cxnSpLocks/>
          </p:cNvCxnSpPr>
          <p:nvPr/>
        </p:nvCxnSpPr>
        <p:spPr>
          <a:xfrm>
            <a:off x="5076985" y="1385455"/>
            <a:ext cx="624569" cy="19120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A8C0371-7328-D552-E2B4-4C0092CD79A8}"/>
              </a:ext>
            </a:extLst>
          </p:cNvPr>
          <p:cNvCxnSpPr>
            <a:cxnSpLocks/>
          </p:cNvCxnSpPr>
          <p:nvPr/>
        </p:nvCxnSpPr>
        <p:spPr>
          <a:xfrm flipV="1">
            <a:off x="5079668" y="5170776"/>
            <a:ext cx="630669" cy="332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39DBE6F8-4DD4-7E35-3DEB-294FBC63FBD6}"/>
              </a:ext>
            </a:extLst>
          </p:cNvPr>
          <p:cNvSpPr txBox="1">
            <a:spLocks/>
          </p:cNvSpPr>
          <p:nvPr/>
        </p:nvSpPr>
        <p:spPr>
          <a:xfrm>
            <a:off x="4184909" y="4835525"/>
            <a:ext cx="782927" cy="835602"/>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ea typeface="Andika"/>
                <a:cs typeface="Andika"/>
              </a:rPr>
              <a:t>5</a:t>
            </a:r>
          </a:p>
        </p:txBody>
      </p:sp>
    </p:spTree>
    <p:extLst>
      <p:ext uri="{BB962C8B-B14F-4D97-AF65-F5344CB8AC3E}">
        <p14:creationId xmlns:p14="http://schemas.microsoft.com/office/powerpoint/2010/main" val="321591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500"/>
                                        <p:tgtEl>
                                          <p:spTgt spid="5"/>
                                        </p:tgtEl>
                                      </p:cBhvr>
                                    </p:animEffect>
                                  </p:childTnLst>
                                </p:cTn>
                              </p:par>
                              <p:par>
                                <p:cTn id="55" presetID="10" presetClass="entr" presetSubtype="0"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7" grpId="0" animBg="1"/>
      <p:bldP spid="19" grpId="0" animBg="1"/>
      <p:bldP spid="9" grpId="0" animBg="1"/>
      <p:bldP spid="15" grpId="0" animBg="1"/>
      <p:bldP spid="4" grpId="0" animBg="1"/>
      <p:bldP spid="5"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32F8A1ED-B3AA-D52C-C34D-879C7C5E70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Title 1">
            <a:extLst>
              <a:ext uri="{FF2B5EF4-FFF2-40B4-BE49-F238E27FC236}">
                <a16:creationId xmlns:a16="http://schemas.microsoft.com/office/drawing/2014/main" id="{F9BAFB63-89A0-1CE2-BC09-42A58A322E55}"/>
              </a:ext>
            </a:extLst>
          </p:cNvPr>
          <p:cNvSpPr txBox="1">
            <a:spLocks/>
          </p:cNvSpPr>
          <p:nvPr/>
        </p:nvSpPr>
        <p:spPr>
          <a:xfrm>
            <a:off x="954232" y="1184525"/>
            <a:ext cx="10283535" cy="1392863"/>
          </a:xfrm>
          <a:prstGeom prst="roundRect">
            <a:avLst>
              <a:gd name="adj" fmla="val 12768"/>
            </a:avLst>
          </a:prstGeom>
          <a:solidFill>
            <a:srgbClr val="7030A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bg1"/>
                </a:solidFill>
                <a:latin typeface="+mn-lt"/>
                <a:ea typeface="Andika"/>
                <a:cs typeface="Andika"/>
              </a:rPr>
              <a:t>Now you know what paragraphs look like.</a:t>
            </a:r>
          </a:p>
        </p:txBody>
      </p:sp>
      <p:sp>
        <p:nvSpPr>
          <p:cNvPr id="7" name="Title 1">
            <a:extLst>
              <a:ext uri="{FF2B5EF4-FFF2-40B4-BE49-F238E27FC236}">
                <a16:creationId xmlns:a16="http://schemas.microsoft.com/office/drawing/2014/main" id="{EBD17445-2CE7-D049-5829-AF7A94414BDF}"/>
              </a:ext>
            </a:extLst>
          </p:cNvPr>
          <p:cNvSpPr txBox="1">
            <a:spLocks/>
          </p:cNvSpPr>
          <p:nvPr/>
        </p:nvSpPr>
        <p:spPr>
          <a:xfrm>
            <a:off x="954233" y="2916344"/>
            <a:ext cx="10283534" cy="2182129"/>
          </a:xfrm>
          <a:prstGeom prst="roundRect">
            <a:avLst>
              <a:gd name="adj" fmla="val 8408"/>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bg1"/>
                </a:solidFill>
                <a:latin typeface="+mn-lt"/>
                <a:ea typeface="Andika"/>
                <a:cs typeface="Andika"/>
              </a:rPr>
              <a:t>When will </a:t>
            </a:r>
            <a:r>
              <a:rPr lang="en-GB" sz="4000" b="1" dirty="0">
                <a:solidFill>
                  <a:schemeClr val="bg1"/>
                </a:solidFill>
                <a:latin typeface="+mn-lt"/>
                <a:ea typeface="Andika"/>
                <a:cs typeface="Andika"/>
              </a:rPr>
              <a:t>you </a:t>
            </a:r>
            <a:r>
              <a:rPr lang="en-GB" sz="4000" dirty="0">
                <a:solidFill>
                  <a:schemeClr val="bg1"/>
                </a:solidFill>
                <a:latin typeface="+mn-lt"/>
                <a:ea typeface="Andika"/>
                <a:cs typeface="Andika"/>
              </a:rPr>
              <a:t>use </a:t>
            </a:r>
          </a:p>
          <a:p>
            <a:pPr algn="ctr"/>
            <a:r>
              <a:rPr lang="en-GB" sz="4000" dirty="0">
                <a:solidFill>
                  <a:schemeClr val="bg1"/>
                </a:solidFill>
                <a:latin typeface="+mn-lt"/>
                <a:ea typeface="Andika"/>
                <a:cs typeface="Andika"/>
              </a:rPr>
              <a:t>paragraphs </a:t>
            </a:r>
          </a:p>
          <a:p>
            <a:pPr algn="ctr"/>
            <a:r>
              <a:rPr lang="en-GB" sz="4000" dirty="0">
                <a:solidFill>
                  <a:schemeClr val="bg1"/>
                </a:solidFill>
                <a:latin typeface="+mn-lt"/>
                <a:ea typeface="Andika"/>
                <a:cs typeface="Andika"/>
              </a:rPr>
              <a:t>in </a:t>
            </a:r>
            <a:r>
              <a:rPr lang="en-GB" sz="4000" b="1" u="sng" dirty="0">
                <a:solidFill>
                  <a:schemeClr val="bg1"/>
                </a:solidFill>
                <a:latin typeface="+mn-lt"/>
                <a:ea typeface="Andika"/>
                <a:cs typeface="Andika"/>
              </a:rPr>
              <a:t>your writing</a:t>
            </a:r>
            <a:r>
              <a:rPr lang="en-GB" sz="4000" dirty="0">
                <a:solidFill>
                  <a:schemeClr val="bg1"/>
                </a:solidFill>
                <a:latin typeface="+mn-lt"/>
                <a:ea typeface="Andika"/>
                <a:cs typeface="Andika"/>
              </a:rPr>
              <a:t>?</a:t>
            </a:r>
          </a:p>
        </p:txBody>
      </p:sp>
      <p:pic>
        <p:nvPicPr>
          <p:cNvPr id="12" name="Picture 11">
            <a:extLst>
              <a:ext uri="{FF2B5EF4-FFF2-40B4-BE49-F238E27FC236}">
                <a16:creationId xmlns:a16="http://schemas.microsoft.com/office/drawing/2014/main" id="{C5569A2E-2B02-B888-2B6B-F620F1C26A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8006" y="2188700"/>
            <a:ext cx="2443994" cy="314642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4433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Shape, background pattern&#10;&#10;Description automatically generated">
            <a:extLst>
              <a:ext uri="{FF2B5EF4-FFF2-40B4-BE49-F238E27FC236}">
                <a16:creationId xmlns:a16="http://schemas.microsoft.com/office/drawing/2014/main" id="{37982F48-08C8-9804-2228-F0D37532B9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1"/>
          </a:xfrm>
        </p:spPr>
      </p:pic>
      <p:sp>
        <p:nvSpPr>
          <p:cNvPr id="6" name="Title 1">
            <a:extLst>
              <a:ext uri="{FF2B5EF4-FFF2-40B4-BE49-F238E27FC236}">
                <a16:creationId xmlns:a16="http://schemas.microsoft.com/office/drawing/2014/main" id="{F9BAFB63-89A0-1CE2-BC09-42A58A322E55}"/>
              </a:ext>
            </a:extLst>
          </p:cNvPr>
          <p:cNvSpPr txBox="1">
            <a:spLocks/>
          </p:cNvSpPr>
          <p:nvPr/>
        </p:nvSpPr>
        <p:spPr>
          <a:xfrm>
            <a:off x="737924" y="314027"/>
            <a:ext cx="10716151" cy="937557"/>
          </a:xfrm>
          <a:prstGeom prst="roundRect">
            <a:avLst>
              <a:gd name="adj" fmla="val 1276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bg1"/>
                </a:solidFill>
                <a:latin typeface="+mn-lt"/>
                <a:ea typeface="Andika"/>
                <a:cs typeface="Andika"/>
              </a:rPr>
              <a:t>Can you organise these sentences into paragraphs?</a:t>
            </a:r>
          </a:p>
        </p:txBody>
      </p:sp>
      <p:sp>
        <p:nvSpPr>
          <p:cNvPr id="7" name="Title 1">
            <a:extLst>
              <a:ext uri="{FF2B5EF4-FFF2-40B4-BE49-F238E27FC236}">
                <a16:creationId xmlns:a16="http://schemas.microsoft.com/office/drawing/2014/main" id="{EBD17445-2CE7-D049-5829-AF7A94414BDF}"/>
              </a:ext>
            </a:extLst>
          </p:cNvPr>
          <p:cNvSpPr txBox="1">
            <a:spLocks/>
          </p:cNvSpPr>
          <p:nvPr/>
        </p:nvSpPr>
        <p:spPr>
          <a:xfrm>
            <a:off x="737925" y="1425980"/>
            <a:ext cx="10716150" cy="5081047"/>
          </a:xfrm>
          <a:prstGeom prst="roundRect">
            <a:avLst>
              <a:gd name="adj" fmla="val 8408"/>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solidFill>
                  <a:schemeClr val="bg1"/>
                </a:solidFill>
                <a:latin typeface="+mn-lt"/>
                <a:ea typeface="Andika"/>
                <a:cs typeface="Andika"/>
              </a:rPr>
              <a:t>1. Computers started to appear in homes in the 1980’s. </a:t>
            </a:r>
          </a:p>
          <a:p>
            <a:endParaRPr lang="en-GB" sz="2800" dirty="0">
              <a:solidFill>
                <a:schemeClr val="bg1"/>
              </a:solidFill>
              <a:latin typeface="+mn-lt"/>
              <a:ea typeface="Andika"/>
              <a:cs typeface="Andika"/>
            </a:endParaRPr>
          </a:p>
          <a:p>
            <a:r>
              <a:rPr lang="en-GB" sz="2800" dirty="0">
                <a:solidFill>
                  <a:schemeClr val="bg1"/>
                </a:solidFill>
                <a:latin typeface="+mn-lt"/>
                <a:ea typeface="Andika"/>
                <a:cs typeface="Andika"/>
              </a:rPr>
              <a:t>2. The early home computers usually included monitors, keyboards and a disc drive. </a:t>
            </a:r>
          </a:p>
          <a:p>
            <a:endParaRPr lang="en-GB" sz="2800" dirty="0">
              <a:solidFill>
                <a:schemeClr val="bg1"/>
              </a:solidFill>
              <a:latin typeface="+mn-lt"/>
              <a:ea typeface="Andika"/>
              <a:cs typeface="Andika"/>
            </a:endParaRPr>
          </a:p>
          <a:p>
            <a:r>
              <a:rPr lang="en-GB" sz="2800" dirty="0">
                <a:solidFill>
                  <a:schemeClr val="bg1"/>
                </a:solidFill>
                <a:latin typeface="+mn-lt"/>
                <a:ea typeface="Andika"/>
                <a:cs typeface="Andika"/>
              </a:rPr>
              <a:t>3. Some computers came in kits for the owner to build like Lego!  </a:t>
            </a:r>
          </a:p>
          <a:p>
            <a:endParaRPr lang="en-GB" sz="2800" dirty="0">
              <a:solidFill>
                <a:schemeClr val="bg1"/>
              </a:solidFill>
              <a:latin typeface="+mn-lt"/>
              <a:ea typeface="Andika"/>
              <a:cs typeface="Andika"/>
            </a:endParaRPr>
          </a:p>
          <a:p>
            <a:r>
              <a:rPr lang="en-GB" sz="2800" dirty="0">
                <a:solidFill>
                  <a:schemeClr val="bg1"/>
                </a:solidFill>
                <a:latin typeface="+mn-lt"/>
                <a:ea typeface="Andika"/>
                <a:cs typeface="Andika"/>
              </a:rPr>
              <a:t>4. Early home computers were used for writing documents and playing games.</a:t>
            </a:r>
          </a:p>
          <a:p>
            <a:r>
              <a:rPr lang="en-GB" sz="2800" dirty="0">
                <a:solidFill>
                  <a:schemeClr val="bg1"/>
                </a:solidFill>
                <a:latin typeface="+mn-lt"/>
                <a:ea typeface="Andika"/>
                <a:cs typeface="Andika"/>
              </a:rPr>
              <a:t> </a:t>
            </a:r>
          </a:p>
          <a:p>
            <a:r>
              <a:rPr lang="en-GB" sz="2800" dirty="0">
                <a:solidFill>
                  <a:schemeClr val="bg1"/>
                </a:solidFill>
                <a:latin typeface="+mn-lt"/>
                <a:ea typeface="Andika"/>
                <a:cs typeface="Andika"/>
              </a:rPr>
              <a:t>5. This was of course before the internet when games came on discs. </a:t>
            </a:r>
          </a:p>
        </p:txBody>
      </p:sp>
    </p:spTree>
    <p:extLst>
      <p:ext uri="{BB962C8B-B14F-4D97-AF65-F5344CB8AC3E}">
        <p14:creationId xmlns:p14="http://schemas.microsoft.com/office/powerpoint/2010/main" val="163173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ndika">
      <a:majorFont>
        <a:latin typeface="Andika"/>
        <a:ea typeface=""/>
        <a:cs typeface=""/>
      </a:majorFont>
      <a:minorFont>
        <a:latin typeface="Andik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716</Words>
  <Application>Microsoft Office PowerPoint</Application>
  <PresentationFormat>Widescreen</PresentationFormat>
  <Paragraphs>88</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Andika</vt:lpstr>
      <vt:lpstr>Office Theme</vt:lpstr>
      <vt:lpstr> How to Use this Powerpoint</vt:lpstr>
      <vt:lpstr>Paragraphs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Y5&amp;6 A –  Endings which sound like /ʃəs/ spelt –cious or –tious</dc:title>
  <dc:creator>Glen Jones</dc:creator>
  <cp:lastModifiedBy>Glen Jones</cp:lastModifiedBy>
  <cp:revision>2</cp:revision>
  <dcterms:created xsi:type="dcterms:W3CDTF">2022-05-31T09:42:07Z</dcterms:created>
  <dcterms:modified xsi:type="dcterms:W3CDTF">2023-08-21T13:02:05Z</dcterms:modified>
</cp:coreProperties>
</file>