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379" r:id="rId2"/>
    <p:sldId id="274" r:id="rId3"/>
    <p:sldId id="363" r:id="rId4"/>
    <p:sldId id="374" r:id="rId5"/>
    <p:sldId id="375" r:id="rId6"/>
    <p:sldId id="376" r:id="rId7"/>
    <p:sldId id="377" r:id="rId8"/>
    <p:sldId id="373" r:id="rId9"/>
    <p:sldId id="365" r:id="rId10"/>
    <p:sldId id="378" r:id="rId11"/>
  </p:sldIdLst>
  <p:sldSz cx="12192000" cy="6858000"/>
  <p:notesSz cx="6858000" cy="9144000"/>
  <p:embeddedFontLst>
    <p:embeddedFont>
      <p:font typeface="Andika" panose="020000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E11A2C-85FD-4897-A3A2-05D0328A73B1}" v="1" dt="2023-08-21T13:04:20.2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44E11A2C-85FD-4897-A3A2-05D0328A73B1}"/>
    <pc:docChg chg="modSld">
      <pc:chgData name="Glen Jones" userId="e846aaca-4b24-4b13-b0d0-f2308e16b284" providerId="ADAL" clId="{44E11A2C-85FD-4897-A3A2-05D0328A73B1}" dt="2023-08-21T13:04:20.229" v="1"/>
      <pc:docMkLst>
        <pc:docMk/>
      </pc:docMkLst>
      <pc:sldChg chg="modSp mod">
        <pc:chgData name="Glen Jones" userId="e846aaca-4b24-4b13-b0d0-f2308e16b284" providerId="ADAL" clId="{44E11A2C-85FD-4897-A3A2-05D0328A73B1}" dt="2023-08-21T13:03:53.759" v="0" actId="207"/>
        <pc:sldMkLst>
          <pc:docMk/>
          <pc:sldMk cId="2861103671" sldId="363"/>
        </pc:sldMkLst>
        <pc:spChg chg="mod">
          <ac:chgData name="Glen Jones" userId="e846aaca-4b24-4b13-b0d0-f2308e16b284" providerId="ADAL" clId="{44E11A2C-85FD-4897-A3A2-05D0328A73B1}" dt="2023-08-21T13:03:53.759" v="0" actId="207"/>
          <ac:spMkLst>
            <pc:docMk/>
            <pc:sldMk cId="2861103671" sldId="363"/>
            <ac:spMk id="6" creationId="{F9BAFB63-89A0-1CE2-BC09-42A58A322E55}"/>
          </ac:spMkLst>
        </pc:spChg>
      </pc:sldChg>
      <pc:sldChg chg="modAnim">
        <pc:chgData name="Glen Jones" userId="e846aaca-4b24-4b13-b0d0-f2308e16b284" providerId="ADAL" clId="{44E11A2C-85FD-4897-A3A2-05D0328A73B1}" dt="2023-08-21T13:04:20.229" v="1"/>
        <pc:sldMkLst>
          <pc:docMk/>
          <pc:sldMk cId="826444199" sldId="3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5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Background pattern&#10;&#10;Description automatically generated">
            <a:extLst>
              <a:ext uri="{FF2B5EF4-FFF2-40B4-BE49-F238E27FC236}">
                <a16:creationId xmlns:a16="http://schemas.microsoft.com/office/drawing/2014/main" id="{78C609DA-3802-2C25-23B6-E58E7464B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2812152" y="307152"/>
            <a:ext cx="6567691" cy="827839"/>
          </a:xfrm>
          <a:prstGeom prst="roundRect">
            <a:avLst>
              <a:gd name="adj" fmla="val 1276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Root word: act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A40150B-10A5-5A18-B2E7-45E1796F5536}"/>
              </a:ext>
            </a:extLst>
          </p:cNvPr>
          <p:cNvSpPr txBox="1">
            <a:spLocks/>
          </p:cNvSpPr>
          <p:nvPr/>
        </p:nvSpPr>
        <p:spPr>
          <a:xfrm>
            <a:off x="9064062" y="2418924"/>
            <a:ext cx="2462300" cy="720052"/>
          </a:xfrm>
          <a:prstGeom prst="roundRect">
            <a:avLst>
              <a:gd name="adj" fmla="val 11531"/>
            </a:avLst>
          </a:prstGeom>
          <a:gradFill flip="none" rotWithShape="1">
            <a:gsLst>
              <a:gs pos="0">
                <a:srgbClr val="7030A0"/>
              </a:gs>
              <a:gs pos="100000">
                <a:srgbClr val="EF8023"/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act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FDE697-04FA-D7BA-7078-8B72B6F13F65}"/>
              </a:ext>
            </a:extLst>
          </p:cNvPr>
          <p:cNvSpPr txBox="1">
            <a:spLocks/>
          </p:cNvSpPr>
          <p:nvPr/>
        </p:nvSpPr>
        <p:spPr>
          <a:xfrm>
            <a:off x="580272" y="3326550"/>
            <a:ext cx="2462300" cy="720052"/>
          </a:xfrm>
          <a:prstGeom prst="roundRect">
            <a:avLst>
              <a:gd name="adj" fmla="val 11531"/>
            </a:avLst>
          </a:prstGeom>
          <a:gradFill>
            <a:gsLst>
              <a:gs pos="0">
                <a:srgbClr val="7030A0"/>
              </a:gs>
              <a:gs pos="100000">
                <a:srgbClr val="FF0000"/>
              </a:gs>
            </a:gsLst>
            <a:lin ang="108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imp</a:t>
            </a:r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act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73657-8AEC-DBCF-C19A-8EA0E3956630}"/>
              </a:ext>
            </a:extLst>
          </p:cNvPr>
          <p:cNvSpPr txBox="1">
            <a:spLocks/>
          </p:cNvSpPr>
          <p:nvPr/>
        </p:nvSpPr>
        <p:spPr>
          <a:xfrm>
            <a:off x="580272" y="2440709"/>
            <a:ext cx="2462300" cy="720052"/>
          </a:xfrm>
          <a:prstGeom prst="roundRect">
            <a:avLst>
              <a:gd name="adj" fmla="val 11531"/>
            </a:avLst>
          </a:prstGeom>
          <a:gradFill>
            <a:gsLst>
              <a:gs pos="0">
                <a:srgbClr val="7030A0"/>
              </a:gs>
              <a:gs pos="100000">
                <a:srgbClr val="FF0000"/>
              </a:gs>
            </a:gsLst>
            <a:lin ang="108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re</a:t>
            </a:r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act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56B880B-1D72-F643-9FB9-2F583D07342D}"/>
              </a:ext>
            </a:extLst>
          </p:cNvPr>
          <p:cNvSpPr txBox="1">
            <a:spLocks/>
          </p:cNvSpPr>
          <p:nvPr/>
        </p:nvSpPr>
        <p:spPr>
          <a:xfrm>
            <a:off x="580272" y="4305466"/>
            <a:ext cx="2462300" cy="720052"/>
          </a:xfrm>
          <a:prstGeom prst="roundRect">
            <a:avLst>
              <a:gd name="adj" fmla="val 11531"/>
            </a:avLst>
          </a:prstGeom>
          <a:gradFill>
            <a:gsLst>
              <a:gs pos="0">
                <a:srgbClr val="7030A0"/>
              </a:gs>
              <a:gs pos="100000">
                <a:srgbClr val="FF0000"/>
              </a:gs>
            </a:gsLst>
            <a:lin ang="108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int</a:t>
            </a:r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act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99D78B-6D02-90B9-109D-17D6F55B00C9}"/>
              </a:ext>
            </a:extLst>
          </p:cNvPr>
          <p:cNvSpPr txBox="1">
            <a:spLocks/>
          </p:cNvSpPr>
          <p:nvPr/>
        </p:nvSpPr>
        <p:spPr>
          <a:xfrm>
            <a:off x="582742" y="1403777"/>
            <a:ext cx="2499849" cy="720052"/>
          </a:xfrm>
          <a:prstGeom prst="roundRect">
            <a:avLst>
              <a:gd name="adj" fmla="val 11531"/>
            </a:avLst>
          </a:prstGeom>
          <a:gradFill flip="none" rotWithShape="1">
            <a:gsLst>
              <a:gs pos="0">
                <a:srgbClr val="7030A0"/>
              </a:gs>
              <a:gs pos="100000">
                <a:srgbClr val="FF0000"/>
              </a:gs>
            </a:gsLst>
            <a:lin ang="108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Prefixes: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867D23E7-E834-CBFE-8250-43CEB53A7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176" y="5304071"/>
            <a:ext cx="1205274" cy="1367275"/>
          </a:xfrm>
          <a:prstGeom prst="rect">
            <a:avLst/>
          </a:prstGeom>
        </p:spPr>
      </p:pic>
      <p:pic>
        <p:nvPicPr>
          <p:cNvPr id="33" name="Picture 32" descr="A picture containing text, clock, vector graphics, sign&#10;&#10;Description automatically generated">
            <a:extLst>
              <a:ext uri="{FF2B5EF4-FFF2-40B4-BE49-F238E27FC236}">
                <a16:creationId xmlns:a16="http://schemas.microsoft.com/office/drawing/2014/main" id="{C56DEF48-B6CF-7DDE-7384-723D28906B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464" y="5304071"/>
            <a:ext cx="1280570" cy="1367275"/>
          </a:xfrm>
          <a:prstGeom prst="rect">
            <a:avLst/>
          </a:prstGeom>
        </p:spPr>
      </p:pic>
      <p:pic>
        <p:nvPicPr>
          <p:cNvPr id="36" name="Picture 35" descr="Logo, icon&#10;&#10;Description automatically generated">
            <a:extLst>
              <a:ext uri="{FF2B5EF4-FFF2-40B4-BE49-F238E27FC236}">
                <a16:creationId xmlns:a16="http://schemas.microsoft.com/office/drawing/2014/main" id="{A1C3A60C-C64A-7DCB-F7A0-FB12A8A214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679" y="5304071"/>
            <a:ext cx="1004607" cy="13672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A1E9620-52E6-A42E-8701-B141126B6662}"/>
              </a:ext>
            </a:extLst>
          </p:cNvPr>
          <p:cNvSpPr txBox="1">
            <a:spLocks/>
          </p:cNvSpPr>
          <p:nvPr/>
        </p:nvSpPr>
        <p:spPr>
          <a:xfrm>
            <a:off x="4977082" y="3335165"/>
            <a:ext cx="2462300" cy="720052"/>
          </a:xfrm>
          <a:prstGeom prst="roundRect">
            <a:avLst>
              <a:gd name="adj" fmla="val 11531"/>
            </a:avLst>
          </a:prstGeom>
          <a:gradFill>
            <a:gsLst>
              <a:gs pos="50000">
                <a:srgbClr val="7030A0"/>
              </a:gs>
              <a:gs pos="0">
                <a:srgbClr val="C00000"/>
              </a:gs>
              <a:gs pos="100000">
                <a:srgbClr val="EF8023"/>
              </a:gs>
            </a:gsLst>
            <a:lin ang="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de</a:t>
            </a:r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act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ivate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71B3421-A7F3-77AC-371B-C391D9508255}"/>
              </a:ext>
            </a:extLst>
          </p:cNvPr>
          <p:cNvSpPr txBox="1">
            <a:spLocks/>
          </p:cNvSpPr>
          <p:nvPr/>
        </p:nvSpPr>
        <p:spPr>
          <a:xfrm>
            <a:off x="4995856" y="2418924"/>
            <a:ext cx="2462300" cy="720052"/>
          </a:xfrm>
          <a:prstGeom prst="roundRect">
            <a:avLst>
              <a:gd name="adj" fmla="val 11531"/>
            </a:avLst>
          </a:prstGeom>
          <a:gradFill>
            <a:gsLst>
              <a:gs pos="47700">
                <a:srgbClr val="7030A0"/>
              </a:gs>
              <a:gs pos="0">
                <a:srgbClr val="C00000"/>
              </a:gs>
              <a:gs pos="100000">
                <a:srgbClr val="EF8023"/>
              </a:gs>
            </a:gsLst>
            <a:lin ang="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re</a:t>
            </a:r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act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ive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59A6948-554D-E095-DBAB-4F84303A9C52}"/>
              </a:ext>
            </a:extLst>
          </p:cNvPr>
          <p:cNvSpPr txBox="1">
            <a:spLocks/>
          </p:cNvSpPr>
          <p:nvPr/>
        </p:nvSpPr>
        <p:spPr>
          <a:xfrm>
            <a:off x="4977082" y="1422229"/>
            <a:ext cx="2499849" cy="720052"/>
          </a:xfrm>
          <a:prstGeom prst="roundRect">
            <a:avLst>
              <a:gd name="adj" fmla="val 11531"/>
            </a:avLst>
          </a:prstGeom>
          <a:gradFill flip="none" rotWithShape="1">
            <a:gsLst>
              <a:gs pos="52000">
                <a:srgbClr val="7030A0"/>
              </a:gs>
              <a:gs pos="0">
                <a:srgbClr val="C00000"/>
              </a:gs>
              <a:gs pos="100000">
                <a:srgbClr val="EF8023"/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Both: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32A76C4-E453-1883-0804-1CA20DBFC290}"/>
              </a:ext>
            </a:extLst>
          </p:cNvPr>
          <p:cNvSpPr txBox="1">
            <a:spLocks/>
          </p:cNvSpPr>
          <p:nvPr/>
        </p:nvSpPr>
        <p:spPr>
          <a:xfrm>
            <a:off x="4995856" y="4296781"/>
            <a:ext cx="2462300" cy="720052"/>
          </a:xfrm>
          <a:prstGeom prst="roundRect">
            <a:avLst>
              <a:gd name="adj" fmla="val 11531"/>
            </a:avLst>
          </a:prstGeom>
          <a:gradFill>
            <a:gsLst>
              <a:gs pos="50000">
                <a:srgbClr val="7030A0"/>
              </a:gs>
              <a:gs pos="0">
                <a:srgbClr val="C00000"/>
              </a:gs>
              <a:gs pos="100000">
                <a:srgbClr val="EF8023"/>
              </a:gs>
            </a:gsLst>
            <a:lin ang="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in</a:t>
            </a:r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act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ive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A776FC0-2A08-FD74-BF45-D9C1BF0165BB}"/>
              </a:ext>
            </a:extLst>
          </p:cNvPr>
          <p:cNvSpPr txBox="1">
            <a:spLocks/>
          </p:cNvSpPr>
          <p:nvPr/>
        </p:nvSpPr>
        <p:spPr>
          <a:xfrm>
            <a:off x="9064062" y="1403777"/>
            <a:ext cx="2462300" cy="720052"/>
          </a:xfrm>
          <a:prstGeom prst="roundRect">
            <a:avLst>
              <a:gd name="adj" fmla="val 11531"/>
            </a:avLst>
          </a:prstGeom>
          <a:gradFill flip="none" rotWithShape="1">
            <a:gsLst>
              <a:gs pos="0">
                <a:srgbClr val="7030A0"/>
              </a:gs>
              <a:gs pos="100000">
                <a:srgbClr val="EF8023"/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Suffixes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9B588A3-9D23-D69E-1A8E-AD309A72504E}"/>
              </a:ext>
            </a:extLst>
          </p:cNvPr>
          <p:cNvSpPr txBox="1">
            <a:spLocks/>
          </p:cNvSpPr>
          <p:nvPr/>
        </p:nvSpPr>
        <p:spPr>
          <a:xfrm>
            <a:off x="9064062" y="3335165"/>
            <a:ext cx="2462300" cy="720052"/>
          </a:xfrm>
          <a:prstGeom prst="roundRect">
            <a:avLst>
              <a:gd name="adj" fmla="val 11531"/>
            </a:avLst>
          </a:prstGeom>
          <a:gradFill flip="none" rotWithShape="1">
            <a:gsLst>
              <a:gs pos="0">
                <a:srgbClr val="7030A0"/>
              </a:gs>
              <a:gs pos="100000">
                <a:srgbClr val="EF8023"/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act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CF9B92F-18B3-C693-79C5-EBBF44510893}"/>
              </a:ext>
            </a:extLst>
          </p:cNvPr>
          <p:cNvSpPr txBox="1">
            <a:spLocks/>
          </p:cNvSpPr>
          <p:nvPr/>
        </p:nvSpPr>
        <p:spPr>
          <a:xfrm>
            <a:off x="9064062" y="4305466"/>
            <a:ext cx="2462300" cy="720052"/>
          </a:xfrm>
          <a:prstGeom prst="roundRect">
            <a:avLst>
              <a:gd name="adj" fmla="val 11531"/>
            </a:avLst>
          </a:prstGeom>
          <a:gradFill flip="none" rotWithShape="1">
            <a:gsLst>
              <a:gs pos="0">
                <a:srgbClr val="7030A0"/>
              </a:gs>
              <a:gs pos="100000">
                <a:srgbClr val="EF8023"/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act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ivity</a:t>
            </a:r>
          </a:p>
        </p:txBody>
      </p:sp>
    </p:spTree>
    <p:extLst>
      <p:ext uri="{BB962C8B-B14F-4D97-AF65-F5344CB8AC3E}">
        <p14:creationId xmlns:p14="http://schemas.microsoft.com/office/powerpoint/2010/main" val="26673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5" grpId="0" animBg="1"/>
      <p:bldP spid="17" grpId="0" animBg="1"/>
      <p:bldP spid="7" grpId="0" animBg="1"/>
      <p:bldP spid="5" grpId="0" animBg="1"/>
      <p:bldP spid="10" grpId="0" animBg="1"/>
      <p:bldP spid="13" grpId="0" animBg="1"/>
      <p:bldP spid="14" grpId="0" animBg="1"/>
      <p:bldP spid="9" grpId="0" animBg="1"/>
      <p:bldP spid="12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392863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  <a:latin typeface="+mn-lt"/>
                <a:ea typeface="Andika"/>
                <a:cs typeface="Andika"/>
              </a:rPr>
              <a:t>Word Families</a:t>
            </a:r>
            <a:endParaRPr lang="en-GB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669338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many words can you think of that contain the letters “port”.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324" y="736171"/>
            <a:ext cx="1573324" cy="14764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918E2-073A-0F1F-1852-E7CD4A521003}"/>
              </a:ext>
            </a:extLst>
          </p:cNvPr>
          <p:cNvSpPr txBox="1">
            <a:spLocks/>
          </p:cNvSpPr>
          <p:nvPr/>
        </p:nvSpPr>
        <p:spPr>
          <a:xfrm>
            <a:off x="489433" y="2306090"/>
            <a:ext cx="2462300" cy="72005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port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able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A40150B-10A5-5A18-B2E7-45E1796F5536}"/>
              </a:ext>
            </a:extLst>
          </p:cNvPr>
          <p:cNvSpPr txBox="1">
            <a:spLocks/>
          </p:cNvSpPr>
          <p:nvPr/>
        </p:nvSpPr>
        <p:spPr>
          <a:xfrm>
            <a:off x="489433" y="3347838"/>
            <a:ext cx="2462300" cy="72005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port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FDE697-04FA-D7BA-7078-8B72B6F13F65}"/>
              </a:ext>
            </a:extLst>
          </p:cNvPr>
          <p:cNvSpPr txBox="1">
            <a:spLocks/>
          </p:cNvSpPr>
          <p:nvPr/>
        </p:nvSpPr>
        <p:spPr>
          <a:xfrm>
            <a:off x="489433" y="4389586"/>
            <a:ext cx="2462300" cy="72005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sup</a:t>
            </a:r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port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3A9A195-6A9B-A817-DA23-539C3405C501}"/>
              </a:ext>
            </a:extLst>
          </p:cNvPr>
          <p:cNvSpPr txBox="1">
            <a:spLocks/>
          </p:cNvSpPr>
          <p:nvPr/>
        </p:nvSpPr>
        <p:spPr>
          <a:xfrm>
            <a:off x="3376287" y="2331310"/>
            <a:ext cx="2462300" cy="72005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port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61C9164-5525-2D96-5ADB-785CCADAF75F}"/>
              </a:ext>
            </a:extLst>
          </p:cNvPr>
          <p:cNvSpPr txBox="1">
            <a:spLocks/>
          </p:cNvSpPr>
          <p:nvPr/>
        </p:nvSpPr>
        <p:spPr>
          <a:xfrm>
            <a:off x="3376287" y="3373058"/>
            <a:ext cx="2462300" cy="72005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sup</a:t>
            </a:r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port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ing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ED4054-CF59-09A7-8CB0-1DF63010ECAD}"/>
              </a:ext>
            </a:extLst>
          </p:cNvPr>
          <p:cNvSpPr txBox="1">
            <a:spLocks/>
          </p:cNvSpPr>
          <p:nvPr/>
        </p:nvSpPr>
        <p:spPr>
          <a:xfrm>
            <a:off x="3376287" y="4414806"/>
            <a:ext cx="2462300" cy="72005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sup</a:t>
            </a:r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port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er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73657-8AEC-DBCF-C19A-8EA0E3956630}"/>
              </a:ext>
            </a:extLst>
          </p:cNvPr>
          <p:cNvSpPr txBox="1">
            <a:spLocks/>
          </p:cNvSpPr>
          <p:nvPr/>
        </p:nvSpPr>
        <p:spPr>
          <a:xfrm>
            <a:off x="6303707" y="2306090"/>
            <a:ext cx="2462300" cy="72005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de</a:t>
            </a:r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port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D361B06-D06E-E248-5B68-DD9BDC26469A}"/>
              </a:ext>
            </a:extLst>
          </p:cNvPr>
          <p:cNvSpPr txBox="1">
            <a:spLocks/>
          </p:cNvSpPr>
          <p:nvPr/>
        </p:nvSpPr>
        <p:spPr>
          <a:xfrm>
            <a:off x="6303707" y="3347838"/>
            <a:ext cx="2462300" cy="72005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im</a:t>
            </a:r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port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56B880B-1D72-F643-9FB9-2F583D07342D}"/>
              </a:ext>
            </a:extLst>
          </p:cNvPr>
          <p:cNvSpPr txBox="1">
            <a:spLocks/>
          </p:cNvSpPr>
          <p:nvPr/>
        </p:nvSpPr>
        <p:spPr>
          <a:xfrm>
            <a:off x="6303707" y="4389586"/>
            <a:ext cx="2462300" cy="72005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ex</a:t>
            </a:r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port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8B1EF14-687C-3DEC-E6CD-BF3E5B25D874}"/>
              </a:ext>
            </a:extLst>
          </p:cNvPr>
          <p:cNvSpPr txBox="1">
            <a:spLocks/>
          </p:cNvSpPr>
          <p:nvPr/>
        </p:nvSpPr>
        <p:spPr>
          <a:xfrm>
            <a:off x="9260866" y="2306090"/>
            <a:ext cx="2462300" cy="72005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re</a:t>
            </a:r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port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C115455-D619-E47D-51C4-764CDD36B978}"/>
              </a:ext>
            </a:extLst>
          </p:cNvPr>
          <p:cNvSpPr txBox="1">
            <a:spLocks/>
          </p:cNvSpPr>
          <p:nvPr/>
        </p:nvSpPr>
        <p:spPr>
          <a:xfrm>
            <a:off x="9260866" y="3347838"/>
            <a:ext cx="2462300" cy="72005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trans</a:t>
            </a:r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port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C8EE6A-A527-C715-8EB5-6D9DD765212B}"/>
              </a:ext>
            </a:extLst>
          </p:cNvPr>
          <p:cNvSpPr txBox="1">
            <a:spLocks/>
          </p:cNvSpPr>
          <p:nvPr/>
        </p:nvSpPr>
        <p:spPr>
          <a:xfrm>
            <a:off x="9260866" y="4389586"/>
            <a:ext cx="2462300" cy="72005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trans</a:t>
            </a:r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port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er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F8775ED-BC35-5FA6-539B-4F96EA481E67}"/>
              </a:ext>
            </a:extLst>
          </p:cNvPr>
          <p:cNvSpPr txBox="1">
            <a:spLocks/>
          </p:cNvSpPr>
          <p:nvPr/>
        </p:nvSpPr>
        <p:spPr>
          <a:xfrm>
            <a:off x="3157067" y="5397680"/>
            <a:ext cx="5877864" cy="712975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Port means to carry.</a:t>
            </a:r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29 -0.05764 L 0.14244 -0.02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background pattern&#10;&#10;Description automatically generated">
            <a:extLst>
              <a:ext uri="{FF2B5EF4-FFF2-40B4-BE49-F238E27FC236}">
                <a16:creationId xmlns:a16="http://schemas.microsoft.com/office/drawing/2014/main" id="{B0160251-EF03-9703-7A9B-9318EF6AF4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31938AE-C7D9-634F-66A1-F3735A64F606}"/>
              </a:ext>
            </a:extLst>
          </p:cNvPr>
          <p:cNvSpPr txBox="1">
            <a:spLocks/>
          </p:cNvSpPr>
          <p:nvPr/>
        </p:nvSpPr>
        <p:spPr>
          <a:xfrm>
            <a:off x="735496" y="1484060"/>
            <a:ext cx="10721008" cy="2965109"/>
          </a:xfrm>
          <a:prstGeom prst="roundRect">
            <a:avLst>
              <a:gd name="adj" fmla="val 21923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Can anyone remember what a </a:t>
            </a:r>
          </a:p>
          <a:p>
            <a:pPr algn="ctr"/>
            <a:r>
              <a:rPr lang="en-GB" b="1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prefix</a:t>
            </a:r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is?</a:t>
            </a:r>
          </a:p>
        </p:txBody>
      </p:sp>
      <p:pic>
        <p:nvPicPr>
          <p:cNvPr id="7" name="Picture 6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3BCC8543-7B8D-F0F1-64E8-334E936C5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7141" y="4877010"/>
            <a:ext cx="1484859" cy="191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9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background pattern&#10;&#10;Description automatically generated">
            <a:extLst>
              <a:ext uri="{FF2B5EF4-FFF2-40B4-BE49-F238E27FC236}">
                <a16:creationId xmlns:a16="http://schemas.microsoft.com/office/drawing/2014/main" id="{5F264056-0980-FE3F-8AB5-6B2F262C41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603897"/>
            <a:ext cx="11152777" cy="5650206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A prefix is a group of letters that go at the </a:t>
            </a:r>
            <a:r>
              <a:rPr lang="en-GB" sz="4000" u="sng" dirty="0">
                <a:solidFill>
                  <a:schemeClr val="bg1"/>
                </a:solidFill>
              </a:rPr>
              <a:t>beginning</a:t>
            </a:r>
            <a:r>
              <a:rPr lang="en-GB" sz="4000" dirty="0">
                <a:solidFill>
                  <a:schemeClr val="bg1"/>
                </a:solidFill>
              </a:rPr>
              <a:t> of a </a:t>
            </a:r>
            <a:r>
              <a:rPr lang="en-GB" sz="4000" u="sng" dirty="0">
                <a:solidFill>
                  <a:schemeClr val="bg1"/>
                </a:solidFill>
              </a:rPr>
              <a:t>root word</a:t>
            </a:r>
            <a:r>
              <a:rPr lang="en-GB" sz="4000" dirty="0">
                <a:solidFill>
                  <a:schemeClr val="bg1"/>
                </a:solidFill>
              </a:rPr>
              <a:t> and change the meaning of the word.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21331E-A809-65E3-9F62-A23B3EF182CF}"/>
              </a:ext>
            </a:extLst>
          </p:cNvPr>
          <p:cNvGrpSpPr/>
          <p:nvPr/>
        </p:nvGrpSpPr>
        <p:grpSpPr>
          <a:xfrm>
            <a:off x="2370708" y="2586894"/>
            <a:ext cx="2391466" cy="2626804"/>
            <a:chOff x="4628847" y="3413353"/>
            <a:chExt cx="2391466" cy="2626804"/>
          </a:xfrm>
        </p:grpSpPr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EC4BC384-3555-4AA2-06BF-B396FB1D9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1749" y="3413353"/>
              <a:ext cx="2328564" cy="262680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2ADBB5-3285-9B26-D54F-7BD74675F343}"/>
                </a:ext>
              </a:extLst>
            </p:cNvPr>
            <p:cNvSpPr txBox="1"/>
            <p:nvPr/>
          </p:nvSpPr>
          <p:spPr>
            <a:xfrm>
              <a:off x="4628847" y="4344740"/>
              <a:ext cx="20154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</a:rPr>
                <a:t>dis</a:t>
              </a:r>
              <a:r>
                <a:rPr lang="en-GB" sz="1100" dirty="0"/>
                <a:t>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8CD0AF-3911-7493-9430-9DA418DFF835}"/>
              </a:ext>
            </a:extLst>
          </p:cNvPr>
          <p:cNvGrpSpPr/>
          <p:nvPr/>
        </p:nvGrpSpPr>
        <p:grpSpPr>
          <a:xfrm>
            <a:off x="8414317" y="2646261"/>
            <a:ext cx="2296325" cy="2508069"/>
            <a:chOff x="6517813" y="3444650"/>
            <a:chExt cx="2296325" cy="2508069"/>
          </a:xfrm>
        </p:grpSpPr>
        <p:pic>
          <p:nvPicPr>
            <p:cNvPr id="8" name="Picture 7" descr="A picture containing text, clock, vector graphics, sign&#10;&#10;Description automatically generated">
              <a:extLst>
                <a:ext uri="{FF2B5EF4-FFF2-40B4-BE49-F238E27FC236}">
                  <a16:creationId xmlns:a16="http://schemas.microsoft.com/office/drawing/2014/main" id="{8F0D706E-A169-CA73-800A-6B159DC1C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7813" y="3444650"/>
              <a:ext cx="2296325" cy="250806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7FC553-7CDE-980A-7276-F570F5A5EE30}"/>
                </a:ext>
              </a:extLst>
            </p:cNvPr>
            <p:cNvSpPr txBox="1"/>
            <p:nvPr/>
          </p:nvSpPr>
          <p:spPr>
            <a:xfrm>
              <a:off x="6688918" y="4331192"/>
              <a:ext cx="1593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chemeClr val="bg1"/>
                  </a:solidFill>
                </a:rPr>
                <a:t>agree</a:t>
              </a:r>
              <a:r>
                <a:rPr lang="en-GB" sz="1050" dirty="0"/>
                <a:t>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51CB96-B8D4-1534-1BEC-C5EF4D8BD66F}"/>
              </a:ext>
            </a:extLst>
          </p:cNvPr>
          <p:cNvGrpSpPr/>
          <p:nvPr/>
        </p:nvGrpSpPr>
        <p:grpSpPr>
          <a:xfrm>
            <a:off x="653658" y="3195115"/>
            <a:ext cx="3524597" cy="646331"/>
            <a:chOff x="1299117" y="4052871"/>
            <a:chExt cx="3524597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DDAB4A-25A5-0172-53B3-D1968404AD86}"/>
                </a:ext>
              </a:extLst>
            </p:cNvPr>
            <p:cNvSpPr txBox="1"/>
            <p:nvPr/>
          </p:nvSpPr>
          <p:spPr>
            <a:xfrm>
              <a:off x="1299117" y="4052871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prefix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8ECCB54-CB71-DCB2-EC95-B5006F04DA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6177" y="4277058"/>
              <a:ext cx="1837537" cy="9897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AD2B8E-1A71-C7C8-5A78-CDB886A671FB}"/>
              </a:ext>
            </a:extLst>
          </p:cNvPr>
          <p:cNvGrpSpPr/>
          <p:nvPr/>
        </p:nvGrpSpPr>
        <p:grpSpPr>
          <a:xfrm>
            <a:off x="7849678" y="3192403"/>
            <a:ext cx="3897224" cy="1200329"/>
            <a:chOff x="8495137" y="4050159"/>
            <a:chExt cx="3897224" cy="12003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B41AAA-65BD-51D9-4553-B94F794C196B}"/>
                </a:ext>
              </a:extLst>
            </p:cNvPr>
            <p:cNvSpPr txBox="1"/>
            <p:nvPr/>
          </p:nvSpPr>
          <p:spPr>
            <a:xfrm>
              <a:off x="10294686" y="4050159"/>
              <a:ext cx="20976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root word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E2DB22A-07AA-2B2F-37D5-CB97EA0CF5B9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8495137" y="4331192"/>
              <a:ext cx="1799549" cy="31913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77C188B-EEF9-A415-F387-17971485C4FD}"/>
              </a:ext>
            </a:extLst>
          </p:cNvPr>
          <p:cNvSpPr txBox="1"/>
          <p:nvPr/>
        </p:nvSpPr>
        <p:spPr>
          <a:xfrm>
            <a:off x="3708596" y="5546217"/>
            <a:ext cx="6045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dis + agree = disagree</a:t>
            </a:r>
          </a:p>
        </p:txBody>
      </p:sp>
    </p:spTree>
    <p:extLst>
      <p:ext uri="{BB962C8B-B14F-4D97-AF65-F5344CB8AC3E}">
        <p14:creationId xmlns:p14="http://schemas.microsoft.com/office/powerpoint/2010/main" val="17382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022E-16 L 0.15312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022E-16 L -0.19101 -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EA99CFB-BE88-B71A-5D3D-C38FFB5FAE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"/>
            <a:ext cx="12192000" cy="6856629"/>
          </a:xfrm>
          <a:prstGeom prst="rect">
            <a:avLst/>
          </a:prstGeom>
        </p:spPr>
      </p:pic>
      <p:pic>
        <p:nvPicPr>
          <p:cNvPr id="7" name="Picture 6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3BCC8543-7B8D-F0F1-64E8-334E936C5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7141" y="4877010"/>
            <a:ext cx="1484859" cy="191313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CCBF33E-F4D1-AF1C-1778-F8CA865DAD3B}"/>
              </a:ext>
            </a:extLst>
          </p:cNvPr>
          <p:cNvSpPr txBox="1">
            <a:spLocks/>
          </p:cNvSpPr>
          <p:nvPr/>
        </p:nvSpPr>
        <p:spPr>
          <a:xfrm>
            <a:off x="748901" y="722866"/>
            <a:ext cx="10694196" cy="1716811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Does anyone know what a </a:t>
            </a:r>
            <a:r>
              <a:rPr lang="en-GB" sz="3600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suffix </a:t>
            </a:r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is? </a:t>
            </a:r>
          </a:p>
        </p:txBody>
      </p:sp>
    </p:spTree>
    <p:extLst>
      <p:ext uri="{BB962C8B-B14F-4D97-AF65-F5344CB8AC3E}">
        <p14:creationId xmlns:p14="http://schemas.microsoft.com/office/powerpoint/2010/main" val="3449067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86E06080-D114-F840-A5D7-B17098686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"/>
            <a:ext cx="12192000" cy="68566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036" y="391887"/>
            <a:ext cx="10584874" cy="5962731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A suffix is a group of letters that go at the </a:t>
            </a:r>
            <a:r>
              <a:rPr lang="en-GB" sz="4000" u="sng" dirty="0">
                <a:solidFill>
                  <a:schemeClr val="bg1"/>
                </a:solidFill>
              </a:rPr>
              <a:t>end</a:t>
            </a:r>
            <a:r>
              <a:rPr lang="en-GB" sz="4000" dirty="0">
                <a:solidFill>
                  <a:schemeClr val="bg1"/>
                </a:solidFill>
              </a:rPr>
              <a:t> of a </a:t>
            </a:r>
            <a:r>
              <a:rPr lang="en-GB" sz="4000" u="sng" dirty="0">
                <a:solidFill>
                  <a:schemeClr val="bg1"/>
                </a:solidFill>
              </a:rPr>
              <a:t>root word</a:t>
            </a:r>
            <a:r>
              <a:rPr lang="en-GB" sz="4000" dirty="0">
                <a:solidFill>
                  <a:schemeClr val="bg1"/>
                </a:solidFill>
              </a:rPr>
              <a:t> and change the meaning of the word.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51CB96-B8D4-1534-1BEC-C5EF4D8BD66F}"/>
              </a:ext>
            </a:extLst>
          </p:cNvPr>
          <p:cNvGrpSpPr/>
          <p:nvPr/>
        </p:nvGrpSpPr>
        <p:grpSpPr>
          <a:xfrm>
            <a:off x="653658" y="3195115"/>
            <a:ext cx="3524597" cy="1200329"/>
            <a:chOff x="1299117" y="4052871"/>
            <a:chExt cx="3524597" cy="1200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DDAB4A-25A5-0172-53B3-D1968404AD86}"/>
                </a:ext>
              </a:extLst>
            </p:cNvPr>
            <p:cNvSpPr txBox="1"/>
            <p:nvPr/>
          </p:nvSpPr>
          <p:spPr>
            <a:xfrm>
              <a:off x="1299117" y="4052871"/>
              <a:ext cx="1828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Root word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8ECCB54-CB71-DCB2-EC95-B5006F04DA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6177" y="4277058"/>
              <a:ext cx="1837537" cy="9897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AD2B8E-1A71-C7C8-5A78-CDB886A671FB}"/>
              </a:ext>
            </a:extLst>
          </p:cNvPr>
          <p:cNvGrpSpPr/>
          <p:nvPr/>
        </p:nvGrpSpPr>
        <p:grpSpPr>
          <a:xfrm>
            <a:off x="7575934" y="3195114"/>
            <a:ext cx="4180198" cy="646331"/>
            <a:chOff x="8221393" y="4052870"/>
            <a:chExt cx="4180198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B41AAA-65BD-51D9-4553-B94F794C196B}"/>
                </a:ext>
              </a:extLst>
            </p:cNvPr>
            <p:cNvSpPr txBox="1"/>
            <p:nvPr/>
          </p:nvSpPr>
          <p:spPr>
            <a:xfrm>
              <a:off x="10020942" y="4052870"/>
              <a:ext cx="23806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Suffix 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E2DB22A-07AA-2B2F-37D5-CB97EA0CF5B9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8221393" y="4333903"/>
              <a:ext cx="1799549" cy="4213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77C188B-EEF9-A415-F387-17971485C4FD}"/>
              </a:ext>
            </a:extLst>
          </p:cNvPr>
          <p:cNvSpPr txBox="1"/>
          <p:nvPr/>
        </p:nvSpPr>
        <p:spPr>
          <a:xfrm>
            <a:off x="3708596" y="5546217"/>
            <a:ext cx="6045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do + </a:t>
            </a:r>
            <a:r>
              <a:rPr lang="en-GB" sz="4000" dirty="0" err="1">
                <a:solidFill>
                  <a:schemeClr val="bg1"/>
                </a:solidFill>
              </a:rPr>
              <a:t>ing</a:t>
            </a:r>
            <a:r>
              <a:rPr lang="en-GB" sz="4000" dirty="0">
                <a:solidFill>
                  <a:schemeClr val="bg1"/>
                </a:solidFill>
              </a:rPr>
              <a:t> = doing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07F425-F033-C5B5-CA78-FE854C7DDFD9}"/>
              </a:ext>
            </a:extLst>
          </p:cNvPr>
          <p:cNvGrpSpPr/>
          <p:nvPr/>
        </p:nvGrpSpPr>
        <p:grpSpPr>
          <a:xfrm>
            <a:off x="2340718" y="2655446"/>
            <a:ext cx="2352052" cy="2573025"/>
            <a:chOff x="2340718" y="2655446"/>
            <a:chExt cx="2352052" cy="2573025"/>
          </a:xfrm>
        </p:grpSpPr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5D3E6D3C-6626-2E0F-65D5-15EBE279B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40718" y="2655446"/>
              <a:ext cx="2352052" cy="257302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FD7A94-C0BF-748F-6F71-D3863E7843B9}"/>
                </a:ext>
              </a:extLst>
            </p:cNvPr>
            <p:cNvSpPr txBox="1"/>
            <p:nvPr/>
          </p:nvSpPr>
          <p:spPr>
            <a:xfrm>
              <a:off x="2364992" y="3363332"/>
              <a:ext cx="16959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dirty="0">
                  <a:solidFill>
                    <a:schemeClr val="bg1"/>
                  </a:solidFill>
                </a:rPr>
                <a:t>do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8E4268-C4D7-35F9-F14D-77ADAE0701D9}"/>
              </a:ext>
            </a:extLst>
          </p:cNvPr>
          <p:cNvGrpSpPr/>
          <p:nvPr/>
        </p:nvGrpSpPr>
        <p:grpSpPr>
          <a:xfrm>
            <a:off x="8429250" y="2499124"/>
            <a:ext cx="1799548" cy="2714574"/>
            <a:chOff x="8429250" y="2499124"/>
            <a:chExt cx="1799548" cy="2714574"/>
          </a:xfrm>
        </p:grpSpPr>
        <p:pic>
          <p:nvPicPr>
            <p:cNvPr id="5" name="Picture 4" descr="Logo, icon&#10;&#10;Description automatically generated">
              <a:extLst>
                <a:ext uri="{FF2B5EF4-FFF2-40B4-BE49-F238E27FC236}">
                  <a16:creationId xmlns:a16="http://schemas.microsoft.com/office/drawing/2014/main" id="{F039F7F7-8C71-15FB-F1FA-D17FC8B9D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29250" y="2499124"/>
              <a:ext cx="1799548" cy="271457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B8FD4F-9933-4BEE-90E3-4A3D0867A691}"/>
                </a:ext>
              </a:extLst>
            </p:cNvPr>
            <p:cNvSpPr txBox="1"/>
            <p:nvPr/>
          </p:nvSpPr>
          <p:spPr>
            <a:xfrm>
              <a:off x="8482501" y="3195115"/>
              <a:ext cx="16959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dirty="0" err="1">
                  <a:solidFill>
                    <a:schemeClr val="bg1"/>
                  </a:solidFill>
                </a:rPr>
                <a:t>ing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4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15873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18697 0.011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Background pattern&#10;&#10;Description automatically generated">
            <a:extLst>
              <a:ext uri="{FF2B5EF4-FFF2-40B4-BE49-F238E27FC236}">
                <a16:creationId xmlns:a16="http://schemas.microsoft.com/office/drawing/2014/main" id="{78C609DA-3802-2C25-23B6-E58E7464B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759459" y="346979"/>
            <a:ext cx="10673080" cy="827839"/>
          </a:xfrm>
          <a:prstGeom prst="roundRect">
            <a:avLst>
              <a:gd name="adj" fmla="val 1276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Root word: port (to carry)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918E2-073A-0F1F-1852-E7CD4A521003}"/>
              </a:ext>
            </a:extLst>
          </p:cNvPr>
          <p:cNvSpPr txBox="1">
            <a:spLocks/>
          </p:cNvSpPr>
          <p:nvPr/>
        </p:nvSpPr>
        <p:spPr>
          <a:xfrm>
            <a:off x="6386136" y="3338237"/>
            <a:ext cx="2462300" cy="720052"/>
          </a:xfrm>
          <a:prstGeom prst="roundRect">
            <a:avLst>
              <a:gd name="adj" fmla="val 11531"/>
            </a:avLst>
          </a:prstGeom>
          <a:gradFill>
            <a:gsLst>
              <a:gs pos="100000">
                <a:srgbClr val="EF8023"/>
              </a:gs>
              <a:gs pos="0">
                <a:srgbClr val="7030A0"/>
              </a:gs>
            </a:gsLst>
            <a:lin ang="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port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ably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A40150B-10A5-5A18-B2E7-45E1796F5536}"/>
              </a:ext>
            </a:extLst>
          </p:cNvPr>
          <p:cNvSpPr txBox="1">
            <a:spLocks/>
          </p:cNvSpPr>
          <p:nvPr/>
        </p:nvSpPr>
        <p:spPr>
          <a:xfrm>
            <a:off x="6386136" y="2371007"/>
            <a:ext cx="2462300" cy="720052"/>
          </a:xfrm>
          <a:prstGeom prst="roundRect">
            <a:avLst>
              <a:gd name="adj" fmla="val 11531"/>
            </a:avLst>
          </a:prstGeom>
          <a:gradFill>
            <a:gsLst>
              <a:gs pos="100000">
                <a:srgbClr val="EF8023"/>
              </a:gs>
              <a:gs pos="0">
                <a:srgbClr val="7030A0"/>
              </a:gs>
            </a:gsLst>
            <a:lin ang="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port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FDE697-04FA-D7BA-7078-8B72B6F13F65}"/>
              </a:ext>
            </a:extLst>
          </p:cNvPr>
          <p:cNvSpPr txBox="1">
            <a:spLocks/>
          </p:cNvSpPr>
          <p:nvPr/>
        </p:nvSpPr>
        <p:spPr>
          <a:xfrm>
            <a:off x="580272" y="3326550"/>
            <a:ext cx="2462300" cy="720052"/>
          </a:xfrm>
          <a:prstGeom prst="roundRect">
            <a:avLst>
              <a:gd name="adj" fmla="val 11531"/>
            </a:avLst>
          </a:prstGeom>
          <a:gradFill>
            <a:gsLst>
              <a:gs pos="100000">
                <a:srgbClr val="7030A0"/>
              </a:gs>
              <a:gs pos="0">
                <a:srgbClr val="C00000"/>
              </a:gs>
            </a:gsLst>
            <a:lin ang="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sup</a:t>
            </a:r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port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3A9A195-6A9B-A817-DA23-539C3405C501}"/>
              </a:ext>
            </a:extLst>
          </p:cNvPr>
          <p:cNvSpPr txBox="1">
            <a:spLocks/>
          </p:cNvSpPr>
          <p:nvPr/>
        </p:nvSpPr>
        <p:spPr>
          <a:xfrm>
            <a:off x="9248788" y="2382693"/>
            <a:ext cx="2462300" cy="720052"/>
          </a:xfrm>
          <a:prstGeom prst="roundRect">
            <a:avLst>
              <a:gd name="adj" fmla="val 11531"/>
            </a:avLst>
          </a:prstGeom>
          <a:gradFill>
            <a:gsLst>
              <a:gs pos="100000">
                <a:srgbClr val="EF8023"/>
              </a:gs>
              <a:gs pos="0">
                <a:srgbClr val="7030A0"/>
              </a:gs>
            </a:gsLst>
            <a:lin ang="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port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able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73657-8AEC-DBCF-C19A-8EA0E3956630}"/>
              </a:ext>
            </a:extLst>
          </p:cNvPr>
          <p:cNvSpPr txBox="1">
            <a:spLocks/>
          </p:cNvSpPr>
          <p:nvPr/>
        </p:nvSpPr>
        <p:spPr>
          <a:xfrm>
            <a:off x="580272" y="2440709"/>
            <a:ext cx="2462300" cy="720052"/>
          </a:xfrm>
          <a:prstGeom prst="roundRect">
            <a:avLst>
              <a:gd name="adj" fmla="val 11531"/>
            </a:avLst>
          </a:prstGeom>
          <a:gradFill>
            <a:gsLst>
              <a:gs pos="100000">
                <a:srgbClr val="7030A0"/>
              </a:gs>
              <a:gs pos="0">
                <a:srgbClr val="C00000"/>
              </a:gs>
            </a:gsLst>
            <a:lin ang="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de</a:t>
            </a:r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port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D361B06-D06E-E248-5B68-DD9BDC26469A}"/>
              </a:ext>
            </a:extLst>
          </p:cNvPr>
          <p:cNvSpPr txBox="1">
            <a:spLocks/>
          </p:cNvSpPr>
          <p:nvPr/>
        </p:nvSpPr>
        <p:spPr>
          <a:xfrm>
            <a:off x="3424150" y="4310058"/>
            <a:ext cx="2462300" cy="720052"/>
          </a:xfrm>
          <a:prstGeom prst="roundRect">
            <a:avLst>
              <a:gd name="adj" fmla="val 11531"/>
            </a:avLst>
          </a:prstGeom>
          <a:gradFill>
            <a:gsLst>
              <a:gs pos="100000">
                <a:srgbClr val="7030A0"/>
              </a:gs>
              <a:gs pos="0">
                <a:srgbClr val="C00000"/>
              </a:gs>
            </a:gsLst>
            <a:lin ang="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im</a:t>
            </a:r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port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56B880B-1D72-F643-9FB9-2F583D07342D}"/>
              </a:ext>
            </a:extLst>
          </p:cNvPr>
          <p:cNvSpPr txBox="1">
            <a:spLocks/>
          </p:cNvSpPr>
          <p:nvPr/>
        </p:nvSpPr>
        <p:spPr>
          <a:xfrm>
            <a:off x="580272" y="4305466"/>
            <a:ext cx="2462300" cy="720052"/>
          </a:xfrm>
          <a:prstGeom prst="roundRect">
            <a:avLst>
              <a:gd name="adj" fmla="val 11531"/>
            </a:avLst>
          </a:prstGeom>
          <a:gradFill>
            <a:gsLst>
              <a:gs pos="100000">
                <a:srgbClr val="7030A0"/>
              </a:gs>
              <a:gs pos="0">
                <a:srgbClr val="C00000"/>
              </a:gs>
            </a:gsLst>
            <a:lin ang="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ex</a:t>
            </a:r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port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8B1EF14-687C-3DEC-E6CD-BF3E5B25D874}"/>
              </a:ext>
            </a:extLst>
          </p:cNvPr>
          <p:cNvSpPr txBox="1">
            <a:spLocks/>
          </p:cNvSpPr>
          <p:nvPr/>
        </p:nvSpPr>
        <p:spPr>
          <a:xfrm>
            <a:off x="3424150" y="3331013"/>
            <a:ext cx="2462300" cy="720052"/>
          </a:xfrm>
          <a:prstGeom prst="roundRect">
            <a:avLst>
              <a:gd name="adj" fmla="val 11531"/>
            </a:avLst>
          </a:prstGeom>
          <a:gradFill>
            <a:gsLst>
              <a:gs pos="100000">
                <a:srgbClr val="7030A0"/>
              </a:gs>
              <a:gs pos="0">
                <a:srgbClr val="C00000"/>
              </a:gs>
            </a:gsLst>
            <a:lin ang="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re</a:t>
            </a:r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port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C115455-D619-E47D-51C4-764CDD36B978}"/>
              </a:ext>
            </a:extLst>
          </p:cNvPr>
          <p:cNvSpPr txBox="1">
            <a:spLocks/>
          </p:cNvSpPr>
          <p:nvPr/>
        </p:nvSpPr>
        <p:spPr>
          <a:xfrm>
            <a:off x="3424150" y="2383968"/>
            <a:ext cx="2462300" cy="720052"/>
          </a:xfrm>
          <a:prstGeom prst="roundRect">
            <a:avLst>
              <a:gd name="adj" fmla="val 11531"/>
            </a:avLst>
          </a:prstGeom>
          <a:gradFill>
            <a:gsLst>
              <a:gs pos="100000">
                <a:srgbClr val="7030A0"/>
              </a:gs>
              <a:gs pos="0">
                <a:srgbClr val="C00000"/>
              </a:gs>
            </a:gsLst>
            <a:lin ang="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trans</a:t>
            </a:r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port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99D78B-6D02-90B9-109D-17D6F55B00C9}"/>
              </a:ext>
            </a:extLst>
          </p:cNvPr>
          <p:cNvSpPr txBox="1">
            <a:spLocks/>
          </p:cNvSpPr>
          <p:nvPr/>
        </p:nvSpPr>
        <p:spPr>
          <a:xfrm>
            <a:off x="2013079" y="1403777"/>
            <a:ext cx="2499849" cy="720052"/>
          </a:xfrm>
          <a:prstGeom prst="roundRect">
            <a:avLst>
              <a:gd name="adj" fmla="val 11531"/>
            </a:avLst>
          </a:prstGeom>
          <a:gradFill>
            <a:gsLst>
              <a:gs pos="100000">
                <a:srgbClr val="7030A0"/>
              </a:gs>
              <a:gs pos="0">
                <a:srgbClr val="C00000"/>
              </a:gs>
            </a:gsLst>
            <a:lin ang="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Prefixes: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79285C-A8D9-609C-5A84-00ACE8E52F5C}"/>
              </a:ext>
            </a:extLst>
          </p:cNvPr>
          <p:cNvSpPr txBox="1">
            <a:spLocks/>
          </p:cNvSpPr>
          <p:nvPr/>
        </p:nvSpPr>
        <p:spPr>
          <a:xfrm>
            <a:off x="7795363" y="1403777"/>
            <a:ext cx="2499849" cy="720052"/>
          </a:xfrm>
          <a:prstGeom prst="roundRect">
            <a:avLst>
              <a:gd name="adj" fmla="val 11531"/>
            </a:avLst>
          </a:prstGeom>
          <a:gradFill>
            <a:gsLst>
              <a:gs pos="100000">
                <a:srgbClr val="EF8023"/>
              </a:gs>
              <a:gs pos="0">
                <a:srgbClr val="7030A0"/>
              </a:gs>
            </a:gsLst>
            <a:lin ang="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Suffixes: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91F2D04-5368-012A-4DB6-10D25CD1D9BB}"/>
              </a:ext>
            </a:extLst>
          </p:cNvPr>
          <p:cNvSpPr txBox="1">
            <a:spLocks/>
          </p:cNvSpPr>
          <p:nvPr/>
        </p:nvSpPr>
        <p:spPr>
          <a:xfrm>
            <a:off x="9230014" y="3326550"/>
            <a:ext cx="2462300" cy="720052"/>
          </a:xfrm>
          <a:prstGeom prst="roundRect">
            <a:avLst>
              <a:gd name="adj" fmla="val 11531"/>
            </a:avLst>
          </a:prstGeom>
          <a:gradFill>
            <a:gsLst>
              <a:gs pos="100000">
                <a:srgbClr val="EF8023"/>
              </a:gs>
              <a:gs pos="0">
                <a:srgbClr val="7030A0"/>
              </a:gs>
            </a:gsLst>
            <a:lin ang="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port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670711-1629-5EA6-684E-B0DB4BA13730}"/>
              </a:ext>
            </a:extLst>
          </p:cNvPr>
          <p:cNvSpPr txBox="1">
            <a:spLocks/>
          </p:cNvSpPr>
          <p:nvPr/>
        </p:nvSpPr>
        <p:spPr>
          <a:xfrm>
            <a:off x="6386136" y="4305466"/>
            <a:ext cx="2462300" cy="720052"/>
          </a:xfrm>
          <a:prstGeom prst="roundRect">
            <a:avLst>
              <a:gd name="adj" fmla="val 11531"/>
            </a:avLst>
          </a:prstGeom>
          <a:gradFill>
            <a:gsLst>
              <a:gs pos="100000">
                <a:srgbClr val="EF8023"/>
              </a:gs>
              <a:gs pos="0">
                <a:srgbClr val="7030A0"/>
              </a:gs>
            </a:gsLst>
            <a:lin ang="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port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ed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28117DF-5995-B87E-4D12-E7949E1D092B}"/>
              </a:ext>
            </a:extLst>
          </p:cNvPr>
          <p:cNvSpPr txBox="1">
            <a:spLocks/>
          </p:cNvSpPr>
          <p:nvPr/>
        </p:nvSpPr>
        <p:spPr>
          <a:xfrm>
            <a:off x="9230014" y="4305466"/>
            <a:ext cx="2462300" cy="720052"/>
          </a:xfrm>
          <a:prstGeom prst="roundRect">
            <a:avLst>
              <a:gd name="adj" fmla="val 11531"/>
            </a:avLst>
          </a:prstGeom>
          <a:gradFill>
            <a:gsLst>
              <a:gs pos="100000">
                <a:srgbClr val="EF8023"/>
              </a:gs>
              <a:gs pos="0">
                <a:srgbClr val="7030A0"/>
              </a:gs>
            </a:gsLst>
            <a:lin ang="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port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ability</a:t>
            </a:r>
          </a:p>
        </p:txBody>
      </p:sp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867D23E7-E834-CBFE-8250-43CEB53A7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176" y="5304071"/>
            <a:ext cx="1205274" cy="1367275"/>
          </a:xfrm>
          <a:prstGeom prst="rect">
            <a:avLst/>
          </a:prstGeom>
        </p:spPr>
      </p:pic>
      <p:pic>
        <p:nvPicPr>
          <p:cNvPr id="33" name="Picture 32" descr="A picture containing text, clock, vector graphics, sign&#10;&#10;Description automatically generated">
            <a:extLst>
              <a:ext uri="{FF2B5EF4-FFF2-40B4-BE49-F238E27FC236}">
                <a16:creationId xmlns:a16="http://schemas.microsoft.com/office/drawing/2014/main" id="{C56DEF48-B6CF-7DDE-7384-723D28906B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464" y="5304071"/>
            <a:ext cx="1280570" cy="1367275"/>
          </a:xfrm>
          <a:prstGeom prst="rect">
            <a:avLst/>
          </a:prstGeom>
        </p:spPr>
      </p:pic>
      <p:pic>
        <p:nvPicPr>
          <p:cNvPr id="36" name="Picture 35" descr="Logo, icon&#10;&#10;Description automatically generated">
            <a:extLst>
              <a:ext uri="{FF2B5EF4-FFF2-40B4-BE49-F238E27FC236}">
                <a16:creationId xmlns:a16="http://schemas.microsoft.com/office/drawing/2014/main" id="{A1C3A60C-C64A-7DCB-F7A0-FB12A8A214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679" y="5304071"/>
            <a:ext cx="1004607" cy="13672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BE1425-4203-AFE5-66AA-5221E7381034}"/>
              </a:ext>
            </a:extLst>
          </p:cNvPr>
          <p:cNvSpPr txBox="1">
            <a:spLocks/>
          </p:cNvSpPr>
          <p:nvPr/>
        </p:nvSpPr>
        <p:spPr>
          <a:xfrm>
            <a:off x="759459" y="5601470"/>
            <a:ext cx="10673080" cy="827839"/>
          </a:xfrm>
          <a:prstGeom prst="roundRect">
            <a:avLst>
              <a:gd name="adj" fmla="val 1276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part of the same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word family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644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7" grpId="0" animBg="1"/>
      <p:bldP spid="8" grpId="0" animBg="1"/>
      <p:bldP spid="9" grpId="0" animBg="1"/>
      <p:bldP spid="11" grpId="0" animBg="1"/>
      <p:bldP spid="2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0EE9A5E-DD6A-3BD4-E585-1194EEB6E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1405530" y="405363"/>
            <a:ext cx="9380937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 have 1 minute to think of as many words in the </a:t>
            </a:r>
            <a:r>
              <a:rPr lang="en-GB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word family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based on the root word “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act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”? </a:t>
            </a:r>
          </a:p>
        </p:txBody>
      </p:sp>
      <p:sp>
        <p:nvSpPr>
          <p:cNvPr id="2" name="Red Oval">
            <a:extLst>
              <a:ext uri="{FF2B5EF4-FFF2-40B4-BE49-F238E27FC236}">
                <a16:creationId xmlns:a16="http://schemas.microsoft.com/office/drawing/2014/main" id="{A761F053-2C37-F1F6-3540-D0DEE4CCFFA5}"/>
              </a:ext>
            </a:extLst>
          </p:cNvPr>
          <p:cNvSpPr/>
          <p:nvPr/>
        </p:nvSpPr>
        <p:spPr>
          <a:xfrm>
            <a:off x="4822031" y="304878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4" name="Amber Oval">
            <a:extLst>
              <a:ext uri="{FF2B5EF4-FFF2-40B4-BE49-F238E27FC236}">
                <a16:creationId xmlns:a16="http://schemas.microsoft.com/office/drawing/2014/main" id="{3A875D1E-6F4C-D400-9403-514C11C3EA4B}"/>
              </a:ext>
            </a:extLst>
          </p:cNvPr>
          <p:cNvSpPr/>
          <p:nvPr/>
        </p:nvSpPr>
        <p:spPr>
          <a:xfrm>
            <a:off x="4822031" y="3048780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5" name="Green Oval">
            <a:extLst>
              <a:ext uri="{FF2B5EF4-FFF2-40B4-BE49-F238E27FC236}">
                <a16:creationId xmlns:a16="http://schemas.microsoft.com/office/drawing/2014/main" id="{70555D17-9668-0A51-F0F4-FAE3C5A977F9}"/>
              </a:ext>
            </a:extLst>
          </p:cNvPr>
          <p:cNvSpPr/>
          <p:nvPr/>
        </p:nvSpPr>
        <p:spPr>
          <a:xfrm>
            <a:off x="4822031" y="3048780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76C6D7-074E-4BE5-91ED-86CB86A85818}"/>
              </a:ext>
            </a:extLst>
          </p:cNvPr>
          <p:cNvSpPr txBox="1"/>
          <p:nvPr/>
        </p:nvSpPr>
        <p:spPr>
          <a:xfrm>
            <a:off x="4814650" y="585201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9" name="Last 60 seconds">
            <a:extLst>
              <a:ext uri="{FF2B5EF4-FFF2-40B4-BE49-F238E27FC236}">
                <a16:creationId xmlns:a16="http://schemas.microsoft.com/office/drawing/2014/main" id="{23891109-75F5-A29D-B1A4-F43F55B50EC3}"/>
              </a:ext>
            </a:extLst>
          </p:cNvPr>
          <p:cNvSpPr txBox="1"/>
          <p:nvPr/>
        </p:nvSpPr>
        <p:spPr>
          <a:xfrm>
            <a:off x="4814650" y="5834684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10" name="Grey Oval">
            <a:extLst>
              <a:ext uri="{FF2B5EF4-FFF2-40B4-BE49-F238E27FC236}">
                <a16:creationId xmlns:a16="http://schemas.microsoft.com/office/drawing/2014/main" id="{571E5AE6-4290-1B1C-AB9E-0A0D8758D796}"/>
              </a:ext>
            </a:extLst>
          </p:cNvPr>
          <p:cNvSpPr/>
          <p:nvPr/>
        </p:nvSpPr>
        <p:spPr>
          <a:xfrm>
            <a:off x="4822031" y="3048780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3A82B6-5253-8369-D48B-B23241A94928}"/>
              </a:ext>
            </a:extLst>
          </p:cNvPr>
          <p:cNvSpPr/>
          <p:nvPr/>
        </p:nvSpPr>
        <p:spPr>
          <a:xfrm>
            <a:off x="6050361" y="428380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1C49B1-D20F-3E72-B6DA-73FBB8393508}"/>
              </a:ext>
            </a:extLst>
          </p:cNvPr>
          <p:cNvCxnSpPr>
            <a:cxnSpLocks/>
            <a:stCxn id="10" idx="0"/>
          </p:cNvCxnSpPr>
          <p:nvPr/>
        </p:nvCxnSpPr>
        <p:spPr>
          <a:xfrm flipH="1">
            <a:off x="6090748" y="304878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1C1D32-0C89-95A1-7B5D-2443D34A0B2E}"/>
              </a:ext>
            </a:extLst>
          </p:cNvPr>
          <p:cNvCxnSpPr/>
          <p:nvPr/>
        </p:nvCxnSpPr>
        <p:spPr>
          <a:xfrm>
            <a:off x="6097601" y="535809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F3F18A-0D66-1928-7F8A-677D1972AA62}"/>
              </a:ext>
            </a:extLst>
          </p:cNvPr>
          <p:cNvCxnSpPr>
            <a:cxnSpLocks/>
          </p:cNvCxnSpPr>
          <p:nvPr/>
        </p:nvCxnSpPr>
        <p:spPr>
          <a:xfrm>
            <a:off x="6691963" y="514985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05DB25-2BBF-4B48-0954-96D7D5C7592C}"/>
              </a:ext>
            </a:extLst>
          </p:cNvPr>
          <p:cNvCxnSpPr>
            <a:cxnSpLocks/>
          </p:cNvCxnSpPr>
          <p:nvPr/>
        </p:nvCxnSpPr>
        <p:spPr>
          <a:xfrm>
            <a:off x="5368910" y="326603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6ACD66-42AE-EA7A-02B3-CEBC34422B57}"/>
              </a:ext>
            </a:extLst>
          </p:cNvPr>
          <p:cNvCxnSpPr>
            <a:cxnSpLocks/>
          </p:cNvCxnSpPr>
          <p:nvPr/>
        </p:nvCxnSpPr>
        <p:spPr>
          <a:xfrm>
            <a:off x="4953705" y="375976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DB3A6C-527D-C407-A4FC-F1FB64BA81CE}"/>
              </a:ext>
            </a:extLst>
          </p:cNvPr>
          <p:cNvCxnSpPr>
            <a:cxnSpLocks/>
          </p:cNvCxnSpPr>
          <p:nvPr/>
        </p:nvCxnSpPr>
        <p:spPr>
          <a:xfrm>
            <a:off x="6990379" y="478847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DA4F0E-2A03-639E-5BE3-E3D3F574D98E}"/>
              </a:ext>
            </a:extLst>
          </p:cNvPr>
          <p:cNvCxnSpPr>
            <a:cxnSpLocks/>
          </p:cNvCxnSpPr>
          <p:nvPr/>
        </p:nvCxnSpPr>
        <p:spPr>
          <a:xfrm>
            <a:off x="7122723" y="432111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CA85F8-A8F7-5C65-E583-5AFF35D0A05B}"/>
              </a:ext>
            </a:extLst>
          </p:cNvPr>
          <p:cNvCxnSpPr>
            <a:cxnSpLocks/>
          </p:cNvCxnSpPr>
          <p:nvPr/>
        </p:nvCxnSpPr>
        <p:spPr>
          <a:xfrm>
            <a:off x="4823632" y="434274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3AB2E5-B0CA-3C45-440C-4B1E2E40A9AA}"/>
              </a:ext>
            </a:extLst>
          </p:cNvPr>
          <p:cNvCxnSpPr>
            <a:cxnSpLocks/>
          </p:cNvCxnSpPr>
          <p:nvPr/>
        </p:nvCxnSpPr>
        <p:spPr>
          <a:xfrm flipV="1">
            <a:off x="7043457" y="377381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AE086CB-3C52-588C-C60D-C0540A3B88CC}"/>
              </a:ext>
            </a:extLst>
          </p:cNvPr>
          <p:cNvCxnSpPr>
            <a:cxnSpLocks/>
          </p:cNvCxnSpPr>
          <p:nvPr/>
        </p:nvCxnSpPr>
        <p:spPr>
          <a:xfrm flipV="1">
            <a:off x="4983472" y="480487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 30 seconds">
            <a:extLst>
              <a:ext uri="{FF2B5EF4-FFF2-40B4-BE49-F238E27FC236}">
                <a16:creationId xmlns:a16="http://schemas.microsoft.com/office/drawing/2014/main" id="{363953EB-11C7-CEEF-82C6-B209A1CF7D9B}"/>
              </a:ext>
            </a:extLst>
          </p:cNvPr>
          <p:cNvSpPr txBox="1"/>
          <p:nvPr/>
        </p:nvSpPr>
        <p:spPr>
          <a:xfrm>
            <a:off x="4814650" y="5834683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BB6261-76FE-CF99-537D-30F26D62EBA6}"/>
              </a:ext>
            </a:extLst>
          </p:cNvPr>
          <p:cNvCxnSpPr>
            <a:cxnSpLocks/>
          </p:cNvCxnSpPr>
          <p:nvPr/>
        </p:nvCxnSpPr>
        <p:spPr>
          <a:xfrm flipV="1">
            <a:off x="5344102" y="514985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7680092-EBB2-C534-D7B4-229DC96F7396}"/>
              </a:ext>
            </a:extLst>
          </p:cNvPr>
          <p:cNvCxnSpPr>
            <a:cxnSpLocks/>
          </p:cNvCxnSpPr>
          <p:nvPr/>
        </p:nvCxnSpPr>
        <p:spPr>
          <a:xfrm flipV="1">
            <a:off x="6747612" y="330753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7AD625C-0EE2-EB16-C807-2FA4F4939484}"/>
              </a:ext>
            </a:extLst>
          </p:cNvPr>
          <p:cNvGrpSpPr>
            <a:grpSpLocks/>
          </p:cNvGrpSpPr>
          <p:nvPr/>
        </p:nvGrpSpPr>
        <p:grpSpPr bwMode="auto">
          <a:xfrm>
            <a:off x="6096829" y="3238640"/>
            <a:ext cx="7938" cy="2208212"/>
            <a:chOff x="6948614" y="3503140"/>
            <a:chExt cx="7930" cy="220869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0C07FAB-A910-5FF6-40A7-6325FED39B07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FEE68F2-0349-AF96-C478-561247F3042D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1 minutes start">
            <a:extLst>
              <a:ext uri="{FF2B5EF4-FFF2-40B4-BE49-F238E27FC236}">
                <a16:creationId xmlns:a16="http://schemas.microsoft.com/office/drawing/2014/main" id="{E5CE441B-5532-3546-BBDA-1225F7725AD6}"/>
              </a:ext>
            </a:extLst>
          </p:cNvPr>
          <p:cNvSpPr txBox="1"/>
          <p:nvPr/>
        </p:nvSpPr>
        <p:spPr>
          <a:xfrm>
            <a:off x="4814650" y="5859077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A54CAD-EE07-5E87-D818-002FC675935B}"/>
              </a:ext>
            </a:extLst>
          </p:cNvPr>
          <p:cNvSpPr txBox="1"/>
          <p:nvPr/>
        </p:nvSpPr>
        <p:spPr>
          <a:xfrm>
            <a:off x="4887896" y="234136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21DE6D-EFD1-AB3C-FB9E-A4BEFE2C0A97}"/>
              </a:ext>
            </a:extLst>
          </p:cNvPr>
          <p:cNvSpPr txBox="1">
            <a:spLocks/>
          </p:cNvSpPr>
          <p:nvPr/>
        </p:nvSpPr>
        <p:spPr>
          <a:xfrm>
            <a:off x="404857" y="3460103"/>
            <a:ext cx="11377034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separate your list into those with a prefix, a suffix or both?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22" grpId="0" animBg="1"/>
      <p:bldP spid="28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Andika</vt:lpstr>
      <vt:lpstr>Arial</vt:lpstr>
      <vt:lpstr>Office Theme</vt:lpstr>
      <vt:lpstr> How to Use this Powerpoint</vt:lpstr>
      <vt:lpstr>Word Families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2023-08-21T13:04:29Z</dcterms:modified>
</cp:coreProperties>
</file>