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8"/>
  </p:notesMasterIdLst>
  <p:sldIdLst>
    <p:sldId id="378" r:id="rId2"/>
    <p:sldId id="274" r:id="rId3"/>
    <p:sldId id="374" r:id="rId4"/>
    <p:sldId id="375" r:id="rId5"/>
    <p:sldId id="376" r:id="rId6"/>
    <p:sldId id="377" r:id="rId7"/>
  </p:sldIdLst>
  <p:sldSz cx="12192000" cy="6858000"/>
  <p:notesSz cx="6858000" cy="9144000"/>
  <p:embeddedFontLst>
    <p:embeddedFont>
      <p:font typeface="Andika" panose="02000000000000000000" pitchFamily="2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316D5ED-CCD1-2445-7995-6934166E934F}" name="Glen Jones" initials="GJ" userId="S::glen@emile-education.co.uk::e846aaca-4b24-4b13-b0d0-f2308e16b28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80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FF72BF-80D2-4038-A2FB-241BDCCF825D}" v="9" dt="2023-08-21T13:13:43.3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len Jones" userId="e846aaca-4b24-4b13-b0d0-f2308e16b284" providerId="ADAL" clId="{60FF72BF-80D2-4038-A2FB-241BDCCF825D}"/>
    <pc:docChg chg="modSld">
      <pc:chgData name="Glen Jones" userId="e846aaca-4b24-4b13-b0d0-f2308e16b284" providerId="ADAL" clId="{60FF72BF-80D2-4038-A2FB-241BDCCF825D}" dt="2023-08-21T13:13:43.390" v="9" actId="207"/>
      <pc:docMkLst>
        <pc:docMk/>
      </pc:docMkLst>
      <pc:sldChg chg="modSp">
        <pc:chgData name="Glen Jones" userId="e846aaca-4b24-4b13-b0d0-f2308e16b284" providerId="ADAL" clId="{60FF72BF-80D2-4038-A2FB-241BDCCF825D}" dt="2023-08-21T13:13:16.925" v="6" actId="20577"/>
        <pc:sldMkLst>
          <pc:docMk/>
          <pc:sldMk cId="3449067523" sldId="376"/>
        </pc:sldMkLst>
        <pc:spChg chg="mod">
          <ac:chgData name="Glen Jones" userId="e846aaca-4b24-4b13-b0d0-f2308e16b284" providerId="ADAL" clId="{60FF72BF-80D2-4038-A2FB-241BDCCF825D}" dt="2023-08-21T13:13:16.925" v="6" actId="20577"/>
          <ac:spMkLst>
            <pc:docMk/>
            <pc:sldMk cId="3449067523" sldId="376"/>
            <ac:spMk id="30" creationId="{9C5E37A0-49C8-BC2A-D0B1-6E723971DA6C}"/>
          </ac:spMkLst>
        </pc:spChg>
      </pc:sldChg>
      <pc:sldChg chg="modSp mod">
        <pc:chgData name="Glen Jones" userId="e846aaca-4b24-4b13-b0d0-f2308e16b284" providerId="ADAL" clId="{60FF72BF-80D2-4038-A2FB-241BDCCF825D}" dt="2023-08-21T13:13:43.390" v="9" actId="207"/>
        <pc:sldMkLst>
          <pc:docMk/>
          <pc:sldMk cId="3389537896" sldId="377"/>
        </pc:sldMkLst>
        <pc:spChg chg="mod">
          <ac:chgData name="Glen Jones" userId="e846aaca-4b24-4b13-b0d0-f2308e16b284" providerId="ADAL" clId="{60FF72BF-80D2-4038-A2FB-241BDCCF825D}" dt="2023-08-21T13:13:43.390" v="9" actId="207"/>
          <ac:spMkLst>
            <pc:docMk/>
            <pc:sldMk cId="3389537896" sldId="377"/>
            <ac:spMk id="2" creationId="{B7C81EFB-A196-F8A1-1F7C-11D38486B12B}"/>
          </ac:spMkLst>
        </pc:spChg>
        <pc:spChg chg="mod">
          <ac:chgData name="Glen Jones" userId="e846aaca-4b24-4b13-b0d0-f2308e16b284" providerId="ADAL" clId="{60FF72BF-80D2-4038-A2FB-241BDCCF825D}" dt="2023-08-21T13:13:36.089" v="7" actId="207"/>
          <ac:spMkLst>
            <pc:docMk/>
            <pc:sldMk cId="3389537896" sldId="377"/>
            <ac:spMk id="8" creationId="{5CCBF33E-F4D1-AF1C-1778-F8CA865DAD3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ndika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ndika" panose="02000000000000000000" pitchFamily="2" charset="0"/>
              </a:defRPr>
            </a:lvl1pPr>
          </a:lstStyle>
          <a:p>
            <a:fld id="{E4309E1E-5E59-40E4-A772-8504595289B7}" type="datetimeFigureOut">
              <a:rPr lang="en-GB" smtClean="0"/>
              <a:pPr/>
              <a:t>21/08/2023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ndika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ndika" panose="02000000000000000000" pitchFamily="2" charset="0"/>
              </a:defRPr>
            </a:lvl1pPr>
          </a:lstStyle>
          <a:p>
            <a:fld id="{AB23892D-DEB9-4D3D-82E9-81D21416B5D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277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7561F-101A-F71A-9538-1BE40C0C15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8708F8-F549-19B9-B5E9-F6C9A2EC0C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CE6A87-3554-35A2-EB9F-C087A302B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1A1AF-A0A4-76E6-AF37-33DBEA645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C546EB-BD76-CF2F-DBE0-1B1312201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959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8506E-0068-61B6-0BDE-0584470CF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810A5C-D50C-F2D7-04C1-98CDF42DA3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9A88B7-BC44-083B-5A89-38E48CDA7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0386E-C086-9109-CD35-4667354BF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7EF317-5A25-0D91-87DE-696689524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1360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051DDA-DA64-08C6-2B57-BA18C48185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BB6CC5-B628-045C-F60B-D87BC9E77C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61C6D9-2459-5CDE-4BD1-D54E6FF4B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512EDD-406B-B55C-3471-59427BCDF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04589-AD70-B175-BC69-C52100ABF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894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13FA7-B0B6-3E3B-95AC-9262D080E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4D201D-1E82-355D-5749-24E3A3D101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85CBD6-A1FC-9BAA-4EA5-3AAD2C51B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3F3269-7515-53D8-7DA3-632026436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C58DC7-4C23-8FF0-24CE-4F561CEEB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228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598DC-825E-D43D-947E-006CF853F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6A9971-C19B-51EA-6BD6-E5A0E733B2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883CAF-3B78-60C5-A722-CAD0CB086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B286FD-A71D-FB13-55FE-5C5024F94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EEB5C2-450C-8AA9-CF48-903D4A2FB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69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77A19-4D19-2C59-C2EA-B1D59F8C3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0E973-05F1-F28B-398B-C49133BBDD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D1838A-CCCB-022E-5F7F-4C56CC6880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53E44C-54F6-C849-BA18-801FF28FC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BC5939-86D5-2FAF-CB55-269268D91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FC5265-00F5-F94E-DB2B-870300A51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215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07F2D-8C4F-C9A5-BFF7-D6387ABD3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3333E2-EC1C-9931-2C4C-9FB413B1D5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C05E39-DFC6-30FA-FAC3-DD48412E08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31275E-E149-9479-3183-28AC13BFAE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C01871-174E-D878-B7C9-78826DB2D4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E68440-F8AE-9BA5-D892-8507B4335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C640AA-5429-A788-E900-6830F9A8D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CB6C36-2EAF-ADCD-6690-B01CA705F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565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F5001-698F-AFA2-6D65-8F2F10B16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5B622E-0681-07AE-74B3-A8DD73EC5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4263E8-DE8F-DD9C-790F-444F76DE4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264EF8-98D9-71EB-9633-2C35E01FE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4702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C31865-D6B9-A88E-1272-0E1574DF9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4FB291-74B2-72E4-F9E8-A1FE38D7F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EA834E-8FA2-2306-E6FA-E3C880ABF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567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04829-5736-0B6A-A911-001A09CFB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3995B-729E-81D1-E1DB-509659B2AC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BF2578-4BEA-C9A9-311E-ACC4530617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A43992-FB7B-2EAC-32B3-194C6781F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46178E-06B5-2871-9BA9-2B562E80A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4EAA49-0173-C5BA-76FB-91A7ED2E8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041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EEACB-00A9-B2D2-E0C8-D395A39DF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9A77A9-EB3F-E7B3-FCD4-1BA841C7F4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F980E8-EB31-5A5E-02CB-46327B00A3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DDC870-02F5-302A-8CB4-18A8BA110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7F3CF3-0E14-F69F-AE87-32114DFB1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738CE3-9941-0DE3-6197-78F6B446D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1644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7B3EBF-89D3-FBCF-93C2-163AB7E56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DD01D6-9E2D-8775-6E95-D2CB64C40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7226EB-5DF9-AAC0-4A61-87693ADEA6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A317FE-1755-A983-76FC-40F20C2FD6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9D2AD3-3148-6039-6539-E295A38583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1012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mailto:hello@emile-education.co.uk?subject=Feedback%20on%20Grammar%20Scheme%20of%20Wor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B902CD5E-0F19-1EED-8291-6A9BCA5E4F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5" name="Picture 4" descr="A picture containing flag&#10;&#10;Description automatically generated">
            <a:extLst>
              <a:ext uri="{FF2B5EF4-FFF2-40B4-BE49-F238E27FC236}">
                <a16:creationId xmlns:a16="http://schemas.microsoft.com/office/drawing/2014/main" id="{118AD9D6-673A-4E8C-B4D9-3B29B6735E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" y="0"/>
            <a:ext cx="121860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068F54-0B61-7969-2B64-A078307DF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596"/>
            <a:ext cx="10515600" cy="1325563"/>
          </a:xfrm>
          <a:prstGeom prst="roundRect">
            <a:avLst/>
          </a:prstGeom>
          <a:solidFill>
            <a:srgbClr val="7030A0"/>
          </a:solidFill>
        </p:spPr>
        <p:txBody>
          <a:bodyPr/>
          <a:lstStyle/>
          <a:p>
            <a:r>
              <a:rPr lang="en-GB" b="1">
                <a:solidFill>
                  <a:schemeClr val="bg1"/>
                </a:solidFill>
              </a:rPr>
              <a:t> How to Use this </a:t>
            </a:r>
            <a:r>
              <a:rPr lang="en-GB" b="1" err="1">
                <a:solidFill>
                  <a:schemeClr val="bg1"/>
                </a:solidFill>
              </a:rPr>
              <a:t>Powerpoint</a:t>
            </a:r>
            <a:endParaRPr lang="en-GB" b="1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16E9B-A822-3D56-CF7F-CACC9AF59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6225" y="1608755"/>
            <a:ext cx="10039547" cy="4859847"/>
          </a:xfrm>
          <a:prstGeom prst="roundRect">
            <a:avLst/>
          </a:prstGeom>
          <a:solidFill>
            <a:srgbClr val="EF8023"/>
          </a:solidFill>
        </p:spPr>
        <p:txBody>
          <a:bodyPr lIns="360000" tIns="216000" rIns="360000" bIns="144000"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These slides have been designed to be used in </a:t>
            </a:r>
            <a:r>
              <a:rPr lang="en-GB" dirty="0" err="1">
                <a:solidFill>
                  <a:schemeClr val="bg1"/>
                </a:solidFill>
              </a:rPr>
              <a:t>Powerpoint</a:t>
            </a:r>
            <a:r>
              <a:rPr lang="en-GB" dirty="0">
                <a:solidFill>
                  <a:schemeClr val="bg1"/>
                </a:solidFill>
              </a:rPr>
              <a:t> as a </a:t>
            </a:r>
            <a:r>
              <a:rPr lang="en-GB" i="1" u="sng" dirty="0">
                <a:solidFill>
                  <a:schemeClr val="bg1"/>
                </a:solidFill>
              </a:rPr>
              <a:t>Slide Show. </a:t>
            </a:r>
          </a:p>
          <a:p>
            <a:pPr marL="0" indent="0" algn="ctr">
              <a:buNone/>
            </a:pPr>
            <a:endParaRPr lang="en-GB" i="1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There are text and images that will overlap and cause confusion, if used in desktop mode. </a:t>
            </a:r>
          </a:p>
          <a:p>
            <a:pPr marL="0" indent="0" algn="ctr">
              <a:buNone/>
            </a:pPr>
            <a:endParaRPr lang="en-GB" i="1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i="1" u="sng" dirty="0">
                <a:solidFill>
                  <a:schemeClr val="bg1"/>
                </a:solidFill>
              </a:rPr>
              <a:t>To open this in Slide Show mode, </a:t>
            </a:r>
            <a:r>
              <a:rPr lang="en-GB" sz="2400" i="1" u="sng" dirty="0">
                <a:solidFill>
                  <a:schemeClr val="bg1"/>
                </a:solidFill>
              </a:rPr>
              <a:t>please</a:t>
            </a:r>
            <a:r>
              <a:rPr lang="en-GB" i="1" u="sng" dirty="0">
                <a:solidFill>
                  <a:schemeClr val="bg1"/>
                </a:solidFill>
              </a:rPr>
              <a:t> click “Slide Show” on the menu above and then “From Beginning”. </a:t>
            </a:r>
          </a:p>
          <a:p>
            <a:pPr marL="0" indent="0" algn="ctr">
              <a:buNone/>
            </a:pPr>
            <a:endParaRPr lang="en-GB" i="1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Thank you from the Emile Team.</a:t>
            </a:r>
          </a:p>
          <a:p>
            <a:pPr marL="0" indent="0" algn="ctr">
              <a:buNone/>
            </a:pPr>
            <a:r>
              <a:rPr lang="en-GB" sz="1700" dirty="0">
                <a:solidFill>
                  <a:schemeClr val="bg1"/>
                </a:solidFill>
              </a:rPr>
              <a:t>If you have any feedback, or would just like to say “hello”, please email us at: </a:t>
            </a:r>
            <a:r>
              <a:rPr lang="en-GB" sz="1700" dirty="0">
                <a:solidFill>
                  <a:schemeClr val="bg1"/>
                </a:solidFill>
                <a:hlinkClick r:id="rId4"/>
              </a:rPr>
              <a:t>hello@emile-education.com</a:t>
            </a:r>
            <a:r>
              <a:rPr lang="en-GB" dirty="0">
                <a:solidFill>
                  <a:schemeClr val="bg1"/>
                </a:solidFill>
                <a:hlinkClick r:id="rId4"/>
              </a:rPr>
              <a:t> 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5E548DCA-B3A8-EBC4-5FC1-B72999372C4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5062" y="390426"/>
            <a:ext cx="2092311" cy="739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600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562A27C8-8631-1283-130B-738BAF714D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Picture 2" descr="A picture containing flag&#10;&#10;Description automatically generated">
            <a:extLst>
              <a:ext uri="{FF2B5EF4-FFF2-40B4-BE49-F238E27FC236}">
                <a16:creationId xmlns:a16="http://schemas.microsoft.com/office/drawing/2014/main" id="{BF1667E6-83E3-B4CA-40F3-0396924823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" y="0"/>
            <a:ext cx="121860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2E7211-B3C0-8C62-17A1-5F712D739F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9491" y="2009159"/>
            <a:ext cx="9492383" cy="2137968"/>
          </a:xfrm>
          <a:prstGeom prst="roundRect">
            <a:avLst>
              <a:gd name="adj" fmla="val 3465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Creating nouns </a:t>
            </a:r>
            <a:b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</a:br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using prefixes</a:t>
            </a:r>
          </a:p>
        </p:txBody>
      </p:sp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8BFF819C-9154-11B9-355C-E3134EEFD97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4560" y="217780"/>
            <a:ext cx="2092311" cy="7399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E1E4655-1785-5ED7-3084-EC091AAFD27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97" t="50745" r="26406" b="1586"/>
          <a:stretch/>
        </p:blipFill>
        <p:spPr>
          <a:xfrm>
            <a:off x="0" y="3590925"/>
            <a:ext cx="3876675" cy="32670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1032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898 0.3412 L -8.33333E-7 -7.40741E-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1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968F0090-F8E3-CB2C-1CF7-C7AB88475C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31938AE-C7D9-634F-66A1-F3735A64F606}"/>
              </a:ext>
            </a:extLst>
          </p:cNvPr>
          <p:cNvSpPr txBox="1">
            <a:spLocks/>
          </p:cNvSpPr>
          <p:nvPr/>
        </p:nvSpPr>
        <p:spPr>
          <a:xfrm>
            <a:off x="735496" y="1484060"/>
            <a:ext cx="10721008" cy="2965109"/>
          </a:xfrm>
          <a:prstGeom prst="roundRect">
            <a:avLst>
              <a:gd name="adj" fmla="val 21923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Can anyone remember what a </a:t>
            </a:r>
          </a:p>
          <a:p>
            <a:pPr algn="ctr"/>
            <a:r>
              <a:rPr lang="en-GB" b="1" u="sng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prefix</a:t>
            </a:r>
            <a:r>
              <a:rPr lang="en-GB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is?</a:t>
            </a:r>
          </a:p>
        </p:txBody>
      </p:sp>
      <p:pic>
        <p:nvPicPr>
          <p:cNvPr id="4" name="Picture 3" descr="A picture containing toy, vector graphics&#10;&#10;Description automatically generated">
            <a:extLst>
              <a:ext uri="{FF2B5EF4-FFF2-40B4-BE49-F238E27FC236}">
                <a16:creationId xmlns:a16="http://schemas.microsoft.com/office/drawing/2014/main" id="{523B07BD-C54F-BF9F-50C8-1D96C3A9B8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733" y="2366240"/>
            <a:ext cx="3522816" cy="432569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33691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DCB67F39-C6E4-8456-42D9-FDEA9B7205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9B487-2B39-D1FB-C619-7086E1720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223" y="603897"/>
            <a:ext cx="11152777" cy="5650206"/>
          </a:xfrm>
          <a:prstGeom prst="round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dirty="0">
                <a:solidFill>
                  <a:schemeClr val="bg1"/>
                </a:solidFill>
              </a:rPr>
              <a:t>A prefix is a group of letters that go at the </a:t>
            </a:r>
            <a:r>
              <a:rPr lang="en-GB" sz="4000" u="sng" dirty="0">
                <a:solidFill>
                  <a:schemeClr val="bg1"/>
                </a:solidFill>
              </a:rPr>
              <a:t>beginning</a:t>
            </a:r>
            <a:r>
              <a:rPr lang="en-GB" sz="4000" dirty="0">
                <a:solidFill>
                  <a:schemeClr val="bg1"/>
                </a:solidFill>
              </a:rPr>
              <a:t> of a </a:t>
            </a:r>
            <a:r>
              <a:rPr lang="en-GB" sz="4000" u="sng" dirty="0">
                <a:solidFill>
                  <a:schemeClr val="bg1"/>
                </a:solidFill>
              </a:rPr>
              <a:t>root word</a:t>
            </a:r>
            <a:r>
              <a:rPr lang="en-GB" sz="4000" dirty="0">
                <a:solidFill>
                  <a:schemeClr val="bg1"/>
                </a:solidFill>
              </a:rPr>
              <a:t> and change the meaning of the word. 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321331E-A809-65E3-9F62-A23B3EF182CF}"/>
              </a:ext>
            </a:extLst>
          </p:cNvPr>
          <p:cNvGrpSpPr/>
          <p:nvPr/>
        </p:nvGrpSpPr>
        <p:grpSpPr>
          <a:xfrm>
            <a:off x="2370708" y="2586894"/>
            <a:ext cx="2391466" cy="2626804"/>
            <a:chOff x="4628847" y="3413353"/>
            <a:chExt cx="2391466" cy="2626804"/>
          </a:xfrm>
        </p:grpSpPr>
        <p:pic>
          <p:nvPicPr>
            <p:cNvPr id="14" name="Picture 13" descr="Icon&#10;&#10;Description automatically generated">
              <a:extLst>
                <a:ext uri="{FF2B5EF4-FFF2-40B4-BE49-F238E27FC236}">
                  <a16:creationId xmlns:a16="http://schemas.microsoft.com/office/drawing/2014/main" id="{EC4BC384-3555-4AA2-06BF-B396FB1D96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91749" y="3413353"/>
              <a:ext cx="2328564" cy="2626804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D2ADBB5-3285-9B26-D54F-7BD74675F343}"/>
                </a:ext>
              </a:extLst>
            </p:cNvPr>
            <p:cNvSpPr txBox="1"/>
            <p:nvPr/>
          </p:nvSpPr>
          <p:spPr>
            <a:xfrm>
              <a:off x="4628847" y="4344740"/>
              <a:ext cx="201546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>
                  <a:solidFill>
                    <a:schemeClr val="bg1"/>
                  </a:solidFill>
                </a:rPr>
                <a:t>dis</a:t>
              </a:r>
              <a:r>
                <a:rPr lang="en-GB" sz="1100" dirty="0"/>
                <a:t> 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08CD0AF-3911-7493-9430-9DA418DFF835}"/>
              </a:ext>
            </a:extLst>
          </p:cNvPr>
          <p:cNvGrpSpPr/>
          <p:nvPr/>
        </p:nvGrpSpPr>
        <p:grpSpPr>
          <a:xfrm>
            <a:off x="8414317" y="2646261"/>
            <a:ext cx="2296325" cy="2508069"/>
            <a:chOff x="6517813" y="3444650"/>
            <a:chExt cx="2296325" cy="2508069"/>
          </a:xfrm>
        </p:grpSpPr>
        <p:pic>
          <p:nvPicPr>
            <p:cNvPr id="8" name="Picture 7" descr="A picture containing text, clock, vector graphics, sign&#10;&#10;Description automatically generated">
              <a:extLst>
                <a:ext uri="{FF2B5EF4-FFF2-40B4-BE49-F238E27FC236}">
                  <a16:creationId xmlns:a16="http://schemas.microsoft.com/office/drawing/2014/main" id="{8F0D706E-A169-CA73-800A-6B159DC1C8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17813" y="3444650"/>
              <a:ext cx="2296325" cy="2508069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D7FC553-7CDE-980A-7276-F570F5A5EE30}"/>
                </a:ext>
              </a:extLst>
            </p:cNvPr>
            <p:cNvSpPr txBox="1"/>
            <p:nvPr/>
          </p:nvSpPr>
          <p:spPr>
            <a:xfrm>
              <a:off x="6688918" y="4331192"/>
              <a:ext cx="159320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dirty="0">
                  <a:solidFill>
                    <a:schemeClr val="bg1"/>
                  </a:solidFill>
                </a:rPr>
                <a:t>agree</a:t>
              </a:r>
              <a:r>
                <a:rPr lang="en-GB" sz="1050" dirty="0"/>
                <a:t> 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051CB96-B8D4-1534-1BEC-C5EF4D8BD66F}"/>
              </a:ext>
            </a:extLst>
          </p:cNvPr>
          <p:cNvGrpSpPr/>
          <p:nvPr/>
        </p:nvGrpSpPr>
        <p:grpSpPr>
          <a:xfrm>
            <a:off x="653658" y="3195115"/>
            <a:ext cx="3524597" cy="646331"/>
            <a:chOff x="1299117" y="4052871"/>
            <a:chExt cx="3524597" cy="64633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1DDAB4A-25A5-0172-53B3-D1968404AD86}"/>
                </a:ext>
              </a:extLst>
            </p:cNvPr>
            <p:cNvSpPr txBox="1"/>
            <p:nvPr/>
          </p:nvSpPr>
          <p:spPr>
            <a:xfrm>
              <a:off x="1299117" y="4052871"/>
              <a:ext cx="1828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>
                  <a:solidFill>
                    <a:schemeClr val="bg1"/>
                  </a:solidFill>
                </a:rPr>
                <a:t>prefix</a:t>
              </a:r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68ECCB54-CB71-DCB2-EC95-B5006F04DA3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86177" y="4277058"/>
              <a:ext cx="1837537" cy="98978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FAD2B8E-1A71-C7C8-5A78-CDB886A671FB}"/>
              </a:ext>
            </a:extLst>
          </p:cNvPr>
          <p:cNvGrpSpPr/>
          <p:nvPr/>
        </p:nvGrpSpPr>
        <p:grpSpPr>
          <a:xfrm>
            <a:off x="7849678" y="3192403"/>
            <a:ext cx="3897224" cy="1200329"/>
            <a:chOff x="8495137" y="4050159"/>
            <a:chExt cx="3897224" cy="120032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2B41AAA-65BD-51D9-4553-B94F794C196B}"/>
                </a:ext>
              </a:extLst>
            </p:cNvPr>
            <p:cNvSpPr txBox="1"/>
            <p:nvPr/>
          </p:nvSpPr>
          <p:spPr>
            <a:xfrm>
              <a:off x="10294686" y="4050159"/>
              <a:ext cx="209767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>
                  <a:solidFill>
                    <a:schemeClr val="bg1"/>
                  </a:solidFill>
                </a:rPr>
                <a:t>root word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1E2DB22A-07AA-2B2F-37D5-CB97EA0CF5B9}"/>
                </a:ext>
              </a:extLst>
            </p:cNvPr>
            <p:cNvCxnSpPr>
              <a:cxnSpLocks/>
              <a:stCxn id="13" idx="1"/>
            </p:cNvCxnSpPr>
            <p:nvPr/>
          </p:nvCxnSpPr>
          <p:spPr>
            <a:xfrm flipH="1" flipV="1">
              <a:off x="8495137" y="4331192"/>
              <a:ext cx="1799549" cy="319132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577C188B-EEF9-A415-F387-17971485C4FD}"/>
              </a:ext>
            </a:extLst>
          </p:cNvPr>
          <p:cNvSpPr txBox="1"/>
          <p:nvPr/>
        </p:nvSpPr>
        <p:spPr>
          <a:xfrm>
            <a:off x="3708596" y="5546217"/>
            <a:ext cx="60450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bg1"/>
                </a:solidFill>
              </a:rPr>
              <a:t>dis + agree = disagree</a:t>
            </a:r>
          </a:p>
        </p:txBody>
      </p:sp>
    </p:spTree>
    <p:extLst>
      <p:ext uri="{BB962C8B-B14F-4D97-AF65-F5344CB8AC3E}">
        <p14:creationId xmlns:p14="http://schemas.microsoft.com/office/powerpoint/2010/main" val="173820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11022E-16 L 0.15312 -0.001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56" y="-9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1.11022E-16 L -0.19101 -0.0034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57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A picture containing shape&#10;&#10;Description automatically generated">
            <a:extLst>
              <a:ext uri="{FF2B5EF4-FFF2-40B4-BE49-F238E27FC236}">
                <a16:creationId xmlns:a16="http://schemas.microsoft.com/office/drawing/2014/main" id="{9D5BD580-27B2-9521-BE12-7DF2F692EC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CCBF33E-F4D1-AF1C-1778-F8CA865DAD3B}"/>
              </a:ext>
            </a:extLst>
          </p:cNvPr>
          <p:cNvSpPr txBox="1">
            <a:spLocks/>
          </p:cNvSpPr>
          <p:nvPr/>
        </p:nvSpPr>
        <p:spPr>
          <a:xfrm>
            <a:off x="748901" y="246830"/>
            <a:ext cx="10694196" cy="1161352"/>
          </a:xfrm>
          <a:prstGeom prst="roundRect">
            <a:avLst>
              <a:gd name="adj" fmla="val 21923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Can anyone think of any prefixes and examples?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D242446-4DA3-CAFC-01BF-8F3FBC6EB40E}"/>
              </a:ext>
            </a:extLst>
          </p:cNvPr>
          <p:cNvSpPr txBox="1">
            <a:spLocks/>
          </p:cNvSpPr>
          <p:nvPr/>
        </p:nvSpPr>
        <p:spPr>
          <a:xfrm>
            <a:off x="1113671" y="1796122"/>
            <a:ext cx="3886953" cy="72005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ea typeface="Andika"/>
                <a:cs typeface="Andika"/>
              </a:rPr>
              <a:t>The prefix dis-</a:t>
            </a:r>
            <a:endParaRPr lang="en-GB" sz="36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7CA0EC37-CDDF-3112-DCD9-022FE567A3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9726" y="4728887"/>
            <a:ext cx="1205274" cy="1367275"/>
          </a:xfrm>
          <a:prstGeom prst="rect">
            <a:avLst/>
          </a:prstGeom>
        </p:spPr>
      </p:pic>
      <p:pic>
        <p:nvPicPr>
          <p:cNvPr id="15" name="Picture 14" descr="A picture containing text, clock, vector graphics, sign&#10;&#10;Description automatically generated">
            <a:extLst>
              <a:ext uri="{FF2B5EF4-FFF2-40B4-BE49-F238E27FC236}">
                <a16:creationId xmlns:a16="http://schemas.microsoft.com/office/drawing/2014/main" id="{E014EF30-E81E-68CC-41C6-9ED7DD8027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5014" y="4728887"/>
            <a:ext cx="1280570" cy="1367275"/>
          </a:xfrm>
          <a:prstGeom prst="rect">
            <a:avLst/>
          </a:prstGeom>
        </p:spPr>
      </p:pic>
      <p:pic>
        <p:nvPicPr>
          <p:cNvPr id="16" name="Picture 15" descr="Logo, icon&#10;&#10;Description automatically generated">
            <a:extLst>
              <a:ext uri="{FF2B5EF4-FFF2-40B4-BE49-F238E27FC236}">
                <a16:creationId xmlns:a16="http://schemas.microsoft.com/office/drawing/2014/main" id="{8A76EBB0-E461-7980-BBB4-B6097C72EEA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1229" y="4728887"/>
            <a:ext cx="1004607" cy="1367275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F070A7E8-451D-8DB9-787B-EB0B95026433}"/>
              </a:ext>
            </a:extLst>
          </p:cNvPr>
          <p:cNvSpPr txBox="1">
            <a:spLocks/>
          </p:cNvSpPr>
          <p:nvPr/>
        </p:nvSpPr>
        <p:spPr>
          <a:xfrm>
            <a:off x="1113669" y="2708948"/>
            <a:ext cx="3886953" cy="720052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ea typeface="Andika"/>
                <a:cs typeface="Andika"/>
              </a:rPr>
              <a:t>The prefix mis-</a:t>
            </a:r>
            <a:endParaRPr lang="en-GB" sz="36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3D7A50A2-756F-E53A-421C-E6DC7D6AEC99}"/>
              </a:ext>
            </a:extLst>
          </p:cNvPr>
          <p:cNvSpPr txBox="1">
            <a:spLocks/>
          </p:cNvSpPr>
          <p:nvPr/>
        </p:nvSpPr>
        <p:spPr>
          <a:xfrm>
            <a:off x="1113669" y="3615836"/>
            <a:ext cx="3886953" cy="720052"/>
          </a:xfrm>
          <a:prstGeom prst="roundRect">
            <a:avLst>
              <a:gd name="adj" fmla="val 11531"/>
            </a:avLst>
          </a:prstGeom>
          <a:solidFill>
            <a:srgbClr val="FFC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ea typeface="Andika"/>
                <a:cs typeface="Andika"/>
              </a:rPr>
              <a:t>The prefix re-</a:t>
            </a:r>
            <a:endParaRPr lang="en-GB" sz="36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F7E5329C-683E-537C-B767-A18BA9E43FB2}"/>
              </a:ext>
            </a:extLst>
          </p:cNvPr>
          <p:cNvSpPr txBox="1">
            <a:spLocks/>
          </p:cNvSpPr>
          <p:nvPr/>
        </p:nvSpPr>
        <p:spPr>
          <a:xfrm>
            <a:off x="5224101" y="1800727"/>
            <a:ext cx="2757849" cy="72005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u="sng" dirty="0">
                <a:solidFill>
                  <a:srgbClr val="FFFF00"/>
                </a:solidFill>
                <a:ea typeface="Andika"/>
                <a:cs typeface="Andika"/>
              </a:rPr>
              <a:t>dis</a:t>
            </a:r>
            <a:r>
              <a:rPr lang="en-GB" sz="3600" dirty="0">
                <a:solidFill>
                  <a:schemeClr val="bg1"/>
                </a:solidFill>
                <a:ea typeface="Andika"/>
                <a:cs typeface="Andika"/>
              </a:rPr>
              <a:t>agree</a:t>
            </a:r>
            <a:endParaRPr lang="en-GB" sz="36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B724CA54-DEF5-5AF2-57DB-7B764CC85A1E}"/>
              </a:ext>
            </a:extLst>
          </p:cNvPr>
          <p:cNvSpPr txBox="1">
            <a:spLocks/>
          </p:cNvSpPr>
          <p:nvPr/>
        </p:nvSpPr>
        <p:spPr>
          <a:xfrm>
            <a:off x="8205427" y="1796122"/>
            <a:ext cx="2757849" cy="72005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u="sng" dirty="0">
                <a:solidFill>
                  <a:srgbClr val="FFFF00"/>
                </a:solidFill>
                <a:ea typeface="Andika"/>
                <a:cs typeface="Andika"/>
              </a:rPr>
              <a:t>dis</a:t>
            </a:r>
            <a:r>
              <a:rPr lang="en-GB" sz="3600" dirty="0">
                <a:solidFill>
                  <a:schemeClr val="bg1"/>
                </a:solidFill>
                <a:ea typeface="Andika"/>
                <a:cs typeface="Andika"/>
              </a:rPr>
              <a:t>obey</a:t>
            </a:r>
            <a:endParaRPr lang="en-GB" sz="36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68C82633-F81A-C4A3-D0B3-367D4B6B1E6E}"/>
              </a:ext>
            </a:extLst>
          </p:cNvPr>
          <p:cNvSpPr txBox="1">
            <a:spLocks/>
          </p:cNvSpPr>
          <p:nvPr/>
        </p:nvSpPr>
        <p:spPr>
          <a:xfrm>
            <a:off x="5233754" y="2705979"/>
            <a:ext cx="2757849" cy="720052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u="sng" dirty="0">
                <a:solidFill>
                  <a:srgbClr val="FFFF00"/>
                </a:solidFill>
                <a:ea typeface="Andika"/>
                <a:cs typeface="Andika"/>
              </a:rPr>
              <a:t>mis</a:t>
            </a:r>
            <a:r>
              <a:rPr lang="en-GB" sz="3600" dirty="0">
                <a:solidFill>
                  <a:schemeClr val="bg1"/>
                </a:solidFill>
                <a:ea typeface="Andika"/>
                <a:cs typeface="Andika"/>
              </a:rPr>
              <a:t>behave</a:t>
            </a:r>
            <a:endParaRPr lang="en-GB" sz="36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50DD948-271D-3407-C206-0D0933B551C2}"/>
              </a:ext>
            </a:extLst>
          </p:cNvPr>
          <p:cNvSpPr txBox="1">
            <a:spLocks/>
          </p:cNvSpPr>
          <p:nvPr/>
        </p:nvSpPr>
        <p:spPr>
          <a:xfrm>
            <a:off x="8215080" y="2701374"/>
            <a:ext cx="2757849" cy="720052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u="sng" dirty="0">
                <a:solidFill>
                  <a:srgbClr val="FFFF00"/>
                </a:solidFill>
                <a:ea typeface="Andika"/>
                <a:cs typeface="Andika"/>
              </a:rPr>
              <a:t>mis</a:t>
            </a:r>
            <a:r>
              <a:rPr lang="en-GB" sz="3600" dirty="0">
                <a:solidFill>
                  <a:schemeClr val="bg1"/>
                </a:solidFill>
                <a:ea typeface="Andika"/>
                <a:cs typeface="Andika"/>
              </a:rPr>
              <a:t>lead</a:t>
            </a:r>
            <a:endParaRPr lang="en-GB" sz="36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468304E5-57EE-CDDC-379A-6C9CC40CC669}"/>
              </a:ext>
            </a:extLst>
          </p:cNvPr>
          <p:cNvSpPr txBox="1">
            <a:spLocks/>
          </p:cNvSpPr>
          <p:nvPr/>
        </p:nvSpPr>
        <p:spPr>
          <a:xfrm>
            <a:off x="5224101" y="3606626"/>
            <a:ext cx="2757849" cy="720052"/>
          </a:xfrm>
          <a:prstGeom prst="roundRect">
            <a:avLst>
              <a:gd name="adj" fmla="val 11531"/>
            </a:avLst>
          </a:prstGeom>
          <a:solidFill>
            <a:srgbClr val="FFC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u="sng" dirty="0">
                <a:solidFill>
                  <a:srgbClr val="FFFF00"/>
                </a:solidFill>
                <a:ea typeface="Andika"/>
                <a:cs typeface="Andika"/>
              </a:rPr>
              <a:t>re</a:t>
            </a:r>
            <a:r>
              <a:rPr lang="en-GB" sz="3600" dirty="0">
                <a:solidFill>
                  <a:schemeClr val="bg1"/>
                </a:solidFill>
                <a:ea typeface="Andika"/>
                <a:cs typeface="Andika"/>
              </a:rPr>
              <a:t>do</a:t>
            </a:r>
            <a:endParaRPr lang="en-GB" sz="36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603757DF-59F2-07B8-8A5E-84650ECE0111}"/>
              </a:ext>
            </a:extLst>
          </p:cNvPr>
          <p:cNvSpPr txBox="1">
            <a:spLocks/>
          </p:cNvSpPr>
          <p:nvPr/>
        </p:nvSpPr>
        <p:spPr>
          <a:xfrm>
            <a:off x="8205427" y="3602021"/>
            <a:ext cx="2757849" cy="720052"/>
          </a:xfrm>
          <a:prstGeom prst="roundRect">
            <a:avLst>
              <a:gd name="adj" fmla="val 11531"/>
            </a:avLst>
          </a:prstGeom>
          <a:solidFill>
            <a:srgbClr val="FFC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u="sng" dirty="0">
                <a:solidFill>
                  <a:srgbClr val="FFFF00"/>
                </a:solidFill>
                <a:ea typeface="Andika"/>
                <a:cs typeface="Andika"/>
              </a:rPr>
              <a:t>re</a:t>
            </a:r>
            <a:r>
              <a:rPr lang="en-GB" sz="3600" dirty="0">
                <a:solidFill>
                  <a:schemeClr val="bg1"/>
                </a:solidFill>
                <a:ea typeface="Andika"/>
                <a:cs typeface="Andika"/>
              </a:rPr>
              <a:t>fresh</a:t>
            </a:r>
            <a:endParaRPr lang="en-GB" sz="36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023EC937-422F-BC76-1E29-265C51D180A7}"/>
              </a:ext>
            </a:extLst>
          </p:cNvPr>
          <p:cNvSpPr txBox="1">
            <a:spLocks/>
          </p:cNvSpPr>
          <p:nvPr/>
        </p:nvSpPr>
        <p:spPr>
          <a:xfrm>
            <a:off x="815576" y="139932"/>
            <a:ext cx="10694196" cy="1161352"/>
          </a:xfrm>
          <a:prstGeom prst="roundRect">
            <a:avLst>
              <a:gd name="adj" fmla="val 21923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What sort of words are these?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9C5E37A0-49C8-BC2A-D0B1-6E723971DA6C}"/>
              </a:ext>
            </a:extLst>
          </p:cNvPr>
          <p:cNvSpPr txBox="1">
            <a:spLocks/>
          </p:cNvSpPr>
          <p:nvPr/>
        </p:nvSpPr>
        <p:spPr>
          <a:xfrm>
            <a:off x="748901" y="241771"/>
            <a:ext cx="10694196" cy="1161352"/>
          </a:xfrm>
          <a:prstGeom prst="roundRect">
            <a:avLst>
              <a:gd name="adj" fmla="val 21923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These words are all </a:t>
            </a:r>
            <a:r>
              <a:rPr lang="en-GB" sz="3600" u="sng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verbs</a:t>
            </a:r>
            <a:r>
              <a:rPr lang="en-GB" sz="36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49067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 animBg="1"/>
      <p:bldP spid="18" grpId="0" animBg="1"/>
      <p:bldP spid="19" grpId="0" animBg="1"/>
      <p:bldP spid="20" grpId="0" animBg="1"/>
      <p:bldP spid="23" grpId="0" animBg="1"/>
      <p:bldP spid="24" grpId="0" animBg="1"/>
      <p:bldP spid="25" grpId="0" animBg="1"/>
      <p:bldP spid="26" grpId="0" animBg="1"/>
      <p:bldP spid="29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A picture containing shape&#10;&#10;Description automatically generated">
            <a:extLst>
              <a:ext uri="{FF2B5EF4-FFF2-40B4-BE49-F238E27FC236}">
                <a16:creationId xmlns:a16="http://schemas.microsoft.com/office/drawing/2014/main" id="{9D5BD580-27B2-9521-BE12-7DF2F692EC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CCBF33E-F4D1-AF1C-1778-F8CA865DAD3B}"/>
              </a:ext>
            </a:extLst>
          </p:cNvPr>
          <p:cNvSpPr txBox="1">
            <a:spLocks/>
          </p:cNvSpPr>
          <p:nvPr/>
        </p:nvSpPr>
        <p:spPr>
          <a:xfrm>
            <a:off x="748901" y="165447"/>
            <a:ext cx="10694196" cy="1387149"/>
          </a:xfrm>
          <a:prstGeom prst="roundRect">
            <a:avLst>
              <a:gd name="adj" fmla="val 21923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What about making </a:t>
            </a:r>
            <a:r>
              <a:rPr lang="en-GB" sz="3600" b="1" u="sng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nouns</a:t>
            </a:r>
            <a:r>
              <a:rPr lang="en-GB" sz="36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with the prefixes below? </a:t>
            </a:r>
          </a:p>
          <a:p>
            <a:pPr algn="ctr"/>
            <a:r>
              <a:rPr lang="en-GB" sz="36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Can you think of any?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D242446-4DA3-CAFC-01BF-8F3FBC6EB40E}"/>
              </a:ext>
            </a:extLst>
          </p:cNvPr>
          <p:cNvSpPr txBox="1">
            <a:spLocks/>
          </p:cNvSpPr>
          <p:nvPr/>
        </p:nvSpPr>
        <p:spPr>
          <a:xfrm>
            <a:off x="1422993" y="2028107"/>
            <a:ext cx="3315454" cy="72005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ea typeface="Andika"/>
                <a:cs typeface="Andika"/>
              </a:rPr>
              <a:t>The prefix dis-</a:t>
            </a:r>
            <a:endParaRPr lang="en-GB" sz="32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7CA0EC37-CDDF-3112-DCD9-022FE567A3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9726" y="4728887"/>
            <a:ext cx="1205274" cy="1367275"/>
          </a:xfrm>
          <a:prstGeom prst="rect">
            <a:avLst/>
          </a:prstGeom>
        </p:spPr>
      </p:pic>
      <p:pic>
        <p:nvPicPr>
          <p:cNvPr id="15" name="Picture 14" descr="A picture containing text, clock, vector graphics, sign&#10;&#10;Description automatically generated">
            <a:extLst>
              <a:ext uri="{FF2B5EF4-FFF2-40B4-BE49-F238E27FC236}">
                <a16:creationId xmlns:a16="http://schemas.microsoft.com/office/drawing/2014/main" id="{E014EF30-E81E-68CC-41C6-9ED7DD8027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5014" y="4728887"/>
            <a:ext cx="1280570" cy="1367275"/>
          </a:xfrm>
          <a:prstGeom prst="rect">
            <a:avLst/>
          </a:prstGeom>
        </p:spPr>
      </p:pic>
      <p:pic>
        <p:nvPicPr>
          <p:cNvPr id="16" name="Picture 15" descr="Logo, icon&#10;&#10;Description automatically generated">
            <a:extLst>
              <a:ext uri="{FF2B5EF4-FFF2-40B4-BE49-F238E27FC236}">
                <a16:creationId xmlns:a16="http://schemas.microsoft.com/office/drawing/2014/main" id="{8A76EBB0-E461-7980-BBB4-B6097C72EEA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1229" y="4728887"/>
            <a:ext cx="1004607" cy="1367275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F070A7E8-451D-8DB9-787B-EB0B95026433}"/>
              </a:ext>
            </a:extLst>
          </p:cNvPr>
          <p:cNvSpPr txBox="1">
            <a:spLocks/>
          </p:cNvSpPr>
          <p:nvPr/>
        </p:nvSpPr>
        <p:spPr>
          <a:xfrm>
            <a:off x="1422991" y="2940933"/>
            <a:ext cx="3315454" cy="720052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ea typeface="Andika"/>
                <a:cs typeface="Andika"/>
              </a:rPr>
              <a:t>The prefix mis-</a:t>
            </a:r>
            <a:endParaRPr lang="en-GB" sz="32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3D7A50A2-756F-E53A-421C-E6DC7D6AEC99}"/>
              </a:ext>
            </a:extLst>
          </p:cNvPr>
          <p:cNvSpPr txBox="1">
            <a:spLocks/>
          </p:cNvSpPr>
          <p:nvPr/>
        </p:nvSpPr>
        <p:spPr>
          <a:xfrm>
            <a:off x="1422991" y="3847821"/>
            <a:ext cx="3315454" cy="720052"/>
          </a:xfrm>
          <a:prstGeom prst="roundRect">
            <a:avLst>
              <a:gd name="adj" fmla="val 11531"/>
            </a:avLst>
          </a:prstGeom>
          <a:solidFill>
            <a:srgbClr val="FFC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ea typeface="Andika"/>
                <a:cs typeface="Andika"/>
              </a:rPr>
              <a:t>The prefix re-</a:t>
            </a:r>
            <a:endParaRPr lang="en-GB" sz="32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F7E5329C-683E-537C-B767-A18BA9E43FB2}"/>
              </a:ext>
            </a:extLst>
          </p:cNvPr>
          <p:cNvSpPr txBox="1">
            <a:spLocks/>
          </p:cNvSpPr>
          <p:nvPr/>
        </p:nvSpPr>
        <p:spPr>
          <a:xfrm>
            <a:off x="5012182" y="2045378"/>
            <a:ext cx="2547939" cy="72005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u="sng" dirty="0">
                <a:solidFill>
                  <a:srgbClr val="FFFF00"/>
                </a:solidFill>
                <a:ea typeface="Andika"/>
                <a:cs typeface="Andika"/>
              </a:rPr>
              <a:t>dis</a:t>
            </a:r>
            <a:r>
              <a:rPr lang="en-GB" sz="3600" dirty="0">
                <a:solidFill>
                  <a:schemeClr val="bg1"/>
                </a:solidFill>
                <a:ea typeface="Andika"/>
                <a:cs typeface="Andika"/>
              </a:rPr>
              <a:t>covery</a:t>
            </a:r>
            <a:endParaRPr lang="en-GB" sz="36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B724CA54-DEF5-5AF2-57DB-7B764CC85A1E}"/>
              </a:ext>
            </a:extLst>
          </p:cNvPr>
          <p:cNvSpPr txBox="1">
            <a:spLocks/>
          </p:cNvSpPr>
          <p:nvPr/>
        </p:nvSpPr>
        <p:spPr>
          <a:xfrm>
            <a:off x="7825587" y="2064046"/>
            <a:ext cx="2547939" cy="72005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u="sng" dirty="0">
                <a:solidFill>
                  <a:srgbClr val="FFFF00"/>
                </a:solidFill>
                <a:ea typeface="Andika"/>
                <a:cs typeface="Andika"/>
              </a:rPr>
              <a:t>dis</a:t>
            </a:r>
            <a:r>
              <a:rPr lang="en-GB" sz="3600" dirty="0">
                <a:solidFill>
                  <a:schemeClr val="bg1"/>
                </a:solidFill>
                <a:ea typeface="Andika"/>
                <a:cs typeface="Andika"/>
              </a:rPr>
              <a:t>ease</a:t>
            </a:r>
            <a:endParaRPr lang="en-GB" sz="36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68C82633-F81A-C4A3-D0B3-367D4B6B1E6E}"/>
              </a:ext>
            </a:extLst>
          </p:cNvPr>
          <p:cNvSpPr txBox="1">
            <a:spLocks/>
          </p:cNvSpPr>
          <p:nvPr/>
        </p:nvSpPr>
        <p:spPr>
          <a:xfrm>
            <a:off x="5012182" y="2966109"/>
            <a:ext cx="2547939" cy="720052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u="sng" dirty="0">
                <a:solidFill>
                  <a:srgbClr val="FFFF00"/>
                </a:solidFill>
                <a:ea typeface="Andika"/>
                <a:cs typeface="Andika"/>
              </a:rPr>
              <a:t>mis</a:t>
            </a:r>
            <a:r>
              <a:rPr lang="en-GB" sz="3600" dirty="0">
                <a:solidFill>
                  <a:schemeClr val="bg1"/>
                </a:solidFill>
                <a:ea typeface="Andika"/>
                <a:cs typeface="Andika"/>
              </a:rPr>
              <a:t>judgement</a:t>
            </a:r>
            <a:endParaRPr lang="en-GB" sz="36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50DD948-271D-3407-C206-0D0933B551C2}"/>
              </a:ext>
            </a:extLst>
          </p:cNvPr>
          <p:cNvSpPr txBox="1">
            <a:spLocks/>
          </p:cNvSpPr>
          <p:nvPr/>
        </p:nvSpPr>
        <p:spPr>
          <a:xfrm>
            <a:off x="7831933" y="2996779"/>
            <a:ext cx="2547939" cy="720052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u="sng" dirty="0">
                <a:solidFill>
                  <a:srgbClr val="FFFF00"/>
                </a:solidFill>
                <a:ea typeface="Andika"/>
                <a:cs typeface="Andika"/>
              </a:rPr>
              <a:t>mis</a:t>
            </a:r>
            <a:r>
              <a:rPr lang="en-GB" sz="3600" dirty="0">
                <a:solidFill>
                  <a:schemeClr val="bg1"/>
                </a:solidFill>
                <a:ea typeface="Andika"/>
                <a:cs typeface="Andika"/>
              </a:rPr>
              <a:t>take</a:t>
            </a:r>
            <a:endParaRPr lang="en-GB" sz="36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468304E5-57EE-CDDC-379A-6C9CC40CC669}"/>
              </a:ext>
            </a:extLst>
          </p:cNvPr>
          <p:cNvSpPr txBox="1">
            <a:spLocks/>
          </p:cNvSpPr>
          <p:nvPr/>
        </p:nvSpPr>
        <p:spPr>
          <a:xfrm>
            <a:off x="5012182" y="3818294"/>
            <a:ext cx="2547939" cy="720052"/>
          </a:xfrm>
          <a:prstGeom prst="roundRect">
            <a:avLst>
              <a:gd name="adj" fmla="val 11531"/>
            </a:avLst>
          </a:prstGeom>
          <a:solidFill>
            <a:srgbClr val="FFC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u="sng" dirty="0">
                <a:solidFill>
                  <a:srgbClr val="FFFF00"/>
                </a:solidFill>
                <a:ea typeface="Andika"/>
                <a:cs typeface="Andika"/>
              </a:rPr>
              <a:t>re</a:t>
            </a:r>
            <a:r>
              <a:rPr lang="en-GB" sz="3600" dirty="0">
                <a:solidFill>
                  <a:schemeClr val="bg1"/>
                </a:solidFill>
                <a:ea typeface="Andika"/>
                <a:cs typeface="Andika"/>
              </a:rPr>
              <a:t>flection</a:t>
            </a:r>
            <a:endParaRPr lang="en-GB" sz="36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603757DF-59F2-07B8-8A5E-84650ECE0111}"/>
              </a:ext>
            </a:extLst>
          </p:cNvPr>
          <p:cNvSpPr txBox="1">
            <a:spLocks/>
          </p:cNvSpPr>
          <p:nvPr/>
        </p:nvSpPr>
        <p:spPr>
          <a:xfrm>
            <a:off x="7845072" y="3859794"/>
            <a:ext cx="2547939" cy="720052"/>
          </a:xfrm>
          <a:prstGeom prst="roundRect">
            <a:avLst>
              <a:gd name="adj" fmla="val 11531"/>
            </a:avLst>
          </a:prstGeom>
          <a:solidFill>
            <a:srgbClr val="FFC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u="sng" dirty="0">
                <a:solidFill>
                  <a:srgbClr val="FFFF00"/>
                </a:solidFill>
                <a:ea typeface="Andika"/>
                <a:cs typeface="Andika"/>
              </a:rPr>
              <a:t>re</a:t>
            </a:r>
            <a:r>
              <a:rPr lang="en-GB" sz="3600" dirty="0">
                <a:solidFill>
                  <a:schemeClr val="bg1"/>
                </a:solidFill>
                <a:ea typeface="Andika"/>
                <a:cs typeface="Andika"/>
              </a:rPr>
              <a:t>jection</a:t>
            </a:r>
            <a:endParaRPr lang="en-GB" sz="36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C81EFB-A196-F8A1-1F7C-11D38486B12B}"/>
              </a:ext>
            </a:extLst>
          </p:cNvPr>
          <p:cNvSpPr txBox="1">
            <a:spLocks/>
          </p:cNvSpPr>
          <p:nvPr/>
        </p:nvSpPr>
        <p:spPr>
          <a:xfrm>
            <a:off x="718201" y="5256514"/>
            <a:ext cx="10694196" cy="1387149"/>
          </a:xfrm>
          <a:prstGeom prst="roundRect">
            <a:avLst>
              <a:gd name="adj" fmla="val 21923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This is a great way to learn how to spell more words and be able to work out the meaning of new words!</a:t>
            </a:r>
          </a:p>
        </p:txBody>
      </p:sp>
    </p:spTree>
    <p:extLst>
      <p:ext uri="{BB962C8B-B14F-4D97-AF65-F5344CB8AC3E}">
        <p14:creationId xmlns:p14="http://schemas.microsoft.com/office/powerpoint/2010/main" val="3389537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3" grpId="0" animBg="1"/>
      <p:bldP spid="24" grpId="0" animBg="1"/>
      <p:bldP spid="25" grpId="0" animBg="1"/>
      <p:bldP spid="26" grpId="0" animBg="1"/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ndika">
      <a:majorFont>
        <a:latin typeface="Andika"/>
        <a:ea typeface=""/>
        <a:cs typeface=""/>
      </a:majorFont>
      <a:minorFont>
        <a:latin typeface="Andik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233</Words>
  <Application>Microsoft Office PowerPoint</Application>
  <PresentationFormat>Widescreen</PresentationFormat>
  <Paragraphs>42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Andika</vt:lpstr>
      <vt:lpstr>Arial</vt:lpstr>
      <vt:lpstr>Office Theme</vt:lpstr>
      <vt:lpstr> How to Use this Powerpoint</vt:lpstr>
      <vt:lpstr>Creating nouns  using prefixes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Y5&amp;6 A –  Endings which sound like /ʃəs/ spelt –cious or –tious</dc:title>
  <dc:creator>Glen Jones</dc:creator>
  <cp:lastModifiedBy>Glen Jones</cp:lastModifiedBy>
  <cp:revision>3</cp:revision>
  <dcterms:created xsi:type="dcterms:W3CDTF">2022-05-31T09:42:07Z</dcterms:created>
  <dcterms:modified xsi:type="dcterms:W3CDTF">2023-08-21T13:13:45Z</dcterms:modified>
</cp:coreProperties>
</file>