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2"/>
  </p:notesMasterIdLst>
  <p:sldIdLst>
    <p:sldId id="381" r:id="rId2"/>
    <p:sldId id="274" r:id="rId3"/>
    <p:sldId id="364" r:id="rId4"/>
    <p:sldId id="363" r:id="rId5"/>
    <p:sldId id="375" r:id="rId6"/>
    <p:sldId id="382" r:id="rId7"/>
    <p:sldId id="365" r:id="rId8"/>
    <p:sldId id="379" r:id="rId9"/>
    <p:sldId id="376" r:id="rId10"/>
    <p:sldId id="383" r:id="rId11"/>
  </p:sldIdLst>
  <p:sldSz cx="12192000" cy="6858000"/>
  <p:notesSz cx="6858000" cy="9144000"/>
  <p:embeddedFontLst>
    <p:embeddedFont>
      <p:font typeface="Andika" panose="02000000000000000000" pitchFamily="2" charset="0"/>
      <p:regular r:id="rId13"/>
      <p:bold r:id="rId14"/>
      <p:italic r:id="rId15"/>
      <p:boldItalic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316D5ED-CCD1-2445-7995-6934166E934F}" name="Glen Jones" initials="GJ" userId="S::glen@emile-education.co.uk::e846aaca-4b24-4b13-b0d0-f2308e16b28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80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C3EC9C9-6F7C-4E76-9EDD-9726A60271DE}" v="21" dt="2023-08-21T13:20:38.14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876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microsoft.com/office/2018/10/relationships/authors" Target="authors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len Jones" userId="e846aaca-4b24-4b13-b0d0-f2308e16b284" providerId="ADAL" clId="{AC3EC9C9-6F7C-4E76-9EDD-9726A60271DE}"/>
    <pc:docChg chg="modSld">
      <pc:chgData name="Glen Jones" userId="e846aaca-4b24-4b13-b0d0-f2308e16b284" providerId="ADAL" clId="{AC3EC9C9-6F7C-4E76-9EDD-9726A60271DE}" dt="2023-08-21T13:20:38.144" v="26" actId="115"/>
      <pc:docMkLst>
        <pc:docMk/>
      </pc:docMkLst>
      <pc:sldChg chg="modSp mod">
        <pc:chgData name="Glen Jones" userId="e846aaca-4b24-4b13-b0d0-f2308e16b284" providerId="ADAL" clId="{AC3EC9C9-6F7C-4E76-9EDD-9726A60271DE}" dt="2023-08-21T13:16:38.945" v="3" actId="207"/>
        <pc:sldMkLst>
          <pc:docMk/>
          <pc:sldMk cId="2861103671" sldId="363"/>
        </pc:sldMkLst>
        <pc:spChg chg="mod">
          <ac:chgData name="Glen Jones" userId="e846aaca-4b24-4b13-b0d0-f2308e16b284" providerId="ADAL" clId="{AC3EC9C9-6F7C-4E76-9EDD-9726A60271DE}" dt="2023-08-21T13:16:38.945" v="3" actId="207"/>
          <ac:spMkLst>
            <pc:docMk/>
            <pc:sldMk cId="2861103671" sldId="363"/>
            <ac:spMk id="4" creationId="{D5E40935-ECC2-1324-25D9-2F78CDAEF688}"/>
          </ac:spMkLst>
        </pc:spChg>
        <pc:spChg chg="mod">
          <ac:chgData name="Glen Jones" userId="e846aaca-4b24-4b13-b0d0-f2308e16b284" providerId="ADAL" clId="{AC3EC9C9-6F7C-4E76-9EDD-9726A60271DE}" dt="2023-08-21T13:16:35.169" v="2" actId="207"/>
          <ac:spMkLst>
            <pc:docMk/>
            <pc:sldMk cId="2861103671" sldId="363"/>
            <ac:spMk id="6" creationId="{F9BAFB63-89A0-1CE2-BC09-42A58A322E55}"/>
          </ac:spMkLst>
        </pc:spChg>
      </pc:sldChg>
      <pc:sldChg chg="modSp mod">
        <pc:chgData name="Glen Jones" userId="e846aaca-4b24-4b13-b0d0-f2308e16b284" providerId="ADAL" clId="{AC3EC9C9-6F7C-4E76-9EDD-9726A60271DE}" dt="2023-08-21T13:18:24.034" v="11" actId="1076"/>
        <pc:sldMkLst>
          <pc:docMk/>
          <pc:sldMk cId="3201718585" sldId="365"/>
        </pc:sldMkLst>
        <pc:spChg chg="mod">
          <ac:chgData name="Glen Jones" userId="e846aaca-4b24-4b13-b0d0-f2308e16b284" providerId="ADAL" clId="{AC3EC9C9-6F7C-4E76-9EDD-9726A60271DE}" dt="2023-08-21T13:18:07.806" v="9" actId="1076"/>
          <ac:spMkLst>
            <pc:docMk/>
            <pc:sldMk cId="3201718585" sldId="365"/>
            <ac:spMk id="2" creationId="{21EF7562-A376-60EE-AC9F-A9FB819F8038}"/>
          </ac:spMkLst>
        </pc:spChg>
        <pc:spChg chg="mod">
          <ac:chgData name="Glen Jones" userId="e846aaca-4b24-4b13-b0d0-f2308e16b284" providerId="ADAL" clId="{AC3EC9C9-6F7C-4E76-9EDD-9726A60271DE}" dt="2023-08-21T13:17:55.775" v="6" actId="207"/>
          <ac:spMkLst>
            <pc:docMk/>
            <pc:sldMk cId="3201718585" sldId="365"/>
            <ac:spMk id="7" creationId="{7422A498-F483-A2DE-169C-1457C602529D}"/>
          </ac:spMkLst>
        </pc:spChg>
        <pc:spChg chg="mod">
          <ac:chgData name="Glen Jones" userId="e846aaca-4b24-4b13-b0d0-f2308e16b284" providerId="ADAL" clId="{AC3EC9C9-6F7C-4E76-9EDD-9726A60271DE}" dt="2023-08-21T13:18:19.864" v="10" actId="1076"/>
          <ac:spMkLst>
            <pc:docMk/>
            <pc:sldMk cId="3201718585" sldId="365"/>
            <ac:spMk id="22" creationId="{00FBC207-0CD3-9481-6141-0FD23BCE1E15}"/>
          </ac:spMkLst>
        </pc:spChg>
        <pc:spChg chg="mod">
          <ac:chgData name="Glen Jones" userId="e846aaca-4b24-4b13-b0d0-f2308e16b284" providerId="ADAL" clId="{AC3EC9C9-6F7C-4E76-9EDD-9726A60271DE}" dt="2023-08-21T13:18:24.034" v="11" actId="1076"/>
          <ac:spMkLst>
            <pc:docMk/>
            <pc:sldMk cId="3201718585" sldId="365"/>
            <ac:spMk id="23" creationId="{6B63976E-372A-B663-3862-7818AC9235B8}"/>
          </ac:spMkLst>
        </pc:spChg>
      </pc:sldChg>
      <pc:sldChg chg="modSp">
        <pc:chgData name="Glen Jones" userId="e846aaca-4b24-4b13-b0d0-f2308e16b284" providerId="ADAL" clId="{AC3EC9C9-6F7C-4E76-9EDD-9726A60271DE}" dt="2023-08-21T13:17:30.203" v="5" actId="207"/>
        <pc:sldMkLst>
          <pc:docMk/>
          <pc:sldMk cId="1946502757" sldId="375"/>
        </pc:sldMkLst>
        <pc:spChg chg="mod">
          <ac:chgData name="Glen Jones" userId="e846aaca-4b24-4b13-b0d0-f2308e16b284" providerId="ADAL" clId="{AC3EC9C9-6F7C-4E76-9EDD-9726A60271DE}" dt="2023-08-21T13:17:27.590" v="4" actId="207"/>
          <ac:spMkLst>
            <pc:docMk/>
            <pc:sldMk cId="1946502757" sldId="375"/>
            <ac:spMk id="3" creationId="{61F9469D-0A7A-50F7-BE61-ECC511A09C62}"/>
          </ac:spMkLst>
        </pc:spChg>
        <pc:spChg chg="mod">
          <ac:chgData name="Glen Jones" userId="e846aaca-4b24-4b13-b0d0-f2308e16b284" providerId="ADAL" clId="{AC3EC9C9-6F7C-4E76-9EDD-9726A60271DE}" dt="2023-08-21T13:17:30.203" v="5" actId="207"/>
          <ac:spMkLst>
            <pc:docMk/>
            <pc:sldMk cId="1946502757" sldId="375"/>
            <ac:spMk id="21" creationId="{566CD327-4634-1001-99CC-7D49C7428821}"/>
          </ac:spMkLst>
        </pc:spChg>
      </pc:sldChg>
      <pc:sldChg chg="modSp">
        <pc:chgData name="Glen Jones" userId="e846aaca-4b24-4b13-b0d0-f2308e16b284" providerId="ADAL" clId="{AC3EC9C9-6F7C-4E76-9EDD-9726A60271DE}" dt="2023-08-21T13:20:38.144" v="26" actId="115"/>
        <pc:sldMkLst>
          <pc:docMk/>
          <pc:sldMk cId="3333690140" sldId="376"/>
        </pc:sldMkLst>
        <pc:spChg chg="mod">
          <ac:chgData name="Glen Jones" userId="e846aaca-4b24-4b13-b0d0-f2308e16b284" providerId="ADAL" clId="{AC3EC9C9-6F7C-4E76-9EDD-9726A60271DE}" dt="2023-08-21T13:20:38.144" v="26" actId="115"/>
          <ac:spMkLst>
            <pc:docMk/>
            <pc:sldMk cId="3333690140" sldId="376"/>
            <ac:spMk id="24" creationId="{E7EC5DED-E8A6-ECEE-FB42-05E78D0CECA3}"/>
          </ac:spMkLst>
        </pc:spChg>
      </pc:sldChg>
      <pc:sldChg chg="modSp modAnim">
        <pc:chgData name="Glen Jones" userId="e846aaca-4b24-4b13-b0d0-f2308e16b284" providerId="ADAL" clId="{AC3EC9C9-6F7C-4E76-9EDD-9726A60271DE}" dt="2023-08-21T13:20:03.134" v="22"/>
        <pc:sldMkLst>
          <pc:docMk/>
          <pc:sldMk cId="1429616320" sldId="379"/>
        </pc:sldMkLst>
        <pc:spChg chg="mod">
          <ac:chgData name="Glen Jones" userId="e846aaca-4b24-4b13-b0d0-f2308e16b284" providerId="ADAL" clId="{AC3EC9C9-6F7C-4E76-9EDD-9726A60271DE}" dt="2023-08-21T13:19:27.411" v="17" actId="207"/>
          <ac:spMkLst>
            <pc:docMk/>
            <pc:sldMk cId="1429616320" sldId="379"/>
            <ac:spMk id="6" creationId="{53231922-C2C4-C4A8-D7FF-DDCB221061F3}"/>
          </ac:spMkLst>
        </pc:spChg>
        <pc:spChg chg="mod">
          <ac:chgData name="Glen Jones" userId="e846aaca-4b24-4b13-b0d0-f2308e16b284" providerId="ADAL" clId="{AC3EC9C9-6F7C-4E76-9EDD-9726A60271DE}" dt="2023-08-21T13:19:11.707" v="14" actId="207"/>
          <ac:spMkLst>
            <pc:docMk/>
            <pc:sldMk cId="1429616320" sldId="379"/>
            <ac:spMk id="11" creationId="{06F3CF88-C46E-C939-CDB8-2D5A34A9C20C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ndika" panose="02000000000000000000" pitchFamily="2" charset="0"/>
              </a:defRPr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ndika" panose="02000000000000000000" pitchFamily="2" charset="0"/>
              </a:defRPr>
            </a:lvl1pPr>
          </a:lstStyle>
          <a:p>
            <a:fld id="{E4309E1E-5E59-40E4-A772-8504595289B7}" type="datetimeFigureOut">
              <a:rPr lang="en-GB" smtClean="0"/>
              <a:pPr/>
              <a:t>21/08/2023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ndika" panose="02000000000000000000" pitchFamily="2" charset="0"/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ndika" panose="02000000000000000000" pitchFamily="2" charset="0"/>
              </a:defRPr>
            </a:lvl1pPr>
          </a:lstStyle>
          <a:p>
            <a:fld id="{AB23892D-DEB9-4D3D-82E9-81D21416B5D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32770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ndika" panose="02000000000000000000" pitchFamily="2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ndika" panose="02000000000000000000" pitchFamily="2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ndika" panose="02000000000000000000" pitchFamily="2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ndika" panose="02000000000000000000" pitchFamily="2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ndika" panose="02000000000000000000" pitchFamily="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7561F-101A-F71A-9538-1BE40C0C15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8708F8-F549-19B9-B5E9-F6C9A2EC0C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CE6A87-3554-35A2-EB9F-C087A302B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21/08/2023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51A1AF-A0A4-76E6-AF37-33DBEA645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C546EB-BD76-CF2F-DBE0-1B1312201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29592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D8506E-0068-61B6-0BDE-0584470CF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810A5C-D50C-F2D7-04C1-98CDF42DA3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9A88B7-BC44-083B-5A89-38E48CDA79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21/08/2023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90386E-C086-9109-CD35-4667354BF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7EF317-5A25-0D91-87DE-696689524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1360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7051DDA-DA64-08C6-2B57-BA18C48185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BB6CC5-B628-045C-F60B-D87BC9E77C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61C6D9-2459-5CDE-4BD1-D54E6FF4BF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21/08/2023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512EDD-406B-B55C-3471-59427BCDF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E04589-AD70-B175-BC69-C52100ABF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4894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C13FA7-B0B6-3E3B-95AC-9262D080E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4D201D-1E82-355D-5749-24E3A3D101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85CBD6-A1FC-9BAA-4EA5-3AAD2C51B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21/08/2023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3F3269-7515-53D8-7DA3-632026436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C58DC7-4C23-8FF0-24CE-4F561CEEB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8228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598DC-825E-D43D-947E-006CF853FF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6A9971-C19B-51EA-6BD6-E5A0E733B2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883CAF-3B78-60C5-A722-CAD0CB0864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21/08/2023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B286FD-A71D-FB13-55FE-5C5024F94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EEB5C2-450C-8AA9-CF48-903D4A2FB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1695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677A19-4D19-2C59-C2EA-B1D59F8C3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E0E973-05F1-F28B-398B-C49133BBDD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D1838A-CCCB-022E-5F7F-4C56CC6880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53E44C-54F6-C849-BA18-801FF28FC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21/08/2023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BC5939-86D5-2FAF-CB55-269268D91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FC5265-00F5-F94E-DB2B-870300A51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5215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207F2D-8C4F-C9A5-BFF7-D6387ABD33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3333E2-EC1C-9931-2C4C-9FB413B1D5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C05E39-DFC6-30FA-FAC3-DD48412E08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31275E-E149-9479-3183-28AC13BFAE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BC01871-174E-D878-B7C9-78826DB2D4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1E68440-F8AE-9BA5-D892-8507B43351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21/08/2023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5C640AA-5429-A788-E900-6830F9A8DF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1CB6C36-2EAF-ADCD-6690-B01CA705F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9565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CF5001-698F-AFA2-6D65-8F2F10B162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D5B622E-0681-07AE-74B3-A8DD73EC5A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21/08/2023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4263E8-DE8F-DD9C-790F-444F76DE4C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264EF8-98D9-71EB-9633-2C35E01FE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4702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0C31865-D6B9-A88E-1272-0E1574DF99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21/08/2023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24FB291-74B2-72E4-F9E8-A1FE38D7F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EA834E-8FA2-2306-E6FA-E3C880ABF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567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704829-5736-0B6A-A911-001A09CFB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83995B-729E-81D1-E1DB-509659B2AC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BF2578-4BEA-C9A9-311E-ACC4530617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A43992-FB7B-2EAC-32B3-194C6781F3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21/08/2023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46178E-06B5-2871-9BA9-2B562E80A1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4EAA49-0173-C5BA-76FB-91A7ED2E8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6041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BEEACB-00A9-B2D2-E0C8-D395A39DF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9A77A9-EB3F-E7B3-FCD4-1BA841C7F4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F980E8-EB31-5A5E-02CB-46327B00A3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DDC870-02F5-302A-8CB4-18A8BA110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21/08/2023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7F3CF3-0E14-F69F-AE87-32114DFB1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738CE3-9941-0DE3-6197-78F6B446D4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1644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17B3EBF-89D3-FBCF-93C2-163AB7E56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DD01D6-9E2D-8775-6E95-D2CB64C404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7226EB-5DF9-AAC0-4A61-87693ADEA6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F68548-7A33-4D15-A407-A42BC9A8705F}" type="datetimeFigureOut">
              <a:rPr lang="en-GB" smtClean="0"/>
              <a:t>21/08/2023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A317FE-1755-A983-76FC-40F20C2FD6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9D2AD3-3148-6039-6539-E295A38583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1012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hyperlink" Target="mailto:hello@emile-education.co.uk?subject=Feedback%20on%20Grammar%20Scheme%20of%20Work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Shape&#10;&#10;Description automatically generated">
            <a:extLst>
              <a:ext uri="{FF2B5EF4-FFF2-40B4-BE49-F238E27FC236}">
                <a16:creationId xmlns:a16="http://schemas.microsoft.com/office/drawing/2014/main" id="{B902CD5E-0F19-1EED-8291-6A9BCA5E4F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5" name="Picture 4" descr="A picture containing flag&#10;&#10;Description automatically generated">
            <a:extLst>
              <a:ext uri="{FF2B5EF4-FFF2-40B4-BE49-F238E27FC236}">
                <a16:creationId xmlns:a16="http://schemas.microsoft.com/office/drawing/2014/main" id="{118AD9D6-673A-4E8C-B4D9-3B29B6735E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" y="0"/>
            <a:ext cx="1218608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7068F54-0B61-7969-2B64-A078307DF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1596"/>
            <a:ext cx="10515600" cy="1325563"/>
          </a:xfrm>
          <a:prstGeom prst="roundRect">
            <a:avLst/>
          </a:prstGeom>
          <a:solidFill>
            <a:srgbClr val="7030A0"/>
          </a:solidFill>
        </p:spPr>
        <p:txBody>
          <a:bodyPr/>
          <a:lstStyle/>
          <a:p>
            <a:r>
              <a:rPr lang="en-GB" b="1">
                <a:solidFill>
                  <a:schemeClr val="bg1"/>
                </a:solidFill>
              </a:rPr>
              <a:t> How to Use this </a:t>
            </a:r>
            <a:r>
              <a:rPr lang="en-GB" b="1" err="1">
                <a:solidFill>
                  <a:schemeClr val="bg1"/>
                </a:solidFill>
              </a:rPr>
              <a:t>Powerpoint</a:t>
            </a:r>
            <a:endParaRPr lang="en-GB" b="1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216E9B-A822-3D56-CF7F-CACC9AF590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6225" y="1608755"/>
            <a:ext cx="10039547" cy="4859847"/>
          </a:xfrm>
          <a:prstGeom prst="roundRect">
            <a:avLst/>
          </a:prstGeom>
          <a:solidFill>
            <a:srgbClr val="EF8023"/>
          </a:solidFill>
        </p:spPr>
        <p:txBody>
          <a:bodyPr lIns="360000" tIns="216000" rIns="360000" bIns="144000"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GB" dirty="0">
                <a:solidFill>
                  <a:schemeClr val="bg1"/>
                </a:solidFill>
              </a:rPr>
              <a:t>These slides have been designed to be used in </a:t>
            </a:r>
            <a:r>
              <a:rPr lang="en-GB" dirty="0" err="1">
                <a:solidFill>
                  <a:schemeClr val="bg1"/>
                </a:solidFill>
              </a:rPr>
              <a:t>Powerpoint</a:t>
            </a:r>
            <a:r>
              <a:rPr lang="en-GB" dirty="0">
                <a:solidFill>
                  <a:schemeClr val="bg1"/>
                </a:solidFill>
              </a:rPr>
              <a:t> as a </a:t>
            </a:r>
            <a:r>
              <a:rPr lang="en-GB" i="1" u="sng" dirty="0">
                <a:solidFill>
                  <a:schemeClr val="bg1"/>
                </a:solidFill>
              </a:rPr>
              <a:t>Slide Show. </a:t>
            </a:r>
          </a:p>
          <a:p>
            <a:pPr marL="0" indent="0" algn="ctr">
              <a:buNone/>
            </a:pPr>
            <a:endParaRPr lang="en-GB" i="1" u="sng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GB" dirty="0">
                <a:solidFill>
                  <a:schemeClr val="bg1"/>
                </a:solidFill>
              </a:rPr>
              <a:t>There are text and images that will overlap and cause confusion, if used in desktop mode. </a:t>
            </a:r>
          </a:p>
          <a:p>
            <a:pPr marL="0" indent="0" algn="ctr">
              <a:buNone/>
            </a:pPr>
            <a:endParaRPr lang="en-GB" i="1" u="sng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GB" i="1" u="sng" dirty="0">
                <a:solidFill>
                  <a:schemeClr val="bg1"/>
                </a:solidFill>
              </a:rPr>
              <a:t>To open this in Slide Show mode, </a:t>
            </a:r>
            <a:r>
              <a:rPr lang="en-GB" sz="2400" i="1" u="sng" dirty="0">
                <a:solidFill>
                  <a:schemeClr val="bg1"/>
                </a:solidFill>
              </a:rPr>
              <a:t>please</a:t>
            </a:r>
            <a:r>
              <a:rPr lang="en-GB" i="1" u="sng" dirty="0">
                <a:solidFill>
                  <a:schemeClr val="bg1"/>
                </a:solidFill>
              </a:rPr>
              <a:t> click “Slide Show” on the menu above and then “From Beginning”. </a:t>
            </a:r>
          </a:p>
          <a:p>
            <a:pPr marL="0" indent="0" algn="ctr">
              <a:buNone/>
            </a:pPr>
            <a:endParaRPr lang="en-GB" i="1" u="sng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GB" dirty="0">
                <a:solidFill>
                  <a:schemeClr val="bg1"/>
                </a:solidFill>
              </a:rPr>
              <a:t>Thank you from the Emile Team.</a:t>
            </a:r>
          </a:p>
          <a:p>
            <a:pPr marL="0" indent="0" algn="ctr">
              <a:buNone/>
            </a:pPr>
            <a:r>
              <a:rPr lang="en-GB" sz="1700" dirty="0">
                <a:solidFill>
                  <a:schemeClr val="bg1"/>
                </a:solidFill>
              </a:rPr>
              <a:t>If you have any feedback, or would just like to say “hello”, please email us at: </a:t>
            </a:r>
            <a:r>
              <a:rPr lang="en-GB" sz="1700" dirty="0">
                <a:solidFill>
                  <a:schemeClr val="bg1"/>
                </a:solidFill>
                <a:hlinkClick r:id="rId4"/>
              </a:rPr>
              <a:t>hello@emile-education.com</a:t>
            </a:r>
            <a:r>
              <a:rPr lang="en-GB" dirty="0">
                <a:solidFill>
                  <a:schemeClr val="bg1"/>
                </a:solidFill>
                <a:hlinkClick r:id="rId4"/>
              </a:rPr>
              <a:t> 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6" name="Picture 5" descr="A picture containing logo&#10;&#10;Description automatically generated">
            <a:extLst>
              <a:ext uri="{FF2B5EF4-FFF2-40B4-BE49-F238E27FC236}">
                <a16:creationId xmlns:a16="http://schemas.microsoft.com/office/drawing/2014/main" id="{5E548DCA-B3A8-EBC4-5FC1-B72999372C4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15062" y="390426"/>
            <a:ext cx="2092311" cy="739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155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EE7F3B09-C816-2A8D-0C96-1E29B663906C}"/>
              </a:ext>
            </a:extLst>
          </p:cNvPr>
          <p:cNvSpPr txBox="1">
            <a:spLocks/>
          </p:cNvSpPr>
          <p:nvPr/>
        </p:nvSpPr>
        <p:spPr>
          <a:xfrm>
            <a:off x="380854" y="326288"/>
            <a:ext cx="11497109" cy="1200287"/>
          </a:xfrm>
          <a:prstGeom prst="roundRect">
            <a:avLst>
              <a:gd name="adj" fmla="val 11531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Identify the verb.</a:t>
            </a:r>
          </a:p>
        </p:txBody>
      </p:sp>
      <p:pic>
        <p:nvPicPr>
          <p:cNvPr id="15" name="Picture 14" descr="A picture containing shape&#10;&#10;Description automatically generated">
            <a:extLst>
              <a:ext uri="{FF2B5EF4-FFF2-40B4-BE49-F238E27FC236}">
                <a16:creationId xmlns:a16="http://schemas.microsoft.com/office/drawing/2014/main" id="{048CA078-4B2F-0BEC-37CC-E45FB00AAD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6" name="Title 1">
            <a:extLst>
              <a:ext uri="{FF2B5EF4-FFF2-40B4-BE49-F238E27FC236}">
                <a16:creationId xmlns:a16="http://schemas.microsoft.com/office/drawing/2014/main" id="{6F3F8EE8-2C33-C7F9-A4B1-E16AEC8C94DD}"/>
              </a:ext>
            </a:extLst>
          </p:cNvPr>
          <p:cNvSpPr txBox="1">
            <a:spLocks/>
          </p:cNvSpPr>
          <p:nvPr/>
        </p:nvSpPr>
        <p:spPr>
          <a:xfrm>
            <a:off x="380854" y="309125"/>
            <a:ext cx="11497109" cy="1200287"/>
          </a:xfrm>
          <a:prstGeom prst="roundRect">
            <a:avLst>
              <a:gd name="adj" fmla="val 11531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Identify </a:t>
            </a:r>
            <a:r>
              <a:rPr lang="en-GB" sz="360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the verb.</a:t>
            </a:r>
            <a:endParaRPr lang="en-GB" sz="3600" dirty="0">
              <a:solidFill>
                <a:schemeClr val="bg1"/>
              </a:solidFill>
              <a:latin typeface="+mn-lt"/>
              <a:ea typeface="Andika"/>
              <a:cs typeface="Andika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CD10EAC-76CD-B09A-734A-291C5B2959F9}"/>
              </a:ext>
            </a:extLst>
          </p:cNvPr>
          <p:cNvSpPr txBox="1">
            <a:spLocks/>
          </p:cNvSpPr>
          <p:nvPr/>
        </p:nvSpPr>
        <p:spPr>
          <a:xfrm>
            <a:off x="380854" y="326288"/>
            <a:ext cx="11497109" cy="1200287"/>
          </a:xfrm>
          <a:prstGeom prst="roundRect">
            <a:avLst>
              <a:gd name="adj" fmla="val 11531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Change the verb from </a:t>
            </a:r>
          </a:p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the </a:t>
            </a:r>
            <a:r>
              <a:rPr lang="en-GB" sz="3600" b="1" u="sng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present perfect</a:t>
            </a:r>
            <a:r>
              <a:rPr lang="en-GB" sz="3600" b="1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</a:t>
            </a:r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to the </a:t>
            </a:r>
            <a:r>
              <a:rPr lang="en-GB" sz="3600" b="1" u="sng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simple past</a:t>
            </a:r>
            <a:r>
              <a:rPr lang="en-GB" sz="3600" b="1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</a:t>
            </a:r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tense.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27B4371-F3AD-09AE-1A95-8C755872E7B3}"/>
              </a:ext>
            </a:extLst>
          </p:cNvPr>
          <p:cNvSpPr txBox="1">
            <a:spLocks/>
          </p:cNvSpPr>
          <p:nvPr/>
        </p:nvSpPr>
        <p:spPr>
          <a:xfrm>
            <a:off x="571922" y="1752930"/>
            <a:ext cx="3112973" cy="697054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A man has walked.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FA6ADBD-C4DC-4FE5-8BDB-309AA9F5EDF9}"/>
              </a:ext>
            </a:extLst>
          </p:cNvPr>
          <p:cNvSpPr txBox="1">
            <a:spLocks/>
          </p:cNvSpPr>
          <p:nvPr/>
        </p:nvSpPr>
        <p:spPr>
          <a:xfrm>
            <a:off x="571922" y="2617072"/>
            <a:ext cx="3112973" cy="697054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The women has shouted.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A46E1B8-5F3C-73BD-F48A-F55EE30A1B57}"/>
              </a:ext>
            </a:extLst>
          </p:cNvPr>
          <p:cNvSpPr txBox="1">
            <a:spLocks/>
          </p:cNvSpPr>
          <p:nvPr/>
        </p:nvSpPr>
        <p:spPr>
          <a:xfrm>
            <a:off x="571922" y="3481214"/>
            <a:ext cx="3112973" cy="697054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The cat has purred.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153DFE9-374D-5294-C543-BAAA80D459BE}"/>
              </a:ext>
            </a:extLst>
          </p:cNvPr>
          <p:cNvSpPr txBox="1">
            <a:spLocks/>
          </p:cNvSpPr>
          <p:nvPr/>
        </p:nvSpPr>
        <p:spPr>
          <a:xfrm>
            <a:off x="571922" y="4345356"/>
            <a:ext cx="3112973" cy="697054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A girl has run.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A141799-03C2-AE43-17F1-89FE1F85BDD3}"/>
              </a:ext>
            </a:extLst>
          </p:cNvPr>
          <p:cNvSpPr txBox="1">
            <a:spLocks/>
          </p:cNvSpPr>
          <p:nvPr/>
        </p:nvSpPr>
        <p:spPr>
          <a:xfrm>
            <a:off x="571922" y="5209500"/>
            <a:ext cx="3112973" cy="697054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The king has thought.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86DFFD9-8791-5005-C1DB-2066A019306E}"/>
              </a:ext>
            </a:extLst>
          </p:cNvPr>
          <p:cNvSpPr txBox="1">
            <a:spLocks/>
          </p:cNvSpPr>
          <p:nvPr/>
        </p:nvSpPr>
        <p:spPr>
          <a:xfrm>
            <a:off x="4065749" y="1780967"/>
            <a:ext cx="3112973" cy="697054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A man </a:t>
            </a:r>
            <a:r>
              <a:rPr lang="en-GB" sz="2400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has walked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.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57D944A8-969F-8DA0-3C21-6CE35B7D9A59}"/>
              </a:ext>
            </a:extLst>
          </p:cNvPr>
          <p:cNvSpPr txBox="1">
            <a:spLocks/>
          </p:cNvSpPr>
          <p:nvPr/>
        </p:nvSpPr>
        <p:spPr>
          <a:xfrm>
            <a:off x="4065749" y="2645109"/>
            <a:ext cx="3112973" cy="697054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The women </a:t>
            </a:r>
            <a:r>
              <a:rPr lang="en-GB" sz="2400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has shouted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.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3C030C90-2402-7A6A-5155-E73C11282F10}"/>
              </a:ext>
            </a:extLst>
          </p:cNvPr>
          <p:cNvSpPr txBox="1">
            <a:spLocks/>
          </p:cNvSpPr>
          <p:nvPr/>
        </p:nvSpPr>
        <p:spPr>
          <a:xfrm>
            <a:off x="4065749" y="3509251"/>
            <a:ext cx="3112973" cy="697054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The cat </a:t>
            </a:r>
            <a:r>
              <a:rPr lang="en-GB" sz="2400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has purred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.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F055D179-DA57-71B2-851E-C7912D5C833A}"/>
              </a:ext>
            </a:extLst>
          </p:cNvPr>
          <p:cNvSpPr txBox="1">
            <a:spLocks/>
          </p:cNvSpPr>
          <p:nvPr/>
        </p:nvSpPr>
        <p:spPr>
          <a:xfrm>
            <a:off x="4065749" y="4373393"/>
            <a:ext cx="3112973" cy="697054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A girl </a:t>
            </a:r>
            <a:r>
              <a:rPr lang="en-GB" sz="2400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has run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. 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263F718-F6D1-8304-8E15-373177BB1548}"/>
              </a:ext>
            </a:extLst>
          </p:cNvPr>
          <p:cNvSpPr txBox="1">
            <a:spLocks/>
          </p:cNvSpPr>
          <p:nvPr/>
        </p:nvSpPr>
        <p:spPr>
          <a:xfrm>
            <a:off x="4065749" y="5237537"/>
            <a:ext cx="3112973" cy="697054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bg1"/>
                </a:solidFill>
                <a:ea typeface="Andika"/>
                <a:cs typeface="Andika"/>
              </a:rPr>
              <a:t>The king </a:t>
            </a:r>
            <a:r>
              <a:rPr lang="en-GB" sz="2400" b="1" u="sng" dirty="0">
                <a:solidFill>
                  <a:srgbClr val="FFFF00"/>
                </a:solidFill>
                <a:ea typeface="Andika"/>
                <a:cs typeface="Andika"/>
              </a:rPr>
              <a:t>has thought</a:t>
            </a:r>
            <a:r>
              <a:rPr lang="en-GB" sz="2400" dirty="0">
                <a:solidFill>
                  <a:schemeClr val="bg1"/>
                </a:solidFill>
                <a:ea typeface="Andika"/>
                <a:cs typeface="Andika"/>
              </a:rPr>
              <a:t>.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B81F6791-386F-2B1B-4315-5A6410C5066F}"/>
              </a:ext>
            </a:extLst>
          </p:cNvPr>
          <p:cNvSpPr txBox="1">
            <a:spLocks/>
          </p:cNvSpPr>
          <p:nvPr/>
        </p:nvSpPr>
        <p:spPr>
          <a:xfrm>
            <a:off x="7559575" y="1752930"/>
            <a:ext cx="4122907" cy="697054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A man </a:t>
            </a:r>
            <a:r>
              <a:rPr lang="en-GB" sz="2400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walked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.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0598162A-672E-4471-F558-68D0BB8EBC68}"/>
              </a:ext>
            </a:extLst>
          </p:cNvPr>
          <p:cNvSpPr txBox="1">
            <a:spLocks/>
          </p:cNvSpPr>
          <p:nvPr/>
        </p:nvSpPr>
        <p:spPr>
          <a:xfrm>
            <a:off x="7559575" y="2617072"/>
            <a:ext cx="4122907" cy="697054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The women </a:t>
            </a:r>
            <a:r>
              <a:rPr lang="en-GB" sz="2400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shouted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.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58139C3A-816F-DF09-AC31-FD3659F3C6D4}"/>
              </a:ext>
            </a:extLst>
          </p:cNvPr>
          <p:cNvSpPr txBox="1">
            <a:spLocks/>
          </p:cNvSpPr>
          <p:nvPr/>
        </p:nvSpPr>
        <p:spPr>
          <a:xfrm>
            <a:off x="7559575" y="3481214"/>
            <a:ext cx="4122907" cy="697054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The cat </a:t>
            </a:r>
            <a:r>
              <a:rPr lang="en-GB" sz="2400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purred.</a:t>
            </a:r>
            <a:endParaRPr lang="en-GB" sz="2400" dirty="0">
              <a:solidFill>
                <a:schemeClr val="bg1"/>
              </a:solidFill>
              <a:latin typeface="+mn-lt"/>
              <a:ea typeface="Andika"/>
              <a:cs typeface="Andika"/>
            </a:endParaRP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E7EC5DED-E8A6-ECEE-FB42-05E78D0CECA3}"/>
              </a:ext>
            </a:extLst>
          </p:cNvPr>
          <p:cNvSpPr txBox="1">
            <a:spLocks/>
          </p:cNvSpPr>
          <p:nvPr/>
        </p:nvSpPr>
        <p:spPr>
          <a:xfrm>
            <a:off x="7559575" y="4345356"/>
            <a:ext cx="4122907" cy="697054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A girl </a:t>
            </a:r>
            <a:r>
              <a:rPr lang="en-GB" sz="2400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ran. </a:t>
            </a: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1EE2A0BF-AB96-31FA-F502-BD7DCDC349B0}"/>
              </a:ext>
            </a:extLst>
          </p:cNvPr>
          <p:cNvSpPr txBox="1">
            <a:spLocks/>
          </p:cNvSpPr>
          <p:nvPr/>
        </p:nvSpPr>
        <p:spPr>
          <a:xfrm>
            <a:off x="7559575" y="5209500"/>
            <a:ext cx="4122907" cy="697054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bg1"/>
                </a:solidFill>
                <a:ea typeface="Andika"/>
                <a:cs typeface="Andika"/>
              </a:rPr>
              <a:t>The king </a:t>
            </a:r>
            <a:r>
              <a:rPr lang="en-GB" sz="2400" b="1" u="sng" dirty="0">
                <a:solidFill>
                  <a:srgbClr val="FFFF00"/>
                </a:solidFill>
                <a:ea typeface="Andika"/>
                <a:cs typeface="Andika"/>
              </a:rPr>
              <a:t>thought</a:t>
            </a:r>
            <a:r>
              <a:rPr lang="en-GB" sz="2400" dirty="0">
                <a:solidFill>
                  <a:schemeClr val="bg1"/>
                </a:solidFill>
                <a:ea typeface="Andika"/>
                <a:cs typeface="Andika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68003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" grpId="0" animBg="1"/>
      <p:bldP spid="11" grpId="0" animBg="1"/>
      <p:bldP spid="12" grpId="0" animBg="1"/>
      <p:bldP spid="13" grpId="0" animBg="1"/>
      <p:bldP spid="14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hape&#10;&#10;Description automatically generated">
            <a:extLst>
              <a:ext uri="{FF2B5EF4-FFF2-40B4-BE49-F238E27FC236}">
                <a16:creationId xmlns:a16="http://schemas.microsoft.com/office/drawing/2014/main" id="{562A27C8-8631-1283-130B-738BAF714D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3" name="Picture 2" descr="A picture containing flag&#10;&#10;Description automatically generated">
            <a:extLst>
              <a:ext uri="{FF2B5EF4-FFF2-40B4-BE49-F238E27FC236}">
                <a16:creationId xmlns:a16="http://schemas.microsoft.com/office/drawing/2014/main" id="{BF1667E6-83E3-B4CA-40F3-0396924823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" y="0"/>
            <a:ext cx="1218608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02E7211-B3C0-8C62-17A1-5F712D739F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99491" y="2009159"/>
            <a:ext cx="9492383" cy="2064077"/>
          </a:xfrm>
          <a:prstGeom prst="roundRect">
            <a:avLst>
              <a:gd name="adj" fmla="val 34651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Present Perfect &amp; </a:t>
            </a:r>
            <a:b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</a:br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Simple Past</a:t>
            </a:r>
          </a:p>
        </p:txBody>
      </p:sp>
      <p:pic>
        <p:nvPicPr>
          <p:cNvPr id="8" name="Picture 7" descr="A picture containing logo&#10;&#10;Description automatically generated">
            <a:extLst>
              <a:ext uri="{FF2B5EF4-FFF2-40B4-BE49-F238E27FC236}">
                <a16:creationId xmlns:a16="http://schemas.microsoft.com/office/drawing/2014/main" id="{8BFF819C-9154-11B9-355C-E3134EEFD97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14560" y="217780"/>
            <a:ext cx="2092311" cy="73991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E1E4655-1785-5ED7-3084-EC091AAFD27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97" t="50745" r="26406" b="1586"/>
          <a:stretch/>
        </p:blipFill>
        <p:spPr>
          <a:xfrm>
            <a:off x="0" y="3590925"/>
            <a:ext cx="3876675" cy="326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327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898 0.3412 L -8.33333E-7 -7.40741E-7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39" y="-17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 descr="Background pattern&#10;&#10;Description automatically generated">
            <a:extLst>
              <a:ext uri="{FF2B5EF4-FFF2-40B4-BE49-F238E27FC236}">
                <a16:creationId xmlns:a16="http://schemas.microsoft.com/office/drawing/2014/main" id="{55B61937-97BC-9AD6-C971-34193E800B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2CD10EAC-76CD-B09A-734A-291C5B2959F9}"/>
              </a:ext>
            </a:extLst>
          </p:cNvPr>
          <p:cNvSpPr txBox="1">
            <a:spLocks/>
          </p:cNvSpPr>
          <p:nvPr/>
        </p:nvSpPr>
        <p:spPr>
          <a:xfrm>
            <a:off x="429198" y="1685707"/>
            <a:ext cx="11497109" cy="1844673"/>
          </a:xfrm>
          <a:prstGeom prst="roundRect">
            <a:avLst>
              <a:gd name="adj" fmla="val 11531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Does anyone remember what type of word “</a:t>
            </a:r>
            <a:r>
              <a:rPr lang="en-GB" u="sng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sat</a:t>
            </a:r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” is? 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7DA4A7-B125-1ADF-E72A-BCCC79278733}"/>
              </a:ext>
            </a:extLst>
          </p:cNvPr>
          <p:cNvSpPr txBox="1">
            <a:spLocks/>
          </p:cNvSpPr>
          <p:nvPr/>
        </p:nvSpPr>
        <p:spPr>
          <a:xfrm>
            <a:off x="429198" y="374483"/>
            <a:ext cx="11448765" cy="900135"/>
          </a:xfrm>
          <a:prstGeom prst="roundRect">
            <a:avLst>
              <a:gd name="adj" fmla="val 8408"/>
            </a:avLst>
          </a:prstGeom>
          <a:solidFill>
            <a:srgbClr val="00B0F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The cat </a:t>
            </a:r>
            <a:r>
              <a:rPr lang="en-GB" sz="4000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sat</a:t>
            </a:r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on the mat.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0984DDC-BC67-EB14-6DE8-9E83E520D167}"/>
              </a:ext>
            </a:extLst>
          </p:cNvPr>
          <p:cNvSpPr txBox="1">
            <a:spLocks/>
          </p:cNvSpPr>
          <p:nvPr/>
        </p:nvSpPr>
        <p:spPr>
          <a:xfrm>
            <a:off x="477544" y="3941469"/>
            <a:ext cx="11400419" cy="974808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Action words are called </a:t>
            </a:r>
            <a:r>
              <a:rPr lang="en-GB" sz="3600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verbs</a:t>
            </a:r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.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B0F2A43-837D-990F-1BA7-EB7D6D73BC02}"/>
              </a:ext>
            </a:extLst>
          </p:cNvPr>
          <p:cNvSpPr txBox="1">
            <a:spLocks/>
          </p:cNvSpPr>
          <p:nvPr/>
        </p:nvSpPr>
        <p:spPr>
          <a:xfrm>
            <a:off x="486801" y="5327365"/>
            <a:ext cx="11400419" cy="974808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“sat” is the </a:t>
            </a:r>
            <a:r>
              <a:rPr lang="en-GB" sz="3600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verb</a:t>
            </a:r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in this sentences.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C0974FA-DCCE-F769-A6A4-64A65870FC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94156" y="6075384"/>
            <a:ext cx="2894156" cy="271592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71301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3 -0.05764 L 0.22852 -0.29098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11" y="-1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hape, background pattern&#10;&#10;Description automatically generated">
            <a:extLst>
              <a:ext uri="{FF2B5EF4-FFF2-40B4-BE49-F238E27FC236}">
                <a16:creationId xmlns:a16="http://schemas.microsoft.com/office/drawing/2014/main" id="{24D54B5C-885F-C120-9799-69F9251E3A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1"/>
          </a:xfr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F9BAFB63-89A0-1CE2-BC09-42A58A322E55}"/>
              </a:ext>
            </a:extLst>
          </p:cNvPr>
          <p:cNvSpPr txBox="1">
            <a:spLocks/>
          </p:cNvSpPr>
          <p:nvPr/>
        </p:nvSpPr>
        <p:spPr>
          <a:xfrm>
            <a:off x="600173" y="245722"/>
            <a:ext cx="10991653" cy="1198371"/>
          </a:xfrm>
          <a:prstGeom prst="roundRect">
            <a:avLst>
              <a:gd name="adj" fmla="val 12768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What is the difference between </a:t>
            </a:r>
          </a:p>
          <a:p>
            <a:pPr algn="ctr"/>
            <a:r>
              <a:rPr lang="en-GB" sz="28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these two sentences? 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BD17445-2CE7-D049-5829-AF7A94414BDF}"/>
              </a:ext>
            </a:extLst>
          </p:cNvPr>
          <p:cNvSpPr txBox="1">
            <a:spLocks/>
          </p:cNvSpPr>
          <p:nvPr/>
        </p:nvSpPr>
        <p:spPr>
          <a:xfrm>
            <a:off x="6440078" y="1689815"/>
            <a:ext cx="3773864" cy="882679"/>
          </a:xfrm>
          <a:prstGeom prst="roundRect">
            <a:avLst>
              <a:gd name="adj" fmla="val 8408"/>
            </a:avLst>
          </a:prstGeom>
          <a:solidFill>
            <a:srgbClr val="00B0F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The cat sat on the mat.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E924D-35FB-EDA3-87C4-12A229E26361}"/>
              </a:ext>
            </a:extLst>
          </p:cNvPr>
          <p:cNvSpPr txBox="1">
            <a:spLocks/>
          </p:cNvSpPr>
          <p:nvPr/>
        </p:nvSpPr>
        <p:spPr>
          <a:xfrm>
            <a:off x="1996912" y="1689815"/>
            <a:ext cx="3773864" cy="882679"/>
          </a:xfrm>
          <a:prstGeom prst="roundRect">
            <a:avLst>
              <a:gd name="adj" fmla="val 8408"/>
            </a:avLst>
          </a:prstGeom>
          <a:solidFill>
            <a:srgbClr val="00B0F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The cat has sat on the mat.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06E06D16-2E80-0FCC-AEE6-FE4C8CDE3B3D}"/>
              </a:ext>
            </a:extLst>
          </p:cNvPr>
          <p:cNvSpPr txBox="1">
            <a:spLocks/>
          </p:cNvSpPr>
          <p:nvPr/>
        </p:nvSpPr>
        <p:spPr>
          <a:xfrm>
            <a:off x="600173" y="2815867"/>
            <a:ext cx="10991653" cy="882679"/>
          </a:xfrm>
          <a:prstGeom prst="roundRect">
            <a:avLst>
              <a:gd name="adj" fmla="val 12768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When did the cat sit on the mat in each sentence?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5E40935-ECC2-1324-25D9-2F78CDAEF688}"/>
              </a:ext>
            </a:extLst>
          </p:cNvPr>
          <p:cNvSpPr txBox="1">
            <a:spLocks/>
          </p:cNvSpPr>
          <p:nvPr/>
        </p:nvSpPr>
        <p:spPr>
          <a:xfrm>
            <a:off x="600172" y="3941918"/>
            <a:ext cx="10991653" cy="2670359"/>
          </a:xfrm>
          <a:prstGeom prst="roundRect">
            <a:avLst>
              <a:gd name="adj" fmla="val 12768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In </a:t>
            </a:r>
            <a:r>
              <a:rPr lang="en-GB" sz="3200" b="1" u="sng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both</a:t>
            </a:r>
            <a:r>
              <a:rPr lang="en-GB" sz="32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sentences, the cat sat on the mat in the </a:t>
            </a:r>
            <a:r>
              <a:rPr lang="en-GB" sz="3200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past</a:t>
            </a:r>
            <a:r>
              <a:rPr lang="en-GB" sz="32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.</a:t>
            </a:r>
          </a:p>
          <a:p>
            <a:pPr algn="ctr"/>
            <a:r>
              <a:rPr lang="en-GB" sz="32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</a:t>
            </a:r>
          </a:p>
          <a:p>
            <a:pPr algn="ctr"/>
            <a:r>
              <a:rPr lang="en-GB" sz="32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In </a:t>
            </a:r>
            <a:r>
              <a:rPr lang="en-GB" sz="3200" b="1" u="sng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one</a:t>
            </a:r>
            <a:r>
              <a:rPr lang="en-GB" sz="32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sentence, the cat is still sat on the mat </a:t>
            </a:r>
            <a:r>
              <a:rPr lang="en-GB" sz="3200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now</a:t>
            </a:r>
            <a:r>
              <a:rPr lang="en-GB" sz="32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.</a:t>
            </a:r>
          </a:p>
          <a:p>
            <a:pPr algn="ctr"/>
            <a:endParaRPr lang="en-GB" sz="3200" dirty="0">
              <a:solidFill>
                <a:schemeClr val="bg1"/>
              </a:solidFill>
              <a:latin typeface="+mn-lt"/>
              <a:ea typeface="Andika"/>
              <a:cs typeface="Andika"/>
            </a:endParaRPr>
          </a:p>
          <a:p>
            <a:pPr algn="ctr"/>
            <a:r>
              <a:rPr lang="en-GB" sz="32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In </a:t>
            </a:r>
            <a:r>
              <a:rPr lang="en-GB" sz="3200" b="1" u="sng" dirty="0">
                <a:solidFill>
                  <a:schemeClr val="bg1"/>
                </a:solidFill>
                <a:ea typeface="Andika"/>
                <a:cs typeface="Andika"/>
              </a:rPr>
              <a:t>one</a:t>
            </a:r>
            <a:r>
              <a:rPr lang="en-GB" sz="3200" dirty="0">
                <a:solidFill>
                  <a:schemeClr val="bg1"/>
                </a:solidFill>
                <a:ea typeface="Andika"/>
                <a:cs typeface="Andika"/>
              </a:rPr>
              <a:t> sentence, the cat may </a:t>
            </a:r>
            <a:r>
              <a:rPr lang="en-GB" sz="3200" b="1" u="sng" dirty="0">
                <a:solidFill>
                  <a:srgbClr val="FFFF00"/>
                </a:solidFill>
                <a:ea typeface="Andika"/>
                <a:cs typeface="Andika"/>
              </a:rPr>
              <a:t>no longer</a:t>
            </a:r>
            <a:r>
              <a:rPr lang="en-GB" sz="3200" dirty="0">
                <a:solidFill>
                  <a:schemeClr val="bg1"/>
                </a:solidFill>
                <a:ea typeface="Andika"/>
                <a:cs typeface="Andika"/>
              </a:rPr>
              <a:t> be sat on the mat. </a:t>
            </a:r>
            <a:endParaRPr lang="en-GB" sz="3200" dirty="0">
              <a:solidFill>
                <a:schemeClr val="bg1"/>
              </a:solidFill>
              <a:latin typeface="+mn-lt"/>
              <a:ea typeface="Andika"/>
              <a:cs typeface="Andika"/>
            </a:endParaRPr>
          </a:p>
        </p:txBody>
      </p:sp>
    </p:spTree>
    <p:extLst>
      <p:ext uri="{BB962C8B-B14F-4D97-AF65-F5344CB8AC3E}">
        <p14:creationId xmlns:p14="http://schemas.microsoft.com/office/powerpoint/2010/main" val="2861103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picture containing shape&#10;&#10;Description automatically generated">
            <a:extLst>
              <a:ext uri="{FF2B5EF4-FFF2-40B4-BE49-F238E27FC236}">
                <a16:creationId xmlns:a16="http://schemas.microsoft.com/office/drawing/2014/main" id="{048CA078-4B2F-0BEC-37CC-E45FB00AAD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2CD10EAC-76CD-B09A-734A-291C5B2959F9}"/>
              </a:ext>
            </a:extLst>
          </p:cNvPr>
          <p:cNvSpPr txBox="1">
            <a:spLocks/>
          </p:cNvSpPr>
          <p:nvPr/>
        </p:nvSpPr>
        <p:spPr>
          <a:xfrm>
            <a:off x="347444" y="706873"/>
            <a:ext cx="11497109" cy="1087292"/>
          </a:xfrm>
          <a:prstGeom prst="roundRect">
            <a:avLst>
              <a:gd name="adj" fmla="val 11531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Present Perfect vs Simple Past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8669DA4-5F78-7B54-4A9E-FE877D998FBD}"/>
              </a:ext>
            </a:extLst>
          </p:cNvPr>
          <p:cNvSpPr txBox="1">
            <a:spLocks/>
          </p:cNvSpPr>
          <p:nvPr/>
        </p:nvSpPr>
        <p:spPr>
          <a:xfrm>
            <a:off x="314034" y="2214710"/>
            <a:ext cx="5379101" cy="697054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Present perfect 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566CD327-4634-1001-99CC-7D49C7428821}"/>
              </a:ext>
            </a:extLst>
          </p:cNvPr>
          <p:cNvSpPr txBox="1">
            <a:spLocks/>
          </p:cNvSpPr>
          <p:nvPr/>
        </p:nvSpPr>
        <p:spPr>
          <a:xfrm>
            <a:off x="314034" y="3196220"/>
            <a:ext cx="5379101" cy="697054"/>
          </a:xfrm>
          <a:prstGeom prst="roundRect">
            <a:avLst>
              <a:gd name="adj" fmla="val 11531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Happened in the past and</a:t>
            </a:r>
          </a:p>
          <a:p>
            <a:pPr algn="ctr"/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may continue now. 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9AD03537-86DE-72C8-49D5-4AC64228F923}"/>
              </a:ext>
            </a:extLst>
          </p:cNvPr>
          <p:cNvSpPr txBox="1">
            <a:spLocks/>
          </p:cNvSpPr>
          <p:nvPr/>
        </p:nvSpPr>
        <p:spPr>
          <a:xfrm>
            <a:off x="314034" y="4177439"/>
            <a:ext cx="5379101" cy="697054"/>
          </a:xfrm>
          <a:prstGeom prst="roundRect">
            <a:avLst>
              <a:gd name="adj" fmla="val 11531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Uses “has” or “have”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C0E2379-3144-2DDB-941B-CA83BFB6054E}"/>
              </a:ext>
            </a:extLst>
          </p:cNvPr>
          <p:cNvSpPr txBox="1">
            <a:spLocks/>
          </p:cNvSpPr>
          <p:nvPr/>
        </p:nvSpPr>
        <p:spPr>
          <a:xfrm>
            <a:off x="6432045" y="2214710"/>
            <a:ext cx="5379101" cy="697054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Simple Past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61F9469D-0A7A-50F7-BE61-ECC511A09C62}"/>
              </a:ext>
            </a:extLst>
          </p:cNvPr>
          <p:cNvSpPr txBox="1">
            <a:spLocks/>
          </p:cNvSpPr>
          <p:nvPr/>
        </p:nvSpPr>
        <p:spPr>
          <a:xfrm>
            <a:off x="6432045" y="3196220"/>
            <a:ext cx="5379101" cy="697054"/>
          </a:xfrm>
          <a:prstGeom prst="roundRect">
            <a:avLst>
              <a:gd name="adj" fmla="val 11531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Happened in the past and stopped. 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333CC0A2-5D10-4139-A2C3-5BBFA311B926}"/>
              </a:ext>
            </a:extLst>
          </p:cNvPr>
          <p:cNvSpPr txBox="1">
            <a:spLocks/>
          </p:cNvSpPr>
          <p:nvPr/>
        </p:nvSpPr>
        <p:spPr>
          <a:xfrm>
            <a:off x="6432045" y="4177439"/>
            <a:ext cx="5379101" cy="697054"/>
          </a:xfrm>
          <a:prstGeom prst="roundRect">
            <a:avLst>
              <a:gd name="adj" fmla="val 11531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Usually ends in </a:t>
            </a:r>
            <a:r>
              <a:rPr lang="en-GB" sz="2400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“ed”.</a:t>
            </a:r>
            <a:endParaRPr lang="en-GB" sz="2400" dirty="0">
              <a:solidFill>
                <a:schemeClr val="bg1"/>
              </a:solidFill>
              <a:latin typeface="+mn-lt"/>
              <a:ea typeface="Andika"/>
              <a:cs typeface="Andika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B76D1E02-F428-8A5D-2F4E-4A88BE194B99}"/>
              </a:ext>
            </a:extLst>
          </p:cNvPr>
          <p:cNvSpPr txBox="1">
            <a:spLocks/>
          </p:cNvSpPr>
          <p:nvPr/>
        </p:nvSpPr>
        <p:spPr>
          <a:xfrm>
            <a:off x="314033" y="5158658"/>
            <a:ext cx="5379101" cy="697054"/>
          </a:xfrm>
          <a:prstGeom prst="roundRect">
            <a:avLst>
              <a:gd name="adj" fmla="val 11531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I </a:t>
            </a:r>
            <a:r>
              <a:rPr lang="en-GB" sz="2400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have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</a:t>
            </a:r>
            <a:r>
              <a:rPr lang="en-GB" sz="2400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played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football since I could walk.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D4B483DA-C19A-1448-9946-8311DC7DB866}"/>
              </a:ext>
            </a:extLst>
          </p:cNvPr>
          <p:cNvSpPr txBox="1">
            <a:spLocks/>
          </p:cNvSpPr>
          <p:nvPr/>
        </p:nvSpPr>
        <p:spPr>
          <a:xfrm>
            <a:off x="6432045" y="5167529"/>
            <a:ext cx="5379101" cy="697054"/>
          </a:xfrm>
          <a:prstGeom prst="roundRect">
            <a:avLst>
              <a:gd name="adj" fmla="val 11531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I </a:t>
            </a:r>
            <a:r>
              <a:rPr lang="en-GB" sz="2400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played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football last year.</a:t>
            </a:r>
          </a:p>
        </p:txBody>
      </p:sp>
    </p:spTree>
    <p:extLst>
      <p:ext uri="{BB962C8B-B14F-4D97-AF65-F5344CB8AC3E}">
        <p14:creationId xmlns:p14="http://schemas.microsoft.com/office/powerpoint/2010/main" val="1946502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" grpId="0" animBg="1"/>
      <p:bldP spid="3" grpId="0" animBg="1"/>
      <p:bldP spid="11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3542DE4A-9861-241B-964D-DCD2CEC0AA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6014E4D6-C502-D0FE-9CE5-5FACBFF05F7A}"/>
              </a:ext>
            </a:extLst>
          </p:cNvPr>
          <p:cNvSpPr txBox="1">
            <a:spLocks/>
          </p:cNvSpPr>
          <p:nvPr/>
        </p:nvSpPr>
        <p:spPr>
          <a:xfrm>
            <a:off x="379502" y="1296691"/>
            <a:ext cx="5513028" cy="739129"/>
          </a:xfrm>
          <a:prstGeom prst="roundRect">
            <a:avLst>
              <a:gd name="adj" fmla="val 11531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My mother </a:t>
            </a:r>
            <a:r>
              <a:rPr lang="en-GB" sz="2000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loved</a:t>
            </a:r>
            <a:r>
              <a:rPr lang="en-GB" sz="2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Raggedy Ann. 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95FB78EA-5552-AB3B-97C0-6A9C86BAAE9C}"/>
              </a:ext>
            </a:extLst>
          </p:cNvPr>
          <p:cNvSpPr txBox="1">
            <a:spLocks/>
          </p:cNvSpPr>
          <p:nvPr/>
        </p:nvSpPr>
        <p:spPr>
          <a:xfrm>
            <a:off x="6232101" y="1296691"/>
            <a:ext cx="5513028" cy="739129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My mother </a:t>
            </a:r>
            <a:r>
              <a:rPr lang="en-GB" sz="2000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has loved</a:t>
            </a:r>
            <a:r>
              <a:rPr lang="en-GB" sz="2000" b="1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 </a:t>
            </a:r>
            <a:r>
              <a:rPr lang="en-GB" sz="2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Raggedy Ann. 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5B9D0ADC-2709-C109-037C-FC79DD5CEC80}"/>
              </a:ext>
            </a:extLst>
          </p:cNvPr>
          <p:cNvSpPr txBox="1">
            <a:spLocks/>
          </p:cNvSpPr>
          <p:nvPr/>
        </p:nvSpPr>
        <p:spPr>
          <a:xfrm>
            <a:off x="398789" y="263016"/>
            <a:ext cx="5466849" cy="739129"/>
          </a:xfrm>
          <a:prstGeom prst="roundRect">
            <a:avLst>
              <a:gd name="adj" fmla="val 11531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Simple past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E4492DE8-55B8-A4A3-266E-132B4F1FACA7}"/>
              </a:ext>
            </a:extLst>
          </p:cNvPr>
          <p:cNvSpPr txBox="1">
            <a:spLocks/>
          </p:cNvSpPr>
          <p:nvPr/>
        </p:nvSpPr>
        <p:spPr>
          <a:xfrm>
            <a:off x="6255191" y="263016"/>
            <a:ext cx="5466849" cy="739130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Present perfect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DAD84136-D873-C06F-3918-02AD51340E96}"/>
              </a:ext>
            </a:extLst>
          </p:cNvPr>
          <p:cNvSpPr txBox="1">
            <a:spLocks/>
          </p:cNvSpPr>
          <p:nvPr/>
        </p:nvSpPr>
        <p:spPr>
          <a:xfrm>
            <a:off x="352610" y="2298836"/>
            <a:ext cx="5513028" cy="739129"/>
          </a:xfrm>
          <a:prstGeom prst="roundRect">
            <a:avLst>
              <a:gd name="adj" fmla="val 11531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Started and finished in the past.</a:t>
            </a: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92BBF31C-FBD3-15A1-1EA8-FEE53E15DA2A}"/>
              </a:ext>
            </a:extLst>
          </p:cNvPr>
          <p:cNvSpPr/>
          <p:nvPr/>
        </p:nvSpPr>
        <p:spPr>
          <a:xfrm>
            <a:off x="655782" y="3196579"/>
            <a:ext cx="10751127" cy="3398405"/>
          </a:xfrm>
          <a:prstGeom prst="roundRect">
            <a:avLst>
              <a:gd name="adj" fmla="val 7426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(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E67FC972-A7E2-800A-493B-0AB33C24BEDC}"/>
              </a:ext>
            </a:extLst>
          </p:cNvPr>
          <p:cNvSpPr txBox="1">
            <a:spLocks/>
          </p:cNvSpPr>
          <p:nvPr/>
        </p:nvSpPr>
        <p:spPr>
          <a:xfrm>
            <a:off x="6209012" y="2298835"/>
            <a:ext cx="5513028" cy="739129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Started in the past and still ongoing.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AC8B2B8A-9AA3-2945-770D-623ABC61A232}"/>
              </a:ext>
            </a:extLst>
          </p:cNvPr>
          <p:cNvCxnSpPr/>
          <p:nvPr/>
        </p:nvCxnSpPr>
        <p:spPr>
          <a:xfrm>
            <a:off x="1265382" y="4870886"/>
            <a:ext cx="98552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E06930A2-1836-5635-73DA-805068224B56}"/>
              </a:ext>
            </a:extLst>
          </p:cNvPr>
          <p:cNvCxnSpPr>
            <a:cxnSpLocks/>
          </p:cNvCxnSpPr>
          <p:nvPr/>
        </p:nvCxnSpPr>
        <p:spPr>
          <a:xfrm>
            <a:off x="6012873" y="4131976"/>
            <a:ext cx="0" cy="63731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40DAFC97-C068-BEFA-5BA9-FEBDE62F2B1A}"/>
              </a:ext>
            </a:extLst>
          </p:cNvPr>
          <p:cNvSpPr txBox="1"/>
          <p:nvPr/>
        </p:nvSpPr>
        <p:spPr>
          <a:xfrm>
            <a:off x="4902746" y="3209176"/>
            <a:ext cx="22767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Now</a:t>
            </a:r>
          </a:p>
          <a:p>
            <a:pPr algn="ctr"/>
            <a:r>
              <a:rPr lang="en-GB" sz="2800" dirty="0"/>
              <a:t>The present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94A64FA2-1A48-96A8-F471-1107C5B4BCD3}"/>
              </a:ext>
            </a:extLst>
          </p:cNvPr>
          <p:cNvCxnSpPr>
            <a:cxnSpLocks/>
          </p:cNvCxnSpPr>
          <p:nvPr/>
        </p:nvCxnSpPr>
        <p:spPr>
          <a:xfrm flipH="1">
            <a:off x="1339273" y="4450631"/>
            <a:ext cx="4517129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53244C29-DD72-528E-7E24-8B470792A7B0}"/>
              </a:ext>
            </a:extLst>
          </p:cNvPr>
          <p:cNvSpPr txBox="1"/>
          <p:nvPr/>
        </p:nvSpPr>
        <p:spPr>
          <a:xfrm>
            <a:off x="2641873" y="4093367"/>
            <a:ext cx="19119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The past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4D8A12C8-00ED-0849-BC78-1DA6381F7224}"/>
              </a:ext>
            </a:extLst>
          </p:cNvPr>
          <p:cNvCxnSpPr>
            <a:cxnSpLocks/>
          </p:cNvCxnSpPr>
          <p:nvPr/>
        </p:nvCxnSpPr>
        <p:spPr>
          <a:xfrm>
            <a:off x="6199776" y="4450631"/>
            <a:ext cx="4625243" cy="2044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C58EAE9D-9D01-8B7F-7EBE-D612672BD756}"/>
              </a:ext>
            </a:extLst>
          </p:cNvPr>
          <p:cNvSpPr txBox="1"/>
          <p:nvPr/>
        </p:nvSpPr>
        <p:spPr>
          <a:xfrm>
            <a:off x="7471945" y="4113812"/>
            <a:ext cx="19119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The future</a:t>
            </a: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AA4B52D4-E76C-60E6-0FA4-A619662C3BCB}"/>
              </a:ext>
            </a:extLst>
          </p:cNvPr>
          <p:cNvCxnSpPr>
            <a:cxnSpLocks/>
            <a:endCxn id="43" idx="0"/>
          </p:cNvCxnSpPr>
          <p:nvPr/>
        </p:nvCxnSpPr>
        <p:spPr>
          <a:xfrm>
            <a:off x="2479964" y="4870886"/>
            <a:ext cx="0" cy="827091"/>
          </a:xfrm>
          <a:prstGeom prst="straightConnector1">
            <a:avLst/>
          </a:prstGeom>
          <a:ln w="38100">
            <a:solidFill>
              <a:srgbClr val="EF802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CD7F5963-D903-9AF6-4CD3-1DB60E68FDAD}"/>
              </a:ext>
            </a:extLst>
          </p:cNvPr>
          <p:cNvSpPr txBox="1"/>
          <p:nvPr/>
        </p:nvSpPr>
        <p:spPr>
          <a:xfrm>
            <a:off x="1524000" y="5697977"/>
            <a:ext cx="19119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EF8023"/>
                </a:solidFill>
              </a:rPr>
              <a:t>Simple past</a:t>
            </a:r>
          </a:p>
          <a:p>
            <a:pPr algn="ctr"/>
            <a:r>
              <a:rPr lang="en-GB" sz="2400" dirty="0">
                <a:solidFill>
                  <a:srgbClr val="EF8023"/>
                </a:solidFill>
              </a:rPr>
              <a:t>loved</a:t>
            </a:r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C87B7C1B-0719-7017-EB27-D528468CC5D0}"/>
              </a:ext>
            </a:extLst>
          </p:cNvPr>
          <p:cNvCxnSpPr/>
          <p:nvPr/>
        </p:nvCxnSpPr>
        <p:spPr>
          <a:xfrm>
            <a:off x="2641873" y="5262710"/>
            <a:ext cx="3370999" cy="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BF14212A-E5AB-D2A8-8F45-3B024B44E2D2}"/>
              </a:ext>
            </a:extLst>
          </p:cNvPr>
          <p:cNvSpPr txBox="1"/>
          <p:nvPr/>
        </p:nvSpPr>
        <p:spPr>
          <a:xfrm>
            <a:off x="2587002" y="4868932"/>
            <a:ext cx="34541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FF0000"/>
                </a:solidFill>
              </a:rPr>
              <a:t>Present perfect  </a:t>
            </a:r>
          </a:p>
          <a:p>
            <a:pPr algn="ctr"/>
            <a:r>
              <a:rPr lang="en-GB" sz="2400" dirty="0">
                <a:solidFill>
                  <a:srgbClr val="FF0000"/>
                </a:solidFill>
              </a:rPr>
              <a:t>has loved</a:t>
            </a:r>
          </a:p>
        </p:txBody>
      </p:sp>
    </p:spTree>
    <p:extLst>
      <p:ext uri="{BB962C8B-B14F-4D97-AF65-F5344CB8AC3E}">
        <p14:creationId xmlns:p14="http://schemas.microsoft.com/office/powerpoint/2010/main" val="175428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3" grpId="0" animBg="1"/>
      <p:bldP spid="14" grpId="0" animBg="1"/>
      <p:bldP spid="49" grpId="0" animBg="1"/>
      <p:bldP spid="15" grpId="0" animBg="1"/>
      <p:bldP spid="33" grpId="0"/>
      <p:bldP spid="37" grpId="0"/>
      <p:bldP spid="39" grpId="0"/>
      <p:bldP spid="43" grpId="0"/>
      <p:bldP spid="4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Background pattern&#10;&#10;Description automatically generated">
            <a:extLst>
              <a:ext uri="{FF2B5EF4-FFF2-40B4-BE49-F238E27FC236}">
                <a16:creationId xmlns:a16="http://schemas.microsoft.com/office/drawing/2014/main" id="{BA5D4FA8-9219-0D5D-103F-86E0B5CE10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7" name="Title 1">
            <a:extLst>
              <a:ext uri="{FF2B5EF4-FFF2-40B4-BE49-F238E27FC236}">
                <a16:creationId xmlns:a16="http://schemas.microsoft.com/office/drawing/2014/main" id="{345A62C7-6DA1-5F5F-4B5E-0551C569F799}"/>
              </a:ext>
            </a:extLst>
          </p:cNvPr>
          <p:cNvSpPr txBox="1">
            <a:spLocks/>
          </p:cNvSpPr>
          <p:nvPr/>
        </p:nvSpPr>
        <p:spPr>
          <a:xfrm>
            <a:off x="333050" y="2084227"/>
            <a:ext cx="5513028" cy="2672500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My mother loved Raggedy Ann. </a:t>
            </a:r>
          </a:p>
          <a:p>
            <a:pPr algn="ctr"/>
            <a:endParaRPr lang="en-GB" sz="2000" dirty="0">
              <a:solidFill>
                <a:schemeClr val="bg1"/>
              </a:solidFill>
              <a:latin typeface="+mn-lt"/>
              <a:ea typeface="Andika"/>
              <a:cs typeface="Andika"/>
            </a:endParaRPr>
          </a:p>
          <a:p>
            <a:pPr algn="ctr"/>
            <a:r>
              <a:rPr lang="en-GB" sz="2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In my room, Raggedy Ann sat, a trifle loppy and loose-jointed. </a:t>
            </a:r>
          </a:p>
          <a:p>
            <a:pPr algn="ctr"/>
            <a:endParaRPr lang="en-GB" sz="2000" dirty="0">
              <a:solidFill>
                <a:schemeClr val="bg1"/>
              </a:solidFill>
              <a:latin typeface="+mn-lt"/>
              <a:ea typeface="Andika"/>
              <a:cs typeface="Andika"/>
            </a:endParaRPr>
          </a:p>
          <a:p>
            <a:pPr algn="ctr"/>
            <a:r>
              <a:rPr lang="en-GB" sz="2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Evidently, Raggedy ate chocolate as there was some smeared on her face.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422A498-F483-A2DE-169C-1457C602529D}"/>
              </a:ext>
            </a:extLst>
          </p:cNvPr>
          <p:cNvSpPr txBox="1">
            <a:spLocks/>
          </p:cNvSpPr>
          <p:nvPr/>
        </p:nvSpPr>
        <p:spPr>
          <a:xfrm>
            <a:off x="389553" y="364837"/>
            <a:ext cx="11377035" cy="1302327"/>
          </a:xfrm>
          <a:prstGeom prst="roundRect">
            <a:avLst>
              <a:gd name="adj" fmla="val 11531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Which paragraph is using the </a:t>
            </a:r>
            <a:r>
              <a:rPr lang="en-GB" sz="3200" u="sng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present perfect</a:t>
            </a:r>
            <a:r>
              <a:rPr lang="en-GB" sz="32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and which paragraph is using the </a:t>
            </a:r>
            <a:r>
              <a:rPr lang="en-GB" sz="3200" u="sng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simple past</a:t>
            </a:r>
            <a:r>
              <a:rPr lang="en-GB" sz="32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? How do you know?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EF7562-A376-60EE-AC9F-A9FB819F8038}"/>
              </a:ext>
            </a:extLst>
          </p:cNvPr>
          <p:cNvSpPr txBox="1">
            <a:spLocks/>
          </p:cNvSpPr>
          <p:nvPr/>
        </p:nvSpPr>
        <p:spPr>
          <a:xfrm>
            <a:off x="333050" y="2092750"/>
            <a:ext cx="5513028" cy="2672500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My mother </a:t>
            </a:r>
            <a:r>
              <a:rPr lang="en-GB" sz="2000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loved</a:t>
            </a:r>
            <a:r>
              <a:rPr lang="en-GB" sz="2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Raggedy Ann. </a:t>
            </a:r>
          </a:p>
          <a:p>
            <a:pPr algn="ctr"/>
            <a:endParaRPr lang="en-GB" sz="2000" dirty="0">
              <a:solidFill>
                <a:schemeClr val="bg1"/>
              </a:solidFill>
              <a:latin typeface="+mn-lt"/>
              <a:ea typeface="Andika"/>
              <a:cs typeface="Andika"/>
            </a:endParaRPr>
          </a:p>
          <a:p>
            <a:pPr algn="ctr"/>
            <a:r>
              <a:rPr lang="en-GB" sz="2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In my room, Raggedy Ann </a:t>
            </a:r>
            <a:r>
              <a:rPr lang="en-GB" sz="2000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sat</a:t>
            </a:r>
            <a:r>
              <a:rPr lang="en-GB" sz="2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, a trifle loppy and loose-jointed. </a:t>
            </a:r>
          </a:p>
          <a:p>
            <a:pPr algn="ctr"/>
            <a:endParaRPr lang="en-GB" sz="2000" dirty="0">
              <a:solidFill>
                <a:schemeClr val="bg1"/>
              </a:solidFill>
              <a:latin typeface="+mn-lt"/>
              <a:ea typeface="Andika"/>
              <a:cs typeface="Andika"/>
            </a:endParaRPr>
          </a:p>
          <a:p>
            <a:pPr algn="ctr"/>
            <a:r>
              <a:rPr lang="en-GB" sz="2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Evidently, Raggedy </a:t>
            </a:r>
            <a:r>
              <a:rPr lang="en-GB" sz="2000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ate</a:t>
            </a:r>
            <a:r>
              <a:rPr lang="en-GB" sz="2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chocolate as there was some smeared on her face.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D4D0AAF7-BEDE-4699-66B5-AF304AE0B421}"/>
              </a:ext>
            </a:extLst>
          </p:cNvPr>
          <p:cNvSpPr txBox="1">
            <a:spLocks/>
          </p:cNvSpPr>
          <p:nvPr/>
        </p:nvSpPr>
        <p:spPr>
          <a:xfrm>
            <a:off x="6253560" y="2084227"/>
            <a:ext cx="5513028" cy="2672500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My mother has loved Raggedy Ann. </a:t>
            </a:r>
          </a:p>
          <a:p>
            <a:pPr algn="ctr"/>
            <a:endParaRPr lang="en-GB" sz="2000" dirty="0">
              <a:solidFill>
                <a:schemeClr val="bg1"/>
              </a:solidFill>
              <a:latin typeface="+mn-lt"/>
              <a:ea typeface="Andika"/>
              <a:cs typeface="Andika"/>
            </a:endParaRPr>
          </a:p>
          <a:p>
            <a:pPr algn="ctr"/>
            <a:r>
              <a:rPr lang="en-GB" sz="2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In my room, Raggedy Ann has sat, a trifle loppy and loose-jointed. </a:t>
            </a:r>
          </a:p>
          <a:p>
            <a:pPr algn="ctr"/>
            <a:endParaRPr lang="en-GB" sz="2000" dirty="0">
              <a:solidFill>
                <a:schemeClr val="bg1"/>
              </a:solidFill>
              <a:latin typeface="+mn-lt"/>
              <a:ea typeface="Andika"/>
              <a:cs typeface="Andika"/>
            </a:endParaRPr>
          </a:p>
          <a:p>
            <a:pPr algn="ctr"/>
            <a:r>
              <a:rPr lang="en-GB" sz="2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Evidently, Raggedy has eaten chocolate as there was some smeared on her face.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EFB3E42E-74E0-BC66-5530-8E7D5C931189}"/>
              </a:ext>
            </a:extLst>
          </p:cNvPr>
          <p:cNvSpPr txBox="1">
            <a:spLocks/>
          </p:cNvSpPr>
          <p:nvPr/>
        </p:nvSpPr>
        <p:spPr>
          <a:xfrm>
            <a:off x="6225307" y="2084227"/>
            <a:ext cx="5513028" cy="2672500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My mother </a:t>
            </a:r>
            <a:r>
              <a:rPr lang="en-GB" sz="2000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has loved</a:t>
            </a:r>
            <a:r>
              <a:rPr lang="en-GB" sz="2000" b="1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 </a:t>
            </a:r>
            <a:r>
              <a:rPr lang="en-GB" sz="2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Raggedy Ann. </a:t>
            </a:r>
          </a:p>
          <a:p>
            <a:pPr algn="ctr"/>
            <a:endParaRPr lang="en-GB" sz="2000" dirty="0">
              <a:solidFill>
                <a:schemeClr val="bg1"/>
              </a:solidFill>
              <a:latin typeface="+mn-lt"/>
              <a:ea typeface="Andika"/>
              <a:cs typeface="Andika"/>
            </a:endParaRPr>
          </a:p>
          <a:p>
            <a:pPr algn="ctr"/>
            <a:r>
              <a:rPr lang="en-GB" sz="2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In my room, Raggedy Ann </a:t>
            </a:r>
            <a:r>
              <a:rPr lang="en-GB" sz="2000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has sat</a:t>
            </a:r>
            <a:r>
              <a:rPr lang="en-GB" sz="2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, a trifle loppy and loose-jointed. </a:t>
            </a:r>
          </a:p>
          <a:p>
            <a:pPr algn="ctr"/>
            <a:endParaRPr lang="en-GB" sz="2000" dirty="0">
              <a:solidFill>
                <a:schemeClr val="bg1"/>
              </a:solidFill>
              <a:latin typeface="+mn-lt"/>
              <a:ea typeface="Andika"/>
              <a:cs typeface="Andika"/>
            </a:endParaRPr>
          </a:p>
          <a:p>
            <a:pPr algn="ctr"/>
            <a:r>
              <a:rPr lang="en-GB" sz="2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Evidently, Raggedy </a:t>
            </a:r>
            <a:r>
              <a:rPr lang="en-GB" sz="2000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has eaten </a:t>
            </a:r>
            <a:r>
              <a:rPr lang="en-GB" sz="2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chocolate as there was some smeared on her face.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3D174152-54E1-5E94-6E54-C04CEE28B4F2}"/>
              </a:ext>
            </a:extLst>
          </p:cNvPr>
          <p:cNvSpPr txBox="1">
            <a:spLocks/>
          </p:cNvSpPr>
          <p:nvPr/>
        </p:nvSpPr>
        <p:spPr>
          <a:xfrm>
            <a:off x="361303" y="5110932"/>
            <a:ext cx="11405285" cy="1392863"/>
          </a:xfrm>
          <a:prstGeom prst="roundRect">
            <a:avLst>
              <a:gd name="adj" fmla="val 12768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The </a:t>
            </a:r>
            <a:r>
              <a:rPr lang="en-GB" sz="4000" b="1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simple past </a:t>
            </a:r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happened in the </a:t>
            </a:r>
            <a:r>
              <a:rPr lang="en-GB" sz="4000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past</a:t>
            </a:r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and stopped. </a:t>
            </a:r>
          </a:p>
          <a:p>
            <a:pPr algn="ctr"/>
            <a:endParaRPr lang="en-GB" sz="4000" dirty="0">
              <a:solidFill>
                <a:schemeClr val="bg1"/>
              </a:solidFill>
              <a:latin typeface="+mn-lt"/>
              <a:ea typeface="Andika"/>
              <a:cs typeface="Andika"/>
            </a:endParaRPr>
          </a:p>
          <a:p>
            <a:pPr algn="ctr"/>
            <a:r>
              <a:rPr lang="en-GB" sz="4000" dirty="0">
                <a:solidFill>
                  <a:schemeClr val="bg1"/>
                </a:solidFill>
                <a:ea typeface="Andika"/>
                <a:cs typeface="Andika"/>
              </a:rPr>
              <a:t>The </a:t>
            </a:r>
            <a:r>
              <a:rPr lang="en-GB" sz="4000" b="1" dirty="0">
                <a:solidFill>
                  <a:srgbClr val="FFFF00"/>
                </a:solidFill>
                <a:ea typeface="Andika"/>
                <a:cs typeface="Andika"/>
              </a:rPr>
              <a:t>present perfect </a:t>
            </a:r>
            <a:r>
              <a:rPr lang="en-GB" sz="4000" dirty="0">
                <a:solidFill>
                  <a:schemeClr val="bg1"/>
                </a:solidFill>
                <a:ea typeface="Andika"/>
                <a:cs typeface="Andika"/>
              </a:rPr>
              <a:t>happened in the </a:t>
            </a:r>
            <a:r>
              <a:rPr lang="en-GB" sz="4000" dirty="0">
                <a:solidFill>
                  <a:srgbClr val="FFFF00"/>
                </a:solidFill>
                <a:ea typeface="Andika"/>
                <a:cs typeface="Andika"/>
              </a:rPr>
              <a:t>past</a:t>
            </a:r>
            <a:r>
              <a:rPr lang="en-GB" sz="4000" dirty="0">
                <a:solidFill>
                  <a:schemeClr val="bg1"/>
                </a:solidFill>
                <a:ea typeface="Andika"/>
                <a:cs typeface="Andika"/>
              </a:rPr>
              <a:t> and continues. 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00FBC207-0CD3-9481-6141-0FD23BCE1E15}"/>
              </a:ext>
            </a:extLst>
          </p:cNvPr>
          <p:cNvSpPr txBox="1">
            <a:spLocks/>
          </p:cNvSpPr>
          <p:nvPr/>
        </p:nvSpPr>
        <p:spPr>
          <a:xfrm>
            <a:off x="389553" y="427695"/>
            <a:ext cx="5466849" cy="1302327"/>
          </a:xfrm>
          <a:prstGeom prst="roundRect">
            <a:avLst>
              <a:gd name="adj" fmla="val 11531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Simple past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6B63976E-372A-B663-3862-7818AC9235B8}"/>
              </a:ext>
            </a:extLst>
          </p:cNvPr>
          <p:cNvSpPr txBox="1">
            <a:spLocks/>
          </p:cNvSpPr>
          <p:nvPr/>
        </p:nvSpPr>
        <p:spPr>
          <a:xfrm>
            <a:off x="6271486" y="427695"/>
            <a:ext cx="5466849" cy="1302327"/>
          </a:xfrm>
          <a:prstGeom prst="roundRect">
            <a:avLst>
              <a:gd name="adj" fmla="val 11531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Present perfect</a:t>
            </a:r>
          </a:p>
        </p:txBody>
      </p:sp>
    </p:spTree>
    <p:extLst>
      <p:ext uri="{BB962C8B-B14F-4D97-AF65-F5344CB8AC3E}">
        <p14:creationId xmlns:p14="http://schemas.microsoft.com/office/powerpoint/2010/main" val="3201718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 descr="Background pattern&#10;&#10;Description automatically generated">
            <a:extLst>
              <a:ext uri="{FF2B5EF4-FFF2-40B4-BE49-F238E27FC236}">
                <a16:creationId xmlns:a16="http://schemas.microsoft.com/office/drawing/2014/main" id="{55B61937-97BC-9AD6-C971-34193E800B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8" name="Heading">
            <a:extLst>
              <a:ext uri="{FF2B5EF4-FFF2-40B4-BE49-F238E27FC236}">
                <a16:creationId xmlns:a16="http://schemas.microsoft.com/office/drawing/2014/main" id="{2CD10EAC-76CD-B09A-734A-291C5B2959F9}"/>
              </a:ext>
            </a:extLst>
          </p:cNvPr>
          <p:cNvSpPr txBox="1">
            <a:spLocks/>
          </p:cNvSpPr>
          <p:nvPr/>
        </p:nvSpPr>
        <p:spPr>
          <a:xfrm>
            <a:off x="356970" y="409078"/>
            <a:ext cx="11497109" cy="1087292"/>
          </a:xfrm>
          <a:prstGeom prst="roundRect">
            <a:avLst>
              <a:gd name="adj" fmla="val 11531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Identify the verbs.</a:t>
            </a:r>
          </a:p>
        </p:txBody>
      </p:sp>
      <p:sp>
        <p:nvSpPr>
          <p:cNvPr id="2" name="c - vow">
            <a:extLst>
              <a:ext uri="{FF2B5EF4-FFF2-40B4-BE49-F238E27FC236}">
                <a16:creationId xmlns:a16="http://schemas.microsoft.com/office/drawing/2014/main" id="{CFEE33DF-BF8A-551C-69C1-5C42C474908C}"/>
              </a:ext>
            </a:extLst>
          </p:cNvPr>
          <p:cNvSpPr txBox="1">
            <a:spLocks/>
          </p:cNvSpPr>
          <p:nvPr/>
        </p:nvSpPr>
        <p:spPr>
          <a:xfrm>
            <a:off x="356970" y="1916769"/>
            <a:ext cx="5415326" cy="879472"/>
          </a:xfrm>
          <a:prstGeom prst="roundRect">
            <a:avLst>
              <a:gd name="adj" fmla="val 11531"/>
            </a:avLst>
          </a:prstGeom>
          <a:solidFill>
            <a:srgbClr val="00B0F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The boy has played football yesterday</a:t>
            </a:r>
          </a:p>
        </p:txBody>
      </p:sp>
      <p:sp>
        <p:nvSpPr>
          <p:cNvPr id="4" name="c - vow">
            <a:extLst>
              <a:ext uri="{FF2B5EF4-FFF2-40B4-BE49-F238E27FC236}">
                <a16:creationId xmlns:a16="http://schemas.microsoft.com/office/drawing/2014/main" id="{4D97DBD7-16CF-FB6A-2791-D3F7EDF07068}"/>
              </a:ext>
            </a:extLst>
          </p:cNvPr>
          <p:cNvSpPr txBox="1">
            <a:spLocks/>
          </p:cNvSpPr>
          <p:nvPr/>
        </p:nvSpPr>
        <p:spPr>
          <a:xfrm>
            <a:off x="6371938" y="1916769"/>
            <a:ext cx="5415326" cy="879472"/>
          </a:xfrm>
          <a:prstGeom prst="roundRect">
            <a:avLst>
              <a:gd name="adj" fmla="val 11531"/>
            </a:avLst>
          </a:prstGeom>
          <a:solidFill>
            <a:srgbClr val="00B0F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The boy played football yesterday</a:t>
            </a:r>
          </a:p>
        </p:txBody>
      </p:sp>
      <p:sp>
        <p:nvSpPr>
          <p:cNvPr id="14" name="c - vow">
            <a:extLst>
              <a:ext uri="{FF2B5EF4-FFF2-40B4-BE49-F238E27FC236}">
                <a16:creationId xmlns:a16="http://schemas.microsoft.com/office/drawing/2014/main" id="{E58DC5DD-CBD3-6397-D562-4AE2F87CD5B0}"/>
              </a:ext>
            </a:extLst>
          </p:cNvPr>
          <p:cNvSpPr txBox="1">
            <a:spLocks/>
          </p:cNvSpPr>
          <p:nvPr/>
        </p:nvSpPr>
        <p:spPr>
          <a:xfrm>
            <a:off x="6438755" y="3372995"/>
            <a:ext cx="5415326" cy="879472"/>
          </a:xfrm>
          <a:prstGeom prst="roundRect">
            <a:avLst>
              <a:gd name="adj" fmla="val 11531"/>
            </a:avLst>
          </a:prstGeom>
          <a:solidFill>
            <a:srgbClr val="00B0F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The girl has arrived home just now.</a:t>
            </a:r>
          </a:p>
        </p:txBody>
      </p:sp>
      <p:sp>
        <p:nvSpPr>
          <p:cNvPr id="22" name="c - vow">
            <a:extLst>
              <a:ext uri="{FF2B5EF4-FFF2-40B4-BE49-F238E27FC236}">
                <a16:creationId xmlns:a16="http://schemas.microsoft.com/office/drawing/2014/main" id="{154DC940-292A-38DA-34AF-57D4B97E3EDD}"/>
              </a:ext>
            </a:extLst>
          </p:cNvPr>
          <p:cNvSpPr txBox="1">
            <a:spLocks/>
          </p:cNvSpPr>
          <p:nvPr/>
        </p:nvSpPr>
        <p:spPr>
          <a:xfrm>
            <a:off x="356968" y="3370715"/>
            <a:ext cx="5415326" cy="879472"/>
          </a:xfrm>
          <a:prstGeom prst="roundRect">
            <a:avLst>
              <a:gd name="adj" fmla="val 11531"/>
            </a:avLst>
          </a:prstGeom>
          <a:solidFill>
            <a:srgbClr val="00B0F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The girl arrived home just now.</a:t>
            </a:r>
          </a:p>
        </p:txBody>
      </p:sp>
      <p:sp>
        <p:nvSpPr>
          <p:cNvPr id="23" name="c - vow">
            <a:extLst>
              <a:ext uri="{FF2B5EF4-FFF2-40B4-BE49-F238E27FC236}">
                <a16:creationId xmlns:a16="http://schemas.microsoft.com/office/drawing/2014/main" id="{0FABC698-4DAA-91E5-90BA-31545CCBDC52}"/>
              </a:ext>
            </a:extLst>
          </p:cNvPr>
          <p:cNvSpPr txBox="1">
            <a:spLocks/>
          </p:cNvSpPr>
          <p:nvPr/>
        </p:nvSpPr>
        <p:spPr>
          <a:xfrm>
            <a:off x="356968" y="4916981"/>
            <a:ext cx="5415326" cy="992522"/>
          </a:xfrm>
          <a:prstGeom prst="roundRect">
            <a:avLst>
              <a:gd name="adj" fmla="val 11531"/>
            </a:avLst>
          </a:prstGeom>
          <a:solidFill>
            <a:srgbClr val="00B0F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At Christmas, the children have received lots of presents.</a:t>
            </a:r>
          </a:p>
        </p:txBody>
      </p:sp>
      <p:sp>
        <p:nvSpPr>
          <p:cNvPr id="25" name="c - vow">
            <a:extLst>
              <a:ext uri="{FF2B5EF4-FFF2-40B4-BE49-F238E27FC236}">
                <a16:creationId xmlns:a16="http://schemas.microsoft.com/office/drawing/2014/main" id="{29D511BA-64FE-42E8-2D0F-9F5AB8D16CE0}"/>
              </a:ext>
            </a:extLst>
          </p:cNvPr>
          <p:cNvSpPr txBox="1">
            <a:spLocks/>
          </p:cNvSpPr>
          <p:nvPr/>
        </p:nvSpPr>
        <p:spPr>
          <a:xfrm>
            <a:off x="6371934" y="4959845"/>
            <a:ext cx="5415326" cy="992522"/>
          </a:xfrm>
          <a:prstGeom prst="roundRect">
            <a:avLst>
              <a:gd name="adj" fmla="val 11531"/>
            </a:avLst>
          </a:prstGeom>
          <a:solidFill>
            <a:srgbClr val="00B0F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At Christmas, the children received lots of presents.</a:t>
            </a:r>
          </a:p>
        </p:txBody>
      </p:sp>
      <p:sp>
        <p:nvSpPr>
          <p:cNvPr id="26" name="c - vow">
            <a:extLst>
              <a:ext uri="{FF2B5EF4-FFF2-40B4-BE49-F238E27FC236}">
                <a16:creationId xmlns:a16="http://schemas.microsoft.com/office/drawing/2014/main" id="{B9E6DBDD-8802-04A0-E772-5A9C86AB28C2}"/>
              </a:ext>
            </a:extLst>
          </p:cNvPr>
          <p:cNvSpPr txBox="1">
            <a:spLocks/>
          </p:cNvSpPr>
          <p:nvPr/>
        </p:nvSpPr>
        <p:spPr>
          <a:xfrm>
            <a:off x="356968" y="1895936"/>
            <a:ext cx="5415326" cy="879472"/>
          </a:xfrm>
          <a:prstGeom prst="roundRect">
            <a:avLst>
              <a:gd name="adj" fmla="val 11531"/>
            </a:avLst>
          </a:prstGeom>
          <a:solidFill>
            <a:srgbClr val="00B0F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The boy </a:t>
            </a:r>
            <a:r>
              <a:rPr lang="en-GB" sz="2400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has played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football yesterday.</a:t>
            </a:r>
          </a:p>
        </p:txBody>
      </p:sp>
      <p:sp>
        <p:nvSpPr>
          <p:cNvPr id="27" name="c - vow">
            <a:extLst>
              <a:ext uri="{FF2B5EF4-FFF2-40B4-BE49-F238E27FC236}">
                <a16:creationId xmlns:a16="http://schemas.microsoft.com/office/drawing/2014/main" id="{A595A0B7-1CEF-82F4-C68F-AC89A37CDEBB}"/>
              </a:ext>
            </a:extLst>
          </p:cNvPr>
          <p:cNvSpPr txBox="1">
            <a:spLocks/>
          </p:cNvSpPr>
          <p:nvPr/>
        </p:nvSpPr>
        <p:spPr>
          <a:xfrm>
            <a:off x="6371936" y="1917527"/>
            <a:ext cx="5415326" cy="879472"/>
          </a:xfrm>
          <a:prstGeom prst="roundRect">
            <a:avLst>
              <a:gd name="adj" fmla="val 11531"/>
            </a:avLst>
          </a:prstGeom>
          <a:solidFill>
            <a:srgbClr val="00B0F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The </a:t>
            </a:r>
            <a:r>
              <a:rPr lang="en-GB" sz="22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boy </a:t>
            </a:r>
            <a:r>
              <a:rPr lang="en-GB" sz="2200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played</a:t>
            </a:r>
            <a:r>
              <a:rPr lang="en-GB" sz="22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football yesterday.</a:t>
            </a:r>
          </a:p>
        </p:txBody>
      </p:sp>
      <p:sp>
        <p:nvSpPr>
          <p:cNvPr id="28" name="c - vow">
            <a:extLst>
              <a:ext uri="{FF2B5EF4-FFF2-40B4-BE49-F238E27FC236}">
                <a16:creationId xmlns:a16="http://schemas.microsoft.com/office/drawing/2014/main" id="{0C2BDA5A-882A-9A33-4619-1FC53905BCCA}"/>
              </a:ext>
            </a:extLst>
          </p:cNvPr>
          <p:cNvSpPr txBox="1">
            <a:spLocks/>
          </p:cNvSpPr>
          <p:nvPr/>
        </p:nvSpPr>
        <p:spPr>
          <a:xfrm>
            <a:off x="6438753" y="3373753"/>
            <a:ext cx="5415326" cy="879472"/>
          </a:xfrm>
          <a:prstGeom prst="roundRect">
            <a:avLst>
              <a:gd name="adj" fmla="val 11531"/>
            </a:avLst>
          </a:prstGeom>
          <a:solidFill>
            <a:srgbClr val="00B0F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2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The girl </a:t>
            </a:r>
            <a:r>
              <a:rPr lang="en-GB" sz="2200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has arrived </a:t>
            </a:r>
            <a:r>
              <a:rPr lang="en-GB" sz="22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home 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just now.</a:t>
            </a:r>
          </a:p>
        </p:txBody>
      </p:sp>
      <p:sp>
        <p:nvSpPr>
          <p:cNvPr id="29" name="c - vow">
            <a:extLst>
              <a:ext uri="{FF2B5EF4-FFF2-40B4-BE49-F238E27FC236}">
                <a16:creationId xmlns:a16="http://schemas.microsoft.com/office/drawing/2014/main" id="{8A7B1502-9EC0-0D1C-ED1D-B7D003FA4F26}"/>
              </a:ext>
            </a:extLst>
          </p:cNvPr>
          <p:cNvSpPr txBox="1">
            <a:spLocks/>
          </p:cNvSpPr>
          <p:nvPr/>
        </p:nvSpPr>
        <p:spPr>
          <a:xfrm>
            <a:off x="356966" y="3371473"/>
            <a:ext cx="5415326" cy="879472"/>
          </a:xfrm>
          <a:prstGeom prst="roundRect">
            <a:avLst>
              <a:gd name="adj" fmla="val 11531"/>
            </a:avLst>
          </a:prstGeom>
          <a:solidFill>
            <a:srgbClr val="00B0F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The </a:t>
            </a:r>
            <a:r>
              <a:rPr lang="en-GB" sz="22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girl </a:t>
            </a:r>
            <a:r>
              <a:rPr lang="en-GB" sz="2200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arrived</a:t>
            </a:r>
            <a:r>
              <a:rPr lang="en-GB" sz="22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home just 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now.</a:t>
            </a:r>
          </a:p>
        </p:txBody>
      </p:sp>
      <p:sp>
        <p:nvSpPr>
          <p:cNvPr id="39" name="c - vow">
            <a:extLst>
              <a:ext uri="{FF2B5EF4-FFF2-40B4-BE49-F238E27FC236}">
                <a16:creationId xmlns:a16="http://schemas.microsoft.com/office/drawing/2014/main" id="{FAFA8396-0521-BD40-B29C-2629DB96B2CA}"/>
              </a:ext>
            </a:extLst>
          </p:cNvPr>
          <p:cNvSpPr txBox="1">
            <a:spLocks/>
          </p:cNvSpPr>
          <p:nvPr/>
        </p:nvSpPr>
        <p:spPr>
          <a:xfrm>
            <a:off x="356966" y="4917739"/>
            <a:ext cx="5415326" cy="992522"/>
          </a:xfrm>
          <a:prstGeom prst="roundRect">
            <a:avLst>
              <a:gd name="adj" fmla="val 11531"/>
            </a:avLst>
          </a:prstGeom>
          <a:solidFill>
            <a:srgbClr val="00B0F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At Christmas, the </a:t>
            </a:r>
            <a:r>
              <a:rPr lang="en-GB" sz="22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children </a:t>
            </a:r>
            <a:r>
              <a:rPr lang="en-GB" sz="2200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have received </a:t>
            </a:r>
            <a:r>
              <a:rPr lang="en-GB" sz="22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lots of presents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.</a:t>
            </a:r>
          </a:p>
        </p:txBody>
      </p:sp>
      <p:sp>
        <p:nvSpPr>
          <p:cNvPr id="40" name="c - vow">
            <a:extLst>
              <a:ext uri="{FF2B5EF4-FFF2-40B4-BE49-F238E27FC236}">
                <a16:creationId xmlns:a16="http://schemas.microsoft.com/office/drawing/2014/main" id="{D9576120-7DA7-A5CC-EF0D-608E581C271D}"/>
              </a:ext>
            </a:extLst>
          </p:cNvPr>
          <p:cNvSpPr txBox="1">
            <a:spLocks/>
          </p:cNvSpPr>
          <p:nvPr/>
        </p:nvSpPr>
        <p:spPr>
          <a:xfrm>
            <a:off x="6371932" y="4960603"/>
            <a:ext cx="5415326" cy="992522"/>
          </a:xfrm>
          <a:prstGeom prst="roundRect">
            <a:avLst>
              <a:gd name="adj" fmla="val 11531"/>
            </a:avLst>
          </a:prstGeom>
          <a:solidFill>
            <a:srgbClr val="00B0F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At Christmas, the </a:t>
            </a:r>
            <a:r>
              <a:rPr lang="en-GB" sz="22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children </a:t>
            </a:r>
            <a:r>
              <a:rPr lang="en-GB" sz="2200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received</a:t>
            </a:r>
            <a:r>
              <a:rPr lang="en-GB" sz="22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lots of presents.</a:t>
            </a:r>
          </a:p>
        </p:txBody>
      </p:sp>
      <p:sp>
        <p:nvSpPr>
          <p:cNvPr id="3" name="Heading">
            <a:extLst>
              <a:ext uri="{FF2B5EF4-FFF2-40B4-BE49-F238E27FC236}">
                <a16:creationId xmlns:a16="http://schemas.microsoft.com/office/drawing/2014/main" id="{EF830C1D-6FEB-E28A-3BD6-3FFAEE55653E}"/>
              </a:ext>
            </a:extLst>
          </p:cNvPr>
          <p:cNvSpPr txBox="1">
            <a:spLocks/>
          </p:cNvSpPr>
          <p:nvPr/>
        </p:nvSpPr>
        <p:spPr>
          <a:xfrm>
            <a:off x="356970" y="388245"/>
            <a:ext cx="11497109" cy="1087292"/>
          </a:xfrm>
          <a:prstGeom prst="roundRect">
            <a:avLst>
              <a:gd name="adj" fmla="val 11531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Which tense is used in each sentence?</a:t>
            </a:r>
          </a:p>
        </p:txBody>
      </p:sp>
      <p:sp>
        <p:nvSpPr>
          <p:cNvPr id="5" name="c - vow">
            <a:extLst>
              <a:ext uri="{FF2B5EF4-FFF2-40B4-BE49-F238E27FC236}">
                <a16:creationId xmlns:a16="http://schemas.microsoft.com/office/drawing/2014/main" id="{94384852-66E7-DEE0-9A37-A71B92A7104C}"/>
              </a:ext>
            </a:extLst>
          </p:cNvPr>
          <p:cNvSpPr txBox="1">
            <a:spLocks/>
          </p:cNvSpPr>
          <p:nvPr/>
        </p:nvSpPr>
        <p:spPr>
          <a:xfrm>
            <a:off x="356966" y="1927743"/>
            <a:ext cx="5415326" cy="879472"/>
          </a:xfrm>
          <a:prstGeom prst="roundRect">
            <a:avLst>
              <a:gd name="adj" fmla="val 11531"/>
            </a:avLst>
          </a:prstGeom>
          <a:solidFill>
            <a:srgbClr val="00B0F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The boy </a:t>
            </a:r>
            <a:r>
              <a:rPr lang="en-GB" sz="2400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has played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football yesterday. </a:t>
            </a:r>
            <a:r>
              <a:rPr lang="en-GB" sz="2400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Present perfect tense.</a:t>
            </a:r>
          </a:p>
        </p:txBody>
      </p:sp>
      <p:sp>
        <p:nvSpPr>
          <p:cNvPr id="6" name="c - vow">
            <a:extLst>
              <a:ext uri="{FF2B5EF4-FFF2-40B4-BE49-F238E27FC236}">
                <a16:creationId xmlns:a16="http://schemas.microsoft.com/office/drawing/2014/main" id="{53231922-C2C4-C4A8-D7FF-DDCB221061F3}"/>
              </a:ext>
            </a:extLst>
          </p:cNvPr>
          <p:cNvSpPr txBox="1">
            <a:spLocks/>
          </p:cNvSpPr>
          <p:nvPr/>
        </p:nvSpPr>
        <p:spPr>
          <a:xfrm>
            <a:off x="6371932" y="3427012"/>
            <a:ext cx="5415326" cy="879472"/>
          </a:xfrm>
          <a:prstGeom prst="roundRect">
            <a:avLst>
              <a:gd name="adj" fmla="val 11531"/>
            </a:avLst>
          </a:prstGeom>
          <a:solidFill>
            <a:srgbClr val="00B0F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The </a:t>
            </a:r>
            <a:r>
              <a:rPr lang="en-GB" sz="22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girl </a:t>
            </a:r>
            <a:r>
              <a:rPr lang="en-GB" sz="2200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arrived</a:t>
            </a:r>
            <a:r>
              <a:rPr lang="en-GB" sz="22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home just 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now.</a:t>
            </a:r>
          </a:p>
          <a:p>
            <a:pPr algn="ctr"/>
            <a:r>
              <a:rPr lang="en-GB" sz="2400" dirty="0">
                <a:solidFill>
                  <a:srgbClr val="FFFF00"/>
                </a:solidFill>
                <a:ea typeface="Andika"/>
                <a:cs typeface="Andika"/>
              </a:rPr>
              <a:t>Simple past tense.</a:t>
            </a:r>
            <a:endParaRPr lang="en-GB" sz="2400" dirty="0">
              <a:solidFill>
                <a:srgbClr val="FFFF00"/>
              </a:solidFill>
              <a:latin typeface="+mn-lt"/>
              <a:ea typeface="Andika"/>
              <a:cs typeface="Andika"/>
            </a:endParaRPr>
          </a:p>
        </p:txBody>
      </p:sp>
      <p:sp>
        <p:nvSpPr>
          <p:cNvPr id="9" name="c - vow">
            <a:extLst>
              <a:ext uri="{FF2B5EF4-FFF2-40B4-BE49-F238E27FC236}">
                <a16:creationId xmlns:a16="http://schemas.microsoft.com/office/drawing/2014/main" id="{DB97AC22-2EA0-5935-520A-D0401077AF63}"/>
              </a:ext>
            </a:extLst>
          </p:cNvPr>
          <p:cNvSpPr txBox="1">
            <a:spLocks/>
          </p:cNvSpPr>
          <p:nvPr/>
        </p:nvSpPr>
        <p:spPr>
          <a:xfrm>
            <a:off x="356966" y="4916981"/>
            <a:ext cx="5415326" cy="992522"/>
          </a:xfrm>
          <a:prstGeom prst="roundRect">
            <a:avLst>
              <a:gd name="adj" fmla="val 11531"/>
            </a:avLst>
          </a:prstGeom>
          <a:solidFill>
            <a:srgbClr val="00B0F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At Christmas, the </a:t>
            </a:r>
            <a:r>
              <a:rPr lang="en-GB" sz="22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children </a:t>
            </a:r>
            <a:r>
              <a:rPr lang="en-GB" sz="2200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have received </a:t>
            </a:r>
            <a:r>
              <a:rPr lang="en-GB" sz="22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lots of presents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.</a:t>
            </a:r>
          </a:p>
          <a:p>
            <a:pPr algn="ctr"/>
            <a:r>
              <a:rPr lang="en-GB" sz="2400" dirty="0">
                <a:solidFill>
                  <a:srgbClr val="FFFF00"/>
                </a:solidFill>
                <a:ea typeface="Andika"/>
                <a:cs typeface="Andika"/>
              </a:rPr>
              <a:t>Present perfect tense.</a:t>
            </a:r>
            <a:endParaRPr lang="en-GB" sz="2400" dirty="0">
              <a:solidFill>
                <a:schemeClr val="bg1"/>
              </a:solidFill>
              <a:ea typeface="Andika"/>
              <a:cs typeface="Andika"/>
            </a:endParaRPr>
          </a:p>
        </p:txBody>
      </p:sp>
      <p:sp>
        <p:nvSpPr>
          <p:cNvPr id="10" name="c - vow">
            <a:extLst>
              <a:ext uri="{FF2B5EF4-FFF2-40B4-BE49-F238E27FC236}">
                <a16:creationId xmlns:a16="http://schemas.microsoft.com/office/drawing/2014/main" id="{3220BB1A-E08C-9D8E-A9B3-242716A0C1EE}"/>
              </a:ext>
            </a:extLst>
          </p:cNvPr>
          <p:cNvSpPr txBox="1">
            <a:spLocks/>
          </p:cNvSpPr>
          <p:nvPr/>
        </p:nvSpPr>
        <p:spPr>
          <a:xfrm>
            <a:off x="6371932" y="1927743"/>
            <a:ext cx="5415326" cy="879472"/>
          </a:xfrm>
          <a:prstGeom prst="roundRect">
            <a:avLst>
              <a:gd name="adj" fmla="val 11531"/>
            </a:avLst>
          </a:prstGeom>
          <a:solidFill>
            <a:srgbClr val="00B0F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The </a:t>
            </a:r>
            <a:r>
              <a:rPr lang="en-GB" sz="22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boy </a:t>
            </a:r>
            <a:r>
              <a:rPr lang="en-GB" sz="2200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played</a:t>
            </a:r>
            <a:r>
              <a:rPr lang="en-GB" sz="22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football yesterday.</a:t>
            </a:r>
          </a:p>
          <a:p>
            <a:pPr algn="ctr"/>
            <a:r>
              <a:rPr lang="en-GB" sz="2000" dirty="0">
                <a:solidFill>
                  <a:srgbClr val="FFFF00"/>
                </a:solidFill>
                <a:ea typeface="Andika"/>
                <a:cs typeface="Andika"/>
              </a:rPr>
              <a:t>Simple past tense.</a:t>
            </a:r>
            <a:endParaRPr lang="en-GB" sz="2000" dirty="0">
              <a:solidFill>
                <a:schemeClr val="bg1"/>
              </a:solidFill>
              <a:ea typeface="Andika"/>
              <a:cs typeface="Andika"/>
            </a:endParaRPr>
          </a:p>
        </p:txBody>
      </p:sp>
      <p:sp>
        <p:nvSpPr>
          <p:cNvPr id="11" name="c - vow">
            <a:extLst>
              <a:ext uri="{FF2B5EF4-FFF2-40B4-BE49-F238E27FC236}">
                <a16:creationId xmlns:a16="http://schemas.microsoft.com/office/drawing/2014/main" id="{06F3CF88-C46E-C939-CDB8-2D5A34A9C20C}"/>
              </a:ext>
            </a:extLst>
          </p:cNvPr>
          <p:cNvSpPr txBox="1">
            <a:spLocks/>
          </p:cNvSpPr>
          <p:nvPr/>
        </p:nvSpPr>
        <p:spPr>
          <a:xfrm>
            <a:off x="290143" y="3404848"/>
            <a:ext cx="5415326" cy="879472"/>
          </a:xfrm>
          <a:prstGeom prst="roundRect">
            <a:avLst>
              <a:gd name="adj" fmla="val 11531"/>
            </a:avLst>
          </a:prstGeom>
          <a:solidFill>
            <a:srgbClr val="00B0F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2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The girl </a:t>
            </a:r>
            <a:r>
              <a:rPr lang="en-GB" sz="2200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has arrived </a:t>
            </a:r>
            <a:r>
              <a:rPr lang="en-GB" sz="22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home 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just now.</a:t>
            </a:r>
          </a:p>
          <a:p>
            <a:pPr algn="ctr"/>
            <a:r>
              <a:rPr lang="en-GB" sz="2400" dirty="0">
                <a:solidFill>
                  <a:srgbClr val="FFFF00"/>
                </a:solidFill>
                <a:ea typeface="Andika"/>
                <a:cs typeface="Andika"/>
              </a:rPr>
              <a:t>Present perfect tense.</a:t>
            </a:r>
          </a:p>
        </p:txBody>
      </p:sp>
      <p:sp>
        <p:nvSpPr>
          <p:cNvPr id="12" name="c - vow">
            <a:extLst>
              <a:ext uri="{FF2B5EF4-FFF2-40B4-BE49-F238E27FC236}">
                <a16:creationId xmlns:a16="http://schemas.microsoft.com/office/drawing/2014/main" id="{C6A13A7B-EFB3-B217-8E2B-FC956D17412C}"/>
              </a:ext>
            </a:extLst>
          </p:cNvPr>
          <p:cNvSpPr txBox="1">
            <a:spLocks/>
          </p:cNvSpPr>
          <p:nvPr/>
        </p:nvSpPr>
        <p:spPr>
          <a:xfrm>
            <a:off x="6371932" y="4948230"/>
            <a:ext cx="5415326" cy="992522"/>
          </a:xfrm>
          <a:prstGeom prst="roundRect">
            <a:avLst>
              <a:gd name="adj" fmla="val 11531"/>
            </a:avLst>
          </a:prstGeom>
          <a:solidFill>
            <a:srgbClr val="00B0F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At Christmas, the </a:t>
            </a:r>
            <a:r>
              <a:rPr lang="en-GB" sz="22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children </a:t>
            </a:r>
            <a:r>
              <a:rPr lang="en-GB" sz="2200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received</a:t>
            </a:r>
            <a:r>
              <a:rPr lang="en-GB" sz="22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lots of presents.</a:t>
            </a:r>
          </a:p>
          <a:p>
            <a:pPr algn="ctr"/>
            <a:r>
              <a:rPr lang="en-GB" sz="2000" dirty="0">
                <a:solidFill>
                  <a:srgbClr val="FFFF00"/>
                </a:solidFill>
                <a:ea typeface="Andika"/>
                <a:cs typeface="Andika"/>
              </a:rPr>
              <a:t>Simple past tense.</a:t>
            </a:r>
            <a:endParaRPr lang="en-GB" sz="2000" dirty="0">
              <a:solidFill>
                <a:schemeClr val="bg1"/>
              </a:solidFill>
              <a:ea typeface="Andika"/>
              <a:cs typeface="Andika"/>
            </a:endParaRPr>
          </a:p>
        </p:txBody>
      </p:sp>
    </p:spTree>
    <p:extLst>
      <p:ext uri="{BB962C8B-B14F-4D97-AF65-F5344CB8AC3E}">
        <p14:creationId xmlns:p14="http://schemas.microsoft.com/office/powerpoint/2010/main" val="1429616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29" grpId="0" animBg="1"/>
      <p:bldP spid="39" grpId="0" animBg="1"/>
      <p:bldP spid="40" grpId="0" animBg="1"/>
      <p:bldP spid="3" grpId="0" animBg="1"/>
      <p:bldP spid="5" grpId="0" animBg="1"/>
      <p:bldP spid="6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EE7F3B09-C816-2A8D-0C96-1E29B663906C}"/>
              </a:ext>
            </a:extLst>
          </p:cNvPr>
          <p:cNvSpPr txBox="1">
            <a:spLocks/>
          </p:cNvSpPr>
          <p:nvPr/>
        </p:nvSpPr>
        <p:spPr>
          <a:xfrm>
            <a:off x="380854" y="326288"/>
            <a:ext cx="11497109" cy="1200287"/>
          </a:xfrm>
          <a:prstGeom prst="roundRect">
            <a:avLst>
              <a:gd name="adj" fmla="val 11531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Identify the verb.</a:t>
            </a:r>
          </a:p>
        </p:txBody>
      </p:sp>
      <p:pic>
        <p:nvPicPr>
          <p:cNvPr id="15" name="Picture 14" descr="A picture containing shape&#10;&#10;Description automatically generated">
            <a:extLst>
              <a:ext uri="{FF2B5EF4-FFF2-40B4-BE49-F238E27FC236}">
                <a16:creationId xmlns:a16="http://schemas.microsoft.com/office/drawing/2014/main" id="{048CA078-4B2F-0BEC-37CC-E45FB00AAD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6" name="Title 1">
            <a:extLst>
              <a:ext uri="{FF2B5EF4-FFF2-40B4-BE49-F238E27FC236}">
                <a16:creationId xmlns:a16="http://schemas.microsoft.com/office/drawing/2014/main" id="{6F3F8EE8-2C33-C7F9-A4B1-E16AEC8C94DD}"/>
              </a:ext>
            </a:extLst>
          </p:cNvPr>
          <p:cNvSpPr txBox="1">
            <a:spLocks/>
          </p:cNvSpPr>
          <p:nvPr/>
        </p:nvSpPr>
        <p:spPr>
          <a:xfrm>
            <a:off x="380854" y="309125"/>
            <a:ext cx="11497109" cy="1200287"/>
          </a:xfrm>
          <a:prstGeom prst="roundRect">
            <a:avLst>
              <a:gd name="adj" fmla="val 11531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Identify </a:t>
            </a:r>
            <a:r>
              <a:rPr lang="en-GB" sz="360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the verb.</a:t>
            </a:r>
            <a:endParaRPr lang="en-GB" sz="3600" dirty="0">
              <a:solidFill>
                <a:schemeClr val="bg1"/>
              </a:solidFill>
              <a:latin typeface="+mn-lt"/>
              <a:ea typeface="Andika"/>
              <a:cs typeface="Andika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CD10EAC-76CD-B09A-734A-291C5B2959F9}"/>
              </a:ext>
            </a:extLst>
          </p:cNvPr>
          <p:cNvSpPr txBox="1">
            <a:spLocks/>
          </p:cNvSpPr>
          <p:nvPr/>
        </p:nvSpPr>
        <p:spPr>
          <a:xfrm>
            <a:off x="380854" y="326288"/>
            <a:ext cx="11497109" cy="1200287"/>
          </a:xfrm>
          <a:prstGeom prst="roundRect">
            <a:avLst>
              <a:gd name="adj" fmla="val 11531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Change the verb from the </a:t>
            </a:r>
            <a:r>
              <a:rPr lang="en-GB" sz="3600" b="1" u="sng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simple past </a:t>
            </a:r>
          </a:p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to the </a:t>
            </a:r>
            <a:r>
              <a:rPr lang="en-GB" sz="3600" b="1" u="sng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present perfect </a:t>
            </a:r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tense.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27B4371-F3AD-09AE-1A95-8C755872E7B3}"/>
              </a:ext>
            </a:extLst>
          </p:cNvPr>
          <p:cNvSpPr txBox="1">
            <a:spLocks/>
          </p:cNvSpPr>
          <p:nvPr/>
        </p:nvSpPr>
        <p:spPr>
          <a:xfrm>
            <a:off x="571922" y="1752930"/>
            <a:ext cx="3112973" cy="697054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A ball bounced.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FA6ADBD-C4DC-4FE5-8BDB-309AA9F5EDF9}"/>
              </a:ext>
            </a:extLst>
          </p:cNvPr>
          <p:cNvSpPr txBox="1">
            <a:spLocks/>
          </p:cNvSpPr>
          <p:nvPr/>
        </p:nvSpPr>
        <p:spPr>
          <a:xfrm>
            <a:off x="571922" y="2617072"/>
            <a:ext cx="3112973" cy="697054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The girl kicked.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A46E1B8-5F3C-73BD-F48A-F55EE30A1B57}"/>
              </a:ext>
            </a:extLst>
          </p:cNvPr>
          <p:cNvSpPr txBox="1">
            <a:spLocks/>
          </p:cNvSpPr>
          <p:nvPr/>
        </p:nvSpPr>
        <p:spPr>
          <a:xfrm>
            <a:off x="571922" y="3481214"/>
            <a:ext cx="3112973" cy="697054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The dog barked.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153DFE9-374D-5294-C543-BAAA80D459BE}"/>
              </a:ext>
            </a:extLst>
          </p:cNvPr>
          <p:cNvSpPr txBox="1">
            <a:spLocks/>
          </p:cNvSpPr>
          <p:nvPr/>
        </p:nvSpPr>
        <p:spPr>
          <a:xfrm>
            <a:off x="571922" y="4345356"/>
            <a:ext cx="3112973" cy="697054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The boys sang. 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A141799-03C2-AE43-17F1-89FE1F85BDD3}"/>
              </a:ext>
            </a:extLst>
          </p:cNvPr>
          <p:cNvSpPr txBox="1">
            <a:spLocks/>
          </p:cNvSpPr>
          <p:nvPr/>
        </p:nvSpPr>
        <p:spPr>
          <a:xfrm>
            <a:off x="571922" y="5209500"/>
            <a:ext cx="3112973" cy="697054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The teachers smiled.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86DFFD9-8791-5005-C1DB-2066A019306E}"/>
              </a:ext>
            </a:extLst>
          </p:cNvPr>
          <p:cNvSpPr txBox="1">
            <a:spLocks/>
          </p:cNvSpPr>
          <p:nvPr/>
        </p:nvSpPr>
        <p:spPr>
          <a:xfrm>
            <a:off x="4065749" y="1780967"/>
            <a:ext cx="3112973" cy="697054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A ball </a:t>
            </a:r>
            <a:r>
              <a:rPr lang="en-GB" sz="2400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bounced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.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57D944A8-969F-8DA0-3C21-6CE35B7D9A59}"/>
              </a:ext>
            </a:extLst>
          </p:cNvPr>
          <p:cNvSpPr txBox="1">
            <a:spLocks/>
          </p:cNvSpPr>
          <p:nvPr/>
        </p:nvSpPr>
        <p:spPr>
          <a:xfrm>
            <a:off x="4065749" y="2645109"/>
            <a:ext cx="3112973" cy="697054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The girl </a:t>
            </a:r>
            <a:r>
              <a:rPr lang="en-GB" sz="2400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kicked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.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3C030C90-2402-7A6A-5155-E73C11282F10}"/>
              </a:ext>
            </a:extLst>
          </p:cNvPr>
          <p:cNvSpPr txBox="1">
            <a:spLocks/>
          </p:cNvSpPr>
          <p:nvPr/>
        </p:nvSpPr>
        <p:spPr>
          <a:xfrm>
            <a:off x="4065749" y="3509251"/>
            <a:ext cx="3112973" cy="697054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The dog </a:t>
            </a:r>
            <a:r>
              <a:rPr lang="en-GB" sz="2400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barked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.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F055D179-DA57-71B2-851E-C7912D5C833A}"/>
              </a:ext>
            </a:extLst>
          </p:cNvPr>
          <p:cNvSpPr txBox="1">
            <a:spLocks/>
          </p:cNvSpPr>
          <p:nvPr/>
        </p:nvSpPr>
        <p:spPr>
          <a:xfrm>
            <a:off x="4065749" y="4373393"/>
            <a:ext cx="3112973" cy="697054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The boys </a:t>
            </a:r>
            <a:r>
              <a:rPr lang="en-GB" sz="2400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sang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. 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263F718-F6D1-8304-8E15-373177BB1548}"/>
              </a:ext>
            </a:extLst>
          </p:cNvPr>
          <p:cNvSpPr txBox="1">
            <a:spLocks/>
          </p:cNvSpPr>
          <p:nvPr/>
        </p:nvSpPr>
        <p:spPr>
          <a:xfrm>
            <a:off x="4065749" y="5237537"/>
            <a:ext cx="3112973" cy="697054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The teachers </a:t>
            </a:r>
            <a:r>
              <a:rPr lang="en-GB" sz="2400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smiled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.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B81F6791-386F-2B1B-4315-5A6410C5066F}"/>
              </a:ext>
            </a:extLst>
          </p:cNvPr>
          <p:cNvSpPr txBox="1">
            <a:spLocks/>
          </p:cNvSpPr>
          <p:nvPr/>
        </p:nvSpPr>
        <p:spPr>
          <a:xfrm>
            <a:off x="7559575" y="1752930"/>
            <a:ext cx="4122907" cy="697054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A ball </a:t>
            </a:r>
            <a:r>
              <a:rPr lang="en-GB" sz="2400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has bounced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.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0598162A-672E-4471-F558-68D0BB8EBC68}"/>
              </a:ext>
            </a:extLst>
          </p:cNvPr>
          <p:cNvSpPr txBox="1">
            <a:spLocks/>
          </p:cNvSpPr>
          <p:nvPr/>
        </p:nvSpPr>
        <p:spPr>
          <a:xfrm>
            <a:off x="7559575" y="2617072"/>
            <a:ext cx="4122907" cy="697054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The girl </a:t>
            </a:r>
            <a:r>
              <a:rPr lang="en-GB" sz="2400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has kicked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.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58139C3A-816F-DF09-AC31-FD3659F3C6D4}"/>
              </a:ext>
            </a:extLst>
          </p:cNvPr>
          <p:cNvSpPr txBox="1">
            <a:spLocks/>
          </p:cNvSpPr>
          <p:nvPr/>
        </p:nvSpPr>
        <p:spPr>
          <a:xfrm>
            <a:off x="7559575" y="3481214"/>
            <a:ext cx="4122907" cy="697054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The dog </a:t>
            </a:r>
            <a:r>
              <a:rPr lang="en-GB" sz="2400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has barked</a:t>
            </a:r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.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E7EC5DED-E8A6-ECEE-FB42-05E78D0CECA3}"/>
              </a:ext>
            </a:extLst>
          </p:cNvPr>
          <p:cNvSpPr txBox="1">
            <a:spLocks/>
          </p:cNvSpPr>
          <p:nvPr/>
        </p:nvSpPr>
        <p:spPr>
          <a:xfrm>
            <a:off x="7559575" y="4345356"/>
            <a:ext cx="4122907" cy="697054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The boys </a:t>
            </a:r>
            <a:r>
              <a:rPr lang="en-GB" sz="2400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have sung</a:t>
            </a:r>
            <a:r>
              <a:rPr lang="en-GB" sz="2400" b="1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.</a:t>
            </a:r>
            <a:r>
              <a:rPr lang="en-GB" sz="2400" b="1" u="sng" dirty="0">
                <a:solidFill>
                  <a:srgbClr val="FF0000"/>
                </a:solidFill>
                <a:latin typeface="+mn-lt"/>
                <a:ea typeface="Andika"/>
                <a:cs typeface="Andika"/>
              </a:rPr>
              <a:t> </a:t>
            </a: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1EE2A0BF-AB96-31FA-F502-BD7DCDC349B0}"/>
              </a:ext>
            </a:extLst>
          </p:cNvPr>
          <p:cNvSpPr txBox="1">
            <a:spLocks/>
          </p:cNvSpPr>
          <p:nvPr/>
        </p:nvSpPr>
        <p:spPr>
          <a:xfrm>
            <a:off x="7559575" y="5209500"/>
            <a:ext cx="4122907" cy="697054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The teachers </a:t>
            </a:r>
            <a:r>
              <a:rPr lang="en-GB" sz="2600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have smiled.</a:t>
            </a:r>
          </a:p>
        </p:txBody>
      </p:sp>
    </p:spTree>
    <p:extLst>
      <p:ext uri="{BB962C8B-B14F-4D97-AF65-F5344CB8AC3E}">
        <p14:creationId xmlns:p14="http://schemas.microsoft.com/office/powerpoint/2010/main" val="3333690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" grpId="0" animBg="1"/>
      <p:bldP spid="11" grpId="0" animBg="1"/>
      <p:bldP spid="12" grpId="0" animBg="1"/>
      <p:bldP spid="13" grpId="0" animBg="1"/>
      <p:bldP spid="14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ndika">
      <a:majorFont>
        <a:latin typeface="Andika"/>
        <a:ea typeface=""/>
        <a:cs typeface=""/>
      </a:majorFont>
      <a:minorFont>
        <a:latin typeface="Andik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862</Words>
  <Application>Microsoft Office PowerPoint</Application>
  <PresentationFormat>Widescreen</PresentationFormat>
  <Paragraphs>138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Andika</vt:lpstr>
      <vt:lpstr>Arial</vt:lpstr>
      <vt:lpstr>Office Theme</vt:lpstr>
      <vt:lpstr> How to Use this Powerpoint</vt:lpstr>
      <vt:lpstr>Present Perfect &amp;  Simple Past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Y5&amp;6 A –  Endings which sound like /ʃəs/ spelt –cious or –tious</dc:title>
  <dc:creator>Glen Jones</dc:creator>
  <cp:lastModifiedBy>Glen Jones</cp:lastModifiedBy>
  <cp:revision>2</cp:revision>
  <dcterms:created xsi:type="dcterms:W3CDTF">2022-05-31T09:42:07Z</dcterms:created>
  <dcterms:modified xsi:type="dcterms:W3CDTF">2023-08-21T13:20:41Z</dcterms:modified>
</cp:coreProperties>
</file>