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377" r:id="rId2"/>
    <p:sldId id="274" r:id="rId3"/>
    <p:sldId id="363" r:id="rId4"/>
    <p:sldId id="365" r:id="rId5"/>
    <p:sldId id="380" r:id="rId6"/>
    <p:sldId id="381" r:id="rId7"/>
    <p:sldId id="382" r:id="rId8"/>
    <p:sldId id="383" r:id="rId9"/>
    <p:sldId id="360" r:id="rId10"/>
    <p:sldId id="366" r:id="rId11"/>
  </p:sldIdLst>
  <p:sldSz cx="12192000" cy="6858000"/>
  <p:notesSz cx="6858000" cy="9144000"/>
  <p:embeddedFontLst>
    <p:embeddedFont>
      <p:font typeface="Andika" panose="020000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33A9AB-0686-47C9-9A71-A3A027FEA62E}" v="1" dt="2023-08-21T13:43:31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n Jones" userId="e846aaca-4b24-4b13-b0d0-f2308e16b284" providerId="ADAL" clId="{7333A9AB-0686-47C9-9A71-A3A027FEA62E}"/>
    <pc:docChg chg="undo custSel modSld">
      <pc:chgData name="Glen Jones" userId="e846aaca-4b24-4b13-b0d0-f2308e16b284" providerId="ADAL" clId="{7333A9AB-0686-47C9-9A71-A3A027FEA62E}" dt="2023-08-21T13:43:35.585" v="4" actId="1076"/>
      <pc:docMkLst>
        <pc:docMk/>
      </pc:docMkLst>
      <pc:sldChg chg="modSp mod">
        <pc:chgData name="Glen Jones" userId="e846aaca-4b24-4b13-b0d0-f2308e16b284" providerId="ADAL" clId="{7333A9AB-0686-47C9-9A71-A3A027FEA62E}" dt="2023-08-21T13:43:35.585" v="4" actId="1076"/>
        <pc:sldMkLst>
          <pc:docMk/>
          <pc:sldMk cId="3336489077" sldId="383"/>
        </pc:sldMkLst>
        <pc:spChg chg="mod">
          <ac:chgData name="Glen Jones" userId="e846aaca-4b24-4b13-b0d0-f2308e16b284" providerId="ADAL" clId="{7333A9AB-0686-47C9-9A71-A3A027FEA62E}" dt="2023-08-21T13:43:31.943" v="3" actId="20577"/>
          <ac:spMkLst>
            <pc:docMk/>
            <pc:sldMk cId="3336489077" sldId="383"/>
            <ac:spMk id="13" creationId="{4F3F2611-4AC3-A24F-A425-FE4BE961C1E4}"/>
          </ac:spMkLst>
        </pc:spChg>
        <pc:spChg chg="mod">
          <ac:chgData name="Glen Jones" userId="e846aaca-4b24-4b13-b0d0-f2308e16b284" providerId="ADAL" clId="{7333A9AB-0686-47C9-9A71-A3A027FEA62E}" dt="2023-08-21T13:43:35.585" v="4" actId="1076"/>
          <ac:spMkLst>
            <pc:docMk/>
            <pc:sldMk cId="3336489077" sldId="383"/>
            <ac:spMk id="16" creationId="{862D54A3-9447-CDAB-C0A3-D58A623787E7}"/>
          </ac:spMkLst>
        </pc:spChg>
        <pc:picChg chg="mod">
          <ac:chgData name="Glen Jones" userId="e846aaca-4b24-4b13-b0d0-f2308e16b284" providerId="ADAL" clId="{7333A9AB-0686-47C9-9A71-A3A027FEA62E}" dt="2023-08-21T13:43:27.067" v="1" actId="1076"/>
          <ac:picMkLst>
            <pc:docMk/>
            <pc:sldMk cId="3336489077" sldId="383"/>
            <ac:picMk id="5" creationId="{24D54B5C-885F-C120-9799-69F9251E3A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47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.uk?subject=Feedback%20on%20Grammar%20Scheme%20of%20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 dirty="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 dirty="0">
                <a:solidFill>
                  <a:schemeClr val="bg1"/>
                </a:solidFill>
                <a:hlinkClick r:id="rId4"/>
              </a:rPr>
              <a:t>hello@emile-education.com</a:t>
            </a:r>
            <a:r>
              <a:rPr lang="en-GB" dirty="0">
                <a:solidFill>
                  <a:schemeClr val="bg1"/>
                </a:solidFill>
                <a:hlinkClick r:id="rId4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851434"/>
            <a:ext cx="8016536" cy="5657154"/>
          </a:xfrm>
          <a:prstGeom prst="roundRect">
            <a:avLst>
              <a:gd name="adj" fmla="val 639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2"/>
            <a:ext cx="8709891" cy="867412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How did you do?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DD3343-F722-5821-2E15-AC4C5208A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724" y="1131234"/>
            <a:ext cx="7178201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1.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between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rockets.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AA26B9-CD9A-6990-6719-DF18EA50D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502" y="5242485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5.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in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the rocket.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80706A-6136-3946-F03A-DB48DEEF8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646" y="1531471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place.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DB914-5E2A-AAF8-7AA8-592AC2913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7291" y="2280359"/>
            <a:ext cx="3859295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at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2pm.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66B01-C008-DE22-9AF7-23367B9C6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166" y="2614529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time.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C145BA-6E4D-29FA-0E3D-4A665892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845" y="3289339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Aimee flies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due to 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her jets.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5C2C59-51A4-A65C-1D02-524FC38CF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603" y="3683306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cause.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20DD65-3B3F-5CB3-8601-DF2722EA6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845" y="4308262"/>
            <a:ext cx="6156656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4. Aimee flies fastest </a:t>
            </a:r>
            <a:r>
              <a:rPr lang="en-GB" altLang="en-US" sz="2800" u="sng" dirty="0">
                <a:solidFill>
                  <a:srgbClr val="FF0000"/>
                </a:solidFill>
                <a:latin typeface="Andika" panose="02000000000000000000" pitchFamily="2" charset="0"/>
              </a:rPr>
              <a:t>on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Saturdays.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C78656-3344-B494-6233-F715E9FC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565" y="4684875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time.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AEC870-29FA-D4BF-3046-1793B9BC4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5773" y="5592440"/>
            <a:ext cx="3580878" cy="734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Preposition of place.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28" grpId="0"/>
      <p:bldP spid="34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92863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54233" y="543502"/>
            <a:ext cx="10283535" cy="1392863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Does anyone remember what 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preposition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BD17445-2CE7-D049-5829-AF7A94414BDF}"/>
              </a:ext>
            </a:extLst>
          </p:cNvPr>
          <p:cNvSpPr txBox="1">
            <a:spLocks/>
          </p:cNvSpPr>
          <p:nvPr/>
        </p:nvSpPr>
        <p:spPr>
          <a:xfrm>
            <a:off x="954234" y="2215054"/>
            <a:ext cx="10283534" cy="1829046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A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preposition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is a word that describes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where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or </a:t>
            </a:r>
            <a:r>
              <a:rPr lang="en-GB" sz="4000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when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something is in relation to something else.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2DC809-4A03-7C93-2128-DA9EF5936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156" y="6075384"/>
            <a:ext cx="2894156" cy="27159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46417-CA73-D61F-3587-00C15DEEB056}"/>
              </a:ext>
            </a:extLst>
          </p:cNvPr>
          <p:cNvSpPr txBox="1">
            <a:spLocks/>
          </p:cNvSpPr>
          <p:nvPr/>
        </p:nvSpPr>
        <p:spPr>
          <a:xfrm>
            <a:off x="1960823" y="4402617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1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191911-6C2E-B615-2A9E-3D0C04AD6AFB}"/>
              </a:ext>
            </a:extLst>
          </p:cNvPr>
          <p:cNvSpPr txBox="1">
            <a:spLocks/>
          </p:cNvSpPr>
          <p:nvPr/>
        </p:nvSpPr>
        <p:spPr>
          <a:xfrm>
            <a:off x="8326281" y="4459922"/>
            <a:ext cx="2168165" cy="890234"/>
          </a:xfrm>
          <a:prstGeom prst="roundRect">
            <a:avLst>
              <a:gd name="adj" fmla="val 840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Noun 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F23CBF-1331-A53A-1008-F7698E0DD583}"/>
              </a:ext>
            </a:extLst>
          </p:cNvPr>
          <p:cNvSpPr txBox="1">
            <a:spLocks/>
          </p:cNvSpPr>
          <p:nvPr/>
        </p:nvSpPr>
        <p:spPr>
          <a:xfrm>
            <a:off x="4923934" y="7157900"/>
            <a:ext cx="2344132" cy="890234"/>
          </a:xfrm>
          <a:prstGeom prst="roundRect">
            <a:avLst>
              <a:gd name="adj" fmla="val 8408"/>
            </a:avLst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</a:t>
            </a:r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D7A5D1C9-ACC7-9B41-9F83-661DE6AE6C3D}"/>
              </a:ext>
            </a:extLst>
          </p:cNvPr>
          <p:cNvSpPr/>
          <p:nvPr/>
        </p:nvSpPr>
        <p:spPr>
          <a:xfrm>
            <a:off x="4254301" y="452102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lus Sign 11">
            <a:extLst>
              <a:ext uri="{FF2B5EF4-FFF2-40B4-BE49-F238E27FC236}">
                <a16:creationId xmlns:a16="http://schemas.microsoft.com/office/drawing/2014/main" id="{BC312DFB-DFDA-C219-0BA9-D37FA565756E}"/>
              </a:ext>
            </a:extLst>
          </p:cNvPr>
          <p:cNvSpPr/>
          <p:nvPr/>
        </p:nvSpPr>
        <p:spPr>
          <a:xfrm>
            <a:off x="7478173" y="4521021"/>
            <a:ext cx="654724" cy="603316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1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 -0.05764 L 0.18177 -0.236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0924 -0.396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6" y="-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BA5D4FA8-9219-0D5D-103F-86E0B5CE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22A498-F483-A2DE-169C-1457C602529D}"/>
              </a:ext>
            </a:extLst>
          </p:cNvPr>
          <p:cNvSpPr txBox="1">
            <a:spLocks/>
          </p:cNvSpPr>
          <p:nvPr/>
        </p:nvSpPr>
        <p:spPr>
          <a:xfrm>
            <a:off x="407480" y="453263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two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nouns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in this sentence?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F7562-A376-60EE-AC9F-A9FB819F8038}"/>
              </a:ext>
            </a:extLst>
          </p:cNvPr>
          <p:cNvSpPr txBox="1">
            <a:spLocks/>
          </p:cNvSpPr>
          <p:nvPr/>
        </p:nvSpPr>
        <p:spPr>
          <a:xfrm>
            <a:off x="2688637" y="3739471"/>
            <a:ext cx="7483642" cy="749123"/>
          </a:xfrm>
          <a:prstGeom prst="roundRect">
            <a:avLst>
              <a:gd name="adj" fmla="val 11531"/>
            </a:avLst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Emile sat in the rocket.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A9D95-DE40-2834-B486-713D7333F58A}"/>
              </a:ext>
            </a:extLst>
          </p:cNvPr>
          <p:cNvSpPr txBox="1"/>
          <p:nvPr/>
        </p:nvSpPr>
        <p:spPr>
          <a:xfrm>
            <a:off x="526967" y="5069794"/>
            <a:ext cx="2646948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1 is Emile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A96728-9ED5-5698-D8D6-3432126F86C5}"/>
              </a:ext>
            </a:extLst>
          </p:cNvPr>
          <p:cNvCxnSpPr>
            <a:cxnSpLocks/>
          </p:cNvCxnSpPr>
          <p:nvPr/>
        </p:nvCxnSpPr>
        <p:spPr>
          <a:xfrm flipV="1">
            <a:off x="2247482" y="4572815"/>
            <a:ext cx="1002216" cy="496979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15AF8A-36F4-56C5-3F03-2A61593553FD}"/>
              </a:ext>
            </a:extLst>
          </p:cNvPr>
          <p:cNvSpPr txBox="1"/>
          <p:nvPr/>
        </p:nvSpPr>
        <p:spPr>
          <a:xfrm>
            <a:off x="9137566" y="5069468"/>
            <a:ext cx="2646948" cy="1191816"/>
          </a:xfrm>
          <a:prstGeom prst="roundRect">
            <a:avLst/>
          </a:prstGeom>
          <a:solidFill>
            <a:srgbClr val="EF8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Noun 2 is the rocket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42DCC3-5865-6002-2F15-ACB77533E8CF}"/>
              </a:ext>
            </a:extLst>
          </p:cNvPr>
          <p:cNvCxnSpPr>
            <a:cxnSpLocks/>
          </p:cNvCxnSpPr>
          <p:nvPr/>
        </p:nvCxnSpPr>
        <p:spPr>
          <a:xfrm flipH="1" flipV="1">
            <a:off x="8921833" y="4572815"/>
            <a:ext cx="1110077" cy="589547"/>
          </a:xfrm>
          <a:prstGeom prst="straightConnector1">
            <a:avLst/>
          </a:prstGeom>
          <a:ln w="57150">
            <a:solidFill>
              <a:srgbClr val="EF8023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6CA749-75E6-A9DB-78F2-2CEB7AAB592D}"/>
              </a:ext>
            </a:extLst>
          </p:cNvPr>
          <p:cNvCxnSpPr>
            <a:cxnSpLocks/>
          </p:cNvCxnSpPr>
          <p:nvPr/>
        </p:nvCxnSpPr>
        <p:spPr>
          <a:xfrm>
            <a:off x="3270167" y="4385888"/>
            <a:ext cx="1263316" cy="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FDCEE3-DDDB-38B5-0511-0726DF812C6B}"/>
              </a:ext>
            </a:extLst>
          </p:cNvPr>
          <p:cNvCxnSpPr>
            <a:cxnSpLocks/>
          </p:cNvCxnSpPr>
          <p:nvPr/>
        </p:nvCxnSpPr>
        <p:spPr>
          <a:xfrm>
            <a:off x="6647031" y="4382060"/>
            <a:ext cx="2857916" cy="0"/>
          </a:xfrm>
          <a:prstGeom prst="line">
            <a:avLst/>
          </a:prstGeom>
          <a:ln w="57150">
            <a:solidFill>
              <a:srgbClr val="EF80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7A3FA50-7EFF-600E-0326-909ABC110653}"/>
              </a:ext>
            </a:extLst>
          </p:cNvPr>
          <p:cNvSpPr txBox="1"/>
          <p:nvPr/>
        </p:nvSpPr>
        <p:spPr>
          <a:xfrm>
            <a:off x="3877763" y="5447773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“Sat” is the verb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3C1AE2-45B5-A3BD-FD6C-56E0B558056F}"/>
              </a:ext>
            </a:extLst>
          </p:cNvPr>
          <p:cNvCxnSpPr>
            <a:cxnSpLocks/>
          </p:cNvCxnSpPr>
          <p:nvPr/>
        </p:nvCxnSpPr>
        <p:spPr>
          <a:xfrm flipV="1">
            <a:off x="5293893" y="4488594"/>
            <a:ext cx="0" cy="974558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492BF52-4F1E-C475-EEB3-05104EC886D5}"/>
              </a:ext>
            </a:extLst>
          </p:cNvPr>
          <p:cNvCxnSpPr>
            <a:cxnSpLocks/>
          </p:cNvCxnSpPr>
          <p:nvPr/>
        </p:nvCxnSpPr>
        <p:spPr>
          <a:xfrm>
            <a:off x="4932946" y="4373530"/>
            <a:ext cx="721895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C0A342B6-8099-17E5-28B6-237A3F563FB1}"/>
              </a:ext>
            </a:extLst>
          </p:cNvPr>
          <p:cNvSpPr txBox="1">
            <a:spLocks/>
          </p:cNvSpPr>
          <p:nvPr/>
        </p:nvSpPr>
        <p:spPr>
          <a:xfrm>
            <a:off x="468434" y="416905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verb</a:t>
            </a:r>
            <a:r>
              <a:rPr lang="en-GB" b="1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 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this sentence?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8F1AF4A-2862-D874-BD05-2D7331678019}"/>
              </a:ext>
            </a:extLst>
          </p:cNvPr>
          <p:cNvSpPr txBox="1">
            <a:spLocks/>
          </p:cNvSpPr>
          <p:nvPr/>
        </p:nvSpPr>
        <p:spPr>
          <a:xfrm>
            <a:off x="407479" y="427790"/>
            <a:ext cx="11377035" cy="1476002"/>
          </a:xfrm>
          <a:prstGeom prst="roundRect">
            <a:avLst>
              <a:gd name="adj" fmla="val 11531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Which word describes </a:t>
            </a:r>
            <a:r>
              <a:rPr lang="en-GB" b="1" u="sng" dirty="0">
                <a:solidFill>
                  <a:srgbClr val="FFFF00"/>
                </a:solidFill>
                <a:latin typeface="+mn-lt"/>
                <a:ea typeface="Andika"/>
                <a:cs typeface="Andika"/>
              </a:rPr>
              <a:t>where</a:t>
            </a:r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 Emile is in relation to the rocket?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25526-10BA-45E4-E360-169304C735D4}"/>
              </a:ext>
            </a:extLst>
          </p:cNvPr>
          <p:cNvSpPr txBox="1"/>
          <p:nvPr/>
        </p:nvSpPr>
        <p:spPr>
          <a:xfrm>
            <a:off x="407479" y="2163191"/>
            <a:ext cx="11233699" cy="119181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“In” describes where Emile is in relation to the rocket.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It is the </a:t>
            </a:r>
            <a:r>
              <a:rPr lang="en-GB" sz="3200" b="1" u="sng" dirty="0">
                <a:solidFill>
                  <a:schemeClr val="bg1"/>
                </a:solidFill>
              </a:rPr>
              <a:t>preposition</a:t>
            </a:r>
            <a:r>
              <a:rPr lang="en-GB" sz="320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0BD7F57-78E8-E17D-47D6-4ADC80D3EB3C}"/>
              </a:ext>
            </a:extLst>
          </p:cNvPr>
          <p:cNvCxnSpPr>
            <a:cxnSpLocks/>
          </p:cNvCxnSpPr>
          <p:nvPr/>
        </p:nvCxnSpPr>
        <p:spPr>
          <a:xfrm>
            <a:off x="5582653" y="3355007"/>
            <a:ext cx="330451" cy="55607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7389B7-B460-EA5B-918A-803026EAE98B}"/>
              </a:ext>
            </a:extLst>
          </p:cNvPr>
          <p:cNvCxnSpPr>
            <a:cxnSpLocks/>
          </p:cNvCxnSpPr>
          <p:nvPr/>
        </p:nvCxnSpPr>
        <p:spPr>
          <a:xfrm>
            <a:off x="5925136" y="4373530"/>
            <a:ext cx="463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1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2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84570" y="127134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974EC3-507A-FB4C-5284-053B89E64411}"/>
              </a:ext>
            </a:extLst>
          </p:cNvPr>
          <p:cNvSpPr txBox="1"/>
          <p:nvPr/>
        </p:nvSpPr>
        <p:spPr>
          <a:xfrm>
            <a:off x="4545256" y="1712865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DF55E-B9FC-68B3-5786-2514DD2D2E22}"/>
              </a:ext>
            </a:extLst>
          </p:cNvPr>
          <p:cNvSpPr txBox="1"/>
          <p:nvPr/>
        </p:nvSpPr>
        <p:spPr>
          <a:xfrm>
            <a:off x="899155" y="1666001"/>
            <a:ext cx="2839073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place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CC7772-8132-6D82-F2F6-26D1F5EDCC5B}"/>
              </a:ext>
            </a:extLst>
          </p:cNvPr>
          <p:cNvSpPr txBox="1"/>
          <p:nvPr/>
        </p:nvSpPr>
        <p:spPr>
          <a:xfrm>
            <a:off x="8429032" y="1749548"/>
            <a:ext cx="2839073" cy="11918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cause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A63665-9C33-7788-F827-14102A646113}"/>
              </a:ext>
            </a:extLst>
          </p:cNvPr>
          <p:cNvSpPr txBox="1"/>
          <p:nvPr/>
        </p:nvSpPr>
        <p:spPr>
          <a:xfrm>
            <a:off x="4545256" y="3079754"/>
            <a:ext cx="2839073" cy="1532334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At,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87989-D75B-2C16-A8A6-A8A22CA426D0}"/>
              </a:ext>
            </a:extLst>
          </p:cNvPr>
          <p:cNvSpPr txBox="1"/>
          <p:nvPr/>
        </p:nvSpPr>
        <p:spPr>
          <a:xfrm>
            <a:off x="899155" y="3039420"/>
            <a:ext cx="2839073" cy="200906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Between,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F6AE7-E5B0-7B52-D83E-D46BFF762E53}"/>
              </a:ext>
            </a:extLst>
          </p:cNvPr>
          <p:cNvSpPr txBox="1"/>
          <p:nvPr/>
        </p:nvSpPr>
        <p:spPr>
          <a:xfrm>
            <a:off x="8343617" y="3079754"/>
            <a:ext cx="2839073" cy="153233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Due to,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For,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Because of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E36A3A-009E-EC5B-37A7-712E0E08FD77}"/>
              </a:ext>
            </a:extLst>
          </p:cNvPr>
          <p:cNvSpPr txBox="1">
            <a:spLocks/>
          </p:cNvSpPr>
          <p:nvPr/>
        </p:nvSpPr>
        <p:spPr>
          <a:xfrm>
            <a:off x="899155" y="5230084"/>
            <a:ext cx="10368950" cy="1391358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It can depend on the context where “in” or “on” are prepositions of place or time.</a:t>
            </a:r>
          </a:p>
        </p:txBody>
      </p:sp>
    </p:spTree>
    <p:extLst>
      <p:ext uri="{BB962C8B-B14F-4D97-AF65-F5344CB8AC3E}">
        <p14:creationId xmlns:p14="http://schemas.microsoft.com/office/powerpoint/2010/main" val="63211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1" grpId="0" animBg="1"/>
      <p:bldP spid="1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47446" y="872276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7DF55E-B9FC-68B3-5786-2514DD2D2E22}"/>
              </a:ext>
            </a:extLst>
          </p:cNvPr>
          <p:cNvSpPr txBox="1"/>
          <p:nvPr/>
        </p:nvSpPr>
        <p:spPr>
          <a:xfrm>
            <a:off x="862031" y="2411143"/>
            <a:ext cx="2839073" cy="119181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place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87989-D75B-2C16-A8A6-A8A22CA426D0}"/>
              </a:ext>
            </a:extLst>
          </p:cNvPr>
          <p:cNvSpPr txBox="1"/>
          <p:nvPr/>
        </p:nvSpPr>
        <p:spPr>
          <a:xfrm>
            <a:off x="862031" y="3784562"/>
            <a:ext cx="2839073" cy="200906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Between,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Behind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63539-65CD-F408-887A-125F20C26450}"/>
              </a:ext>
            </a:extLst>
          </p:cNvPr>
          <p:cNvSpPr txBox="1"/>
          <p:nvPr/>
        </p:nvSpPr>
        <p:spPr>
          <a:xfrm>
            <a:off x="4073515" y="2469430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between the buildings.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3D10E-124A-EA4E-F43B-1BB9ECDDA8D8}"/>
              </a:ext>
            </a:extLst>
          </p:cNvPr>
          <p:cNvSpPr txBox="1"/>
          <p:nvPr/>
        </p:nvSpPr>
        <p:spPr>
          <a:xfrm>
            <a:off x="4070671" y="418391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on a pitch.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F2611-4AC3-A24F-A425-FE4BE961C1E4}"/>
              </a:ext>
            </a:extLst>
          </p:cNvPr>
          <p:cNvSpPr txBox="1"/>
          <p:nvPr/>
        </p:nvSpPr>
        <p:spPr>
          <a:xfrm>
            <a:off x="4073515" y="335311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in a field.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1BEBC-7684-FE3C-767D-1E176C6F3299}"/>
              </a:ext>
            </a:extLst>
          </p:cNvPr>
          <p:cNvSpPr txBox="1"/>
          <p:nvPr/>
        </p:nvSpPr>
        <p:spPr>
          <a:xfrm>
            <a:off x="4107795" y="506669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behind a school.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7C64D-9147-B93F-38EA-1D0F741FA73A}"/>
              </a:ext>
            </a:extLst>
          </p:cNvPr>
          <p:cNvSpPr txBox="1"/>
          <p:nvPr/>
        </p:nvSpPr>
        <p:spPr>
          <a:xfrm>
            <a:off x="4107795" y="2508304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between</a:t>
            </a:r>
            <a:r>
              <a:rPr lang="en-GB" sz="2800" dirty="0">
                <a:solidFill>
                  <a:schemeClr val="bg1"/>
                </a:solidFill>
              </a:rPr>
              <a:t> the buildings.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D54A3-9447-CDAB-C0A3-D58A623787E7}"/>
              </a:ext>
            </a:extLst>
          </p:cNvPr>
          <p:cNvSpPr txBox="1"/>
          <p:nvPr/>
        </p:nvSpPr>
        <p:spPr>
          <a:xfrm>
            <a:off x="4107795" y="3354157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in</a:t>
            </a:r>
            <a:r>
              <a:rPr lang="en-GB" sz="2800" dirty="0">
                <a:solidFill>
                  <a:schemeClr val="bg1"/>
                </a:solidFill>
              </a:rPr>
              <a:t> a field.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56610-4D49-6955-91AD-A033FE006480}"/>
              </a:ext>
            </a:extLst>
          </p:cNvPr>
          <p:cNvSpPr txBox="1"/>
          <p:nvPr/>
        </p:nvSpPr>
        <p:spPr>
          <a:xfrm>
            <a:off x="4070671" y="4168392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on</a:t>
            </a:r>
            <a:r>
              <a:rPr lang="en-GB" sz="2800" dirty="0">
                <a:solidFill>
                  <a:schemeClr val="bg1"/>
                </a:solidFill>
              </a:rPr>
              <a:t> a pitch.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FC796D-8B0F-39C6-F013-FD88F015261E}"/>
              </a:ext>
            </a:extLst>
          </p:cNvPr>
          <p:cNvSpPr txBox="1"/>
          <p:nvPr/>
        </p:nvSpPr>
        <p:spPr>
          <a:xfrm>
            <a:off x="4070671" y="5086776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behind</a:t>
            </a:r>
            <a:r>
              <a:rPr lang="en-GB" sz="2800" dirty="0">
                <a:solidFill>
                  <a:schemeClr val="bg1"/>
                </a:solidFill>
              </a:rPr>
              <a:t> a school.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5ABB58-BE95-C770-0476-31F55C91A188}"/>
              </a:ext>
            </a:extLst>
          </p:cNvPr>
          <p:cNvSpPr txBox="1">
            <a:spLocks/>
          </p:cNvSpPr>
          <p:nvPr/>
        </p:nvSpPr>
        <p:spPr>
          <a:xfrm>
            <a:off x="947445" y="858960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of place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00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47446" y="872276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63539-65CD-F408-887A-125F20C26450}"/>
              </a:ext>
            </a:extLst>
          </p:cNvPr>
          <p:cNvSpPr txBox="1"/>
          <p:nvPr/>
        </p:nvSpPr>
        <p:spPr>
          <a:xfrm>
            <a:off x="4073515" y="2469430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at noon.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3D10E-124A-EA4E-F43B-1BB9ECDDA8D8}"/>
              </a:ext>
            </a:extLst>
          </p:cNvPr>
          <p:cNvSpPr txBox="1"/>
          <p:nvPr/>
        </p:nvSpPr>
        <p:spPr>
          <a:xfrm>
            <a:off x="4073515" y="3978327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on Saturday.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F2611-4AC3-A24F-A425-FE4BE961C1E4}"/>
              </a:ext>
            </a:extLst>
          </p:cNvPr>
          <p:cNvSpPr txBox="1"/>
          <p:nvPr/>
        </p:nvSpPr>
        <p:spPr>
          <a:xfrm>
            <a:off x="4073515" y="3255247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in an hour.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7C64D-9147-B93F-38EA-1D0F741FA73A}"/>
              </a:ext>
            </a:extLst>
          </p:cNvPr>
          <p:cNvSpPr txBox="1"/>
          <p:nvPr/>
        </p:nvSpPr>
        <p:spPr>
          <a:xfrm>
            <a:off x="4073515" y="2471449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at</a:t>
            </a:r>
            <a:r>
              <a:rPr lang="en-GB" sz="2800" dirty="0">
                <a:solidFill>
                  <a:schemeClr val="bg1"/>
                </a:solidFill>
              </a:rPr>
              <a:t> noon.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D54A3-9447-CDAB-C0A3-D58A623787E7}"/>
              </a:ext>
            </a:extLst>
          </p:cNvPr>
          <p:cNvSpPr txBox="1"/>
          <p:nvPr/>
        </p:nvSpPr>
        <p:spPr>
          <a:xfrm>
            <a:off x="4073515" y="3233845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in</a:t>
            </a:r>
            <a:r>
              <a:rPr lang="en-GB" sz="2800" dirty="0">
                <a:solidFill>
                  <a:schemeClr val="bg1"/>
                </a:solidFill>
              </a:rPr>
              <a:t> an hour.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56610-4D49-6955-91AD-A033FE006480}"/>
              </a:ext>
            </a:extLst>
          </p:cNvPr>
          <p:cNvSpPr txBox="1"/>
          <p:nvPr/>
        </p:nvSpPr>
        <p:spPr>
          <a:xfrm>
            <a:off x="4073515" y="4000514"/>
            <a:ext cx="7028416" cy="57888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on</a:t>
            </a:r>
            <a:r>
              <a:rPr lang="en-GB" sz="2800" dirty="0">
                <a:solidFill>
                  <a:schemeClr val="bg1"/>
                </a:solidFill>
              </a:rPr>
              <a:t> Saturday.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5ABB58-BE95-C770-0476-31F55C91A188}"/>
              </a:ext>
            </a:extLst>
          </p:cNvPr>
          <p:cNvSpPr txBox="1">
            <a:spLocks/>
          </p:cNvSpPr>
          <p:nvPr/>
        </p:nvSpPr>
        <p:spPr>
          <a:xfrm>
            <a:off x="947445" y="878711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of time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CFAF98-2DD6-8941-CF10-37FF78CD50F1}"/>
              </a:ext>
            </a:extLst>
          </p:cNvPr>
          <p:cNvSpPr txBox="1"/>
          <p:nvPr/>
        </p:nvSpPr>
        <p:spPr>
          <a:xfrm>
            <a:off x="947445" y="2453192"/>
            <a:ext cx="2839073" cy="1191816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79CB8-7BEE-14B3-D09D-DA63227C2654}"/>
              </a:ext>
            </a:extLst>
          </p:cNvPr>
          <p:cNvSpPr txBox="1"/>
          <p:nvPr/>
        </p:nvSpPr>
        <p:spPr>
          <a:xfrm>
            <a:off x="947444" y="3843883"/>
            <a:ext cx="2839073" cy="1532334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At,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In,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28C22-395C-6C7F-F19A-6A825C8151FA}"/>
              </a:ext>
            </a:extLst>
          </p:cNvPr>
          <p:cNvSpPr txBox="1"/>
          <p:nvPr/>
        </p:nvSpPr>
        <p:spPr>
          <a:xfrm>
            <a:off x="4073515" y="5058775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in</a:t>
            </a:r>
            <a:r>
              <a:rPr lang="en-GB" sz="2800" dirty="0">
                <a:solidFill>
                  <a:schemeClr val="bg1"/>
                </a:solidFill>
              </a:rPr>
              <a:t> a field.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EB0F6-51AA-5E9D-D181-A744EB3C8E34}"/>
              </a:ext>
            </a:extLst>
          </p:cNvPr>
          <p:cNvSpPr txBox="1"/>
          <p:nvPr/>
        </p:nvSpPr>
        <p:spPr>
          <a:xfrm>
            <a:off x="4073515" y="5873010"/>
            <a:ext cx="7028416" cy="5788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on</a:t>
            </a:r>
            <a:r>
              <a:rPr lang="en-GB" sz="2800" dirty="0">
                <a:solidFill>
                  <a:schemeClr val="bg1"/>
                </a:solidFill>
              </a:rPr>
              <a:t> a pitch.</a:t>
            </a:r>
          </a:p>
        </p:txBody>
      </p:sp>
    </p:spTree>
    <p:extLst>
      <p:ext uri="{BB962C8B-B14F-4D97-AF65-F5344CB8AC3E}">
        <p14:creationId xmlns:p14="http://schemas.microsoft.com/office/powerpoint/2010/main" val="58947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hape, background pattern&#10;&#10;Description automatically generated">
            <a:extLst>
              <a:ext uri="{FF2B5EF4-FFF2-40B4-BE49-F238E27FC236}">
                <a16:creationId xmlns:a16="http://schemas.microsoft.com/office/drawing/2014/main" id="{24D54B5C-885F-C120-9799-69F9251E3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9BAFB63-89A0-1CE2-BC09-42A58A322E55}"/>
              </a:ext>
            </a:extLst>
          </p:cNvPr>
          <p:cNvSpPr txBox="1">
            <a:spLocks/>
          </p:cNvSpPr>
          <p:nvPr/>
        </p:nvSpPr>
        <p:spPr>
          <a:xfrm>
            <a:off x="947446" y="872276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can be used to describe place, time or cause between two nouns.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63539-65CD-F408-887A-125F20C26450}"/>
              </a:ext>
            </a:extLst>
          </p:cNvPr>
          <p:cNvSpPr txBox="1"/>
          <p:nvPr/>
        </p:nvSpPr>
        <p:spPr>
          <a:xfrm>
            <a:off x="4073514" y="2469430"/>
            <a:ext cx="7171041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due to the field flooding.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3D10E-124A-EA4E-F43B-1BB9ECDDA8D8}"/>
              </a:ext>
            </a:extLst>
          </p:cNvPr>
          <p:cNvSpPr txBox="1"/>
          <p:nvPr/>
        </p:nvSpPr>
        <p:spPr>
          <a:xfrm>
            <a:off x="4070671" y="4183912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because of my brother.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3F2611-4AC3-A24F-A425-FE4BE961C1E4}"/>
              </a:ext>
            </a:extLst>
          </p:cNvPr>
          <p:cNvSpPr txBox="1"/>
          <p:nvPr/>
        </p:nvSpPr>
        <p:spPr>
          <a:xfrm>
            <a:off x="4070671" y="3275133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for a team.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7C64D-9147-B93F-38EA-1D0F741FA73A}"/>
              </a:ext>
            </a:extLst>
          </p:cNvPr>
          <p:cNvSpPr txBox="1"/>
          <p:nvPr/>
        </p:nvSpPr>
        <p:spPr>
          <a:xfrm>
            <a:off x="4094220" y="2477190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played football </a:t>
            </a:r>
            <a:r>
              <a:rPr lang="en-GB" sz="2800" u="sng" dirty="0">
                <a:solidFill>
                  <a:srgbClr val="FFFF00"/>
                </a:solidFill>
              </a:rPr>
              <a:t>due to</a:t>
            </a:r>
            <a:r>
              <a:rPr lang="en-GB" sz="2800" dirty="0">
                <a:solidFill>
                  <a:schemeClr val="bg1"/>
                </a:solidFill>
              </a:rPr>
              <a:t> the field flooding.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D54A3-9447-CDAB-C0A3-D58A623787E7}"/>
              </a:ext>
            </a:extLst>
          </p:cNvPr>
          <p:cNvSpPr txBox="1"/>
          <p:nvPr/>
        </p:nvSpPr>
        <p:spPr>
          <a:xfrm>
            <a:off x="4070671" y="3275133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</a:t>
            </a:r>
            <a:r>
              <a:rPr lang="en-GB" sz="2800" u="sng" dirty="0">
                <a:solidFill>
                  <a:srgbClr val="FFFF00"/>
                </a:solidFill>
              </a:rPr>
              <a:t>for</a:t>
            </a:r>
            <a:r>
              <a:rPr lang="en-GB" sz="2800" dirty="0">
                <a:solidFill>
                  <a:schemeClr val="bg1"/>
                </a:solidFill>
              </a:rPr>
              <a:t> a team.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B56610-4D49-6955-91AD-A033FE006480}"/>
              </a:ext>
            </a:extLst>
          </p:cNvPr>
          <p:cNvSpPr txBox="1"/>
          <p:nvPr/>
        </p:nvSpPr>
        <p:spPr>
          <a:xfrm>
            <a:off x="4070671" y="4238193"/>
            <a:ext cx="7136760" cy="5788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 play football </a:t>
            </a:r>
            <a:r>
              <a:rPr lang="en-GB" sz="2800" u="sng" dirty="0">
                <a:solidFill>
                  <a:srgbClr val="FFFF00"/>
                </a:solidFill>
              </a:rPr>
              <a:t>because of</a:t>
            </a:r>
            <a:r>
              <a:rPr lang="en-GB" sz="2800" dirty="0">
                <a:solidFill>
                  <a:schemeClr val="bg1"/>
                </a:solidFill>
              </a:rPr>
              <a:t> my brother.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C5ABB58-BE95-C770-0476-31F55C91A188}"/>
              </a:ext>
            </a:extLst>
          </p:cNvPr>
          <p:cNvSpPr txBox="1">
            <a:spLocks/>
          </p:cNvSpPr>
          <p:nvPr/>
        </p:nvSpPr>
        <p:spPr>
          <a:xfrm>
            <a:off x="947445" y="858960"/>
            <a:ext cx="10283535" cy="1422081"/>
          </a:xfrm>
          <a:prstGeom prst="roundRect">
            <a:avLst>
              <a:gd name="adj" fmla="val 12768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Can you spot the </a:t>
            </a:r>
            <a:r>
              <a:rPr lang="en-GB" sz="4000" u="sng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prepositions of cause</a:t>
            </a:r>
            <a:r>
              <a:rPr lang="en-GB" sz="4000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2FF19-E8EA-056E-941A-A5D356DDABF7}"/>
              </a:ext>
            </a:extLst>
          </p:cNvPr>
          <p:cNvSpPr txBox="1"/>
          <p:nvPr/>
        </p:nvSpPr>
        <p:spPr>
          <a:xfrm>
            <a:off x="947445" y="2469430"/>
            <a:ext cx="2839073" cy="119181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Preposition of cause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8E25A-C69A-DEAF-F3A4-5658213973A5}"/>
              </a:ext>
            </a:extLst>
          </p:cNvPr>
          <p:cNvSpPr txBox="1"/>
          <p:nvPr/>
        </p:nvSpPr>
        <p:spPr>
          <a:xfrm>
            <a:off x="947445" y="3796695"/>
            <a:ext cx="2839073" cy="153233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Due to,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For, </a:t>
            </a: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Because of</a:t>
            </a:r>
          </a:p>
        </p:txBody>
      </p:sp>
    </p:spTree>
    <p:extLst>
      <p:ext uri="{BB962C8B-B14F-4D97-AF65-F5344CB8AC3E}">
        <p14:creationId xmlns:p14="http://schemas.microsoft.com/office/powerpoint/2010/main" val="33364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5 sentences each with one preposition.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You have 1 minute to determine what type of preposition they are!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990" y="2457241"/>
            <a:ext cx="6156656" cy="331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between rockets.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at 2pm.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due to her jets.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fastest on Saturdays.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Aimee flies in the rocket.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77" y="2448244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3038113" y="2209673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3069422" y="2222584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652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Andika</vt:lpstr>
      <vt:lpstr>Arial</vt:lpstr>
      <vt:lpstr>Office Theme</vt:lpstr>
      <vt:lpstr> How to Use this Powerpoint</vt:lpstr>
      <vt:lpstr>Prepositions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5 sentences each with one preposition.  You have 1 minute to determine what type of preposition they are!</vt:lpstr>
      <vt:lpstr>How did you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2</cp:revision>
  <dcterms:created xsi:type="dcterms:W3CDTF">2022-05-31T09:42:07Z</dcterms:created>
  <dcterms:modified xsi:type="dcterms:W3CDTF">2023-08-21T13:43:35Z</dcterms:modified>
</cp:coreProperties>
</file>