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373" r:id="rId2"/>
    <p:sldId id="274" r:id="rId3"/>
    <p:sldId id="363" r:id="rId4"/>
    <p:sldId id="365" r:id="rId5"/>
    <p:sldId id="364" r:id="rId6"/>
    <p:sldId id="366" r:id="rId7"/>
    <p:sldId id="367" r:id="rId8"/>
    <p:sldId id="368" r:id="rId9"/>
    <p:sldId id="369" r:id="rId10"/>
    <p:sldId id="370" r:id="rId11"/>
    <p:sldId id="371" r:id="rId12"/>
    <p:sldId id="372" r:id="rId13"/>
  </p:sldIdLst>
  <p:sldSz cx="12192000" cy="6858000"/>
  <p:notesSz cx="6858000" cy="9144000"/>
  <p:embeddedFontLst>
    <p:embeddedFont>
      <p:font typeface="Andika" panose="020000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5D58E-23A1-4581-A6FE-5BADEF90F79A}" v="11" dt="2023-08-21T13:56:42.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0815D58E-23A1-4581-A6FE-5BADEF90F79A}"/>
    <pc:docChg chg="modSld">
      <pc:chgData name="Glen Jones" userId="e846aaca-4b24-4b13-b0d0-f2308e16b284" providerId="ADAL" clId="{0815D58E-23A1-4581-A6FE-5BADEF90F79A}" dt="2023-08-21T13:56:42.974" v="11"/>
      <pc:docMkLst>
        <pc:docMk/>
      </pc:docMkLst>
      <pc:sldChg chg="modSp">
        <pc:chgData name="Glen Jones" userId="e846aaca-4b24-4b13-b0d0-f2308e16b284" providerId="ADAL" clId="{0815D58E-23A1-4581-A6FE-5BADEF90F79A}" dt="2023-08-21T13:55:19.740" v="1" actId="207"/>
        <pc:sldMkLst>
          <pc:docMk/>
          <pc:sldMk cId="1631733637" sldId="369"/>
        </pc:sldMkLst>
        <pc:spChg chg="mod">
          <ac:chgData name="Glen Jones" userId="e846aaca-4b24-4b13-b0d0-f2308e16b284" providerId="ADAL" clId="{0815D58E-23A1-4581-A6FE-5BADEF90F79A}" dt="2023-08-21T13:55:19.740" v="1" actId="207"/>
          <ac:spMkLst>
            <pc:docMk/>
            <pc:sldMk cId="1631733637" sldId="369"/>
            <ac:spMk id="7" creationId="{EBD17445-2CE7-D049-5829-AF7A94414BDF}"/>
          </ac:spMkLst>
        </pc:spChg>
      </pc:sldChg>
      <pc:sldChg chg="modSp mod modAnim">
        <pc:chgData name="Glen Jones" userId="e846aaca-4b24-4b13-b0d0-f2308e16b284" providerId="ADAL" clId="{0815D58E-23A1-4581-A6FE-5BADEF90F79A}" dt="2023-08-21T13:56:06.704" v="7"/>
        <pc:sldMkLst>
          <pc:docMk/>
          <pc:sldMk cId="277185751" sldId="370"/>
        </pc:sldMkLst>
        <pc:spChg chg="mod">
          <ac:chgData name="Glen Jones" userId="e846aaca-4b24-4b13-b0d0-f2308e16b284" providerId="ADAL" clId="{0815D58E-23A1-4581-A6FE-5BADEF90F79A}" dt="2023-08-21T13:55:31.648" v="2" actId="207"/>
          <ac:spMkLst>
            <pc:docMk/>
            <pc:sldMk cId="277185751" sldId="370"/>
            <ac:spMk id="7" creationId="{EBD17445-2CE7-D049-5829-AF7A94414BDF}"/>
          </ac:spMkLst>
        </pc:spChg>
      </pc:sldChg>
      <pc:sldChg chg="modAnim">
        <pc:chgData name="Glen Jones" userId="e846aaca-4b24-4b13-b0d0-f2308e16b284" providerId="ADAL" clId="{0815D58E-23A1-4581-A6FE-5BADEF90F79A}" dt="2023-08-21T13:56:42.974" v="11"/>
        <pc:sldMkLst>
          <pc:docMk/>
          <pc:sldMk cId="2642523478"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21/08/2023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21/08/2023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21/08/2023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42545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hape, background pattern&#10;&#10;Description automatically generated">
            <a:extLst>
              <a:ext uri="{FF2B5EF4-FFF2-40B4-BE49-F238E27FC236}">
                <a16:creationId xmlns:a16="http://schemas.microsoft.com/office/drawing/2014/main" id="{37982F48-08C8-9804-2228-F0D37532B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4" y="314027"/>
            <a:ext cx="10716151" cy="937557"/>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4950691" y="1462926"/>
            <a:ext cx="6854366" cy="5081047"/>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bg1"/>
                </a:solidFill>
                <a:latin typeface="+mn-lt"/>
                <a:ea typeface="Andika"/>
                <a:cs typeface="Andika"/>
              </a:rPr>
              <a:t>Computers started to appear in homes in the 1980s.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The early home computers usually included monitors, keyboards and a disc drive. Some computers came in kits for the owner to build like Lego!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Early home computers were used for  writing documents and playing games. This was of course before the internet when games came on discs. </a:t>
            </a:r>
          </a:p>
        </p:txBody>
      </p:sp>
      <p:sp>
        <p:nvSpPr>
          <p:cNvPr id="4" name="Title 1">
            <a:extLst>
              <a:ext uri="{FF2B5EF4-FFF2-40B4-BE49-F238E27FC236}">
                <a16:creationId xmlns:a16="http://schemas.microsoft.com/office/drawing/2014/main" id="{B65C8933-B28E-6CFA-45A7-72540A70290D}"/>
              </a:ext>
            </a:extLst>
          </p:cNvPr>
          <p:cNvSpPr txBox="1">
            <a:spLocks/>
          </p:cNvSpPr>
          <p:nvPr/>
        </p:nvSpPr>
        <p:spPr>
          <a:xfrm>
            <a:off x="258619" y="1524188"/>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This paragraph introduces the topic</a:t>
            </a:r>
          </a:p>
        </p:txBody>
      </p:sp>
      <p:cxnSp>
        <p:nvCxnSpPr>
          <p:cNvPr id="5" name="Straight Arrow Connector 4">
            <a:extLst>
              <a:ext uri="{FF2B5EF4-FFF2-40B4-BE49-F238E27FC236}">
                <a16:creationId xmlns:a16="http://schemas.microsoft.com/office/drawing/2014/main" id="{07AF2B7C-2B7B-253F-092A-D117A9F457AA}"/>
              </a:ext>
            </a:extLst>
          </p:cNvPr>
          <p:cNvCxnSpPr>
            <a:cxnSpLocks/>
          </p:cNvCxnSpPr>
          <p:nvPr/>
        </p:nvCxnSpPr>
        <p:spPr>
          <a:xfrm>
            <a:off x="4064000" y="1865745"/>
            <a:ext cx="110836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F0BA320-5921-FA36-15CA-79A94E362113}"/>
              </a:ext>
            </a:extLst>
          </p:cNvPr>
          <p:cNvSpPr txBox="1">
            <a:spLocks/>
          </p:cNvSpPr>
          <p:nvPr/>
        </p:nvSpPr>
        <p:spPr>
          <a:xfrm>
            <a:off x="258619" y="2775772"/>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This paragraph explains what parts they had.</a:t>
            </a:r>
          </a:p>
        </p:txBody>
      </p:sp>
      <p:cxnSp>
        <p:nvCxnSpPr>
          <p:cNvPr id="11" name="Straight Arrow Connector 10">
            <a:extLst>
              <a:ext uri="{FF2B5EF4-FFF2-40B4-BE49-F238E27FC236}">
                <a16:creationId xmlns:a16="http://schemas.microsoft.com/office/drawing/2014/main" id="{43457AC1-5F74-8D50-8B85-19C6372DE365}"/>
              </a:ext>
            </a:extLst>
          </p:cNvPr>
          <p:cNvCxnSpPr>
            <a:cxnSpLocks/>
          </p:cNvCxnSpPr>
          <p:nvPr/>
        </p:nvCxnSpPr>
        <p:spPr>
          <a:xfrm>
            <a:off x="4064000" y="3117329"/>
            <a:ext cx="110836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F0BA99-38F4-EEEF-B2D0-168CB93B1F68}"/>
              </a:ext>
            </a:extLst>
          </p:cNvPr>
          <p:cNvSpPr txBox="1">
            <a:spLocks/>
          </p:cNvSpPr>
          <p:nvPr/>
        </p:nvSpPr>
        <p:spPr>
          <a:xfrm>
            <a:off x="258619" y="4590717"/>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This paragraph explains how computers were used.</a:t>
            </a:r>
          </a:p>
        </p:txBody>
      </p:sp>
      <p:cxnSp>
        <p:nvCxnSpPr>
          <p:cNvPr id="13" name="Straight Arrow Connector 12">
            <a:extLst>
              <a:ext uri="{FF2B5EF4-FFF2-40B4-BE49-F238E27FC236}">
                <a16:creationId xmlns:a16="http://schemas.microsoft.com/office/drawing/2014/main" id="{4902004F-FB88-D72A-5369-2234E3D01373}"/>
              </a:ext>
            </a:extLst>
          </p:cNvPr>
          <p:cNvCxnSpPr>
            <a:cxnSpLocks/>
          </p:cNvCxnSpPr>
          <p:nvPr/>
        </p:nvCxnSpPr>
        <p:spPr>
          <a:xfrm>
            <a:off x="4064000" y="4932274"/>
            <a:ext cx="110836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B05809C-0BCE-8694-7E1C-17691FC2E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1" y="247650"/>
            <a:ext cx="10716151" cy="403608"/>
          </a:xfrm>
          <a:prstGeom prst="roundRect">
            <a:avLst>
              <a:gd name="adj" fmla="val 12768"/>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737922" y="790575"/>
            <a:ext cx="10716151" cy="5819776"/>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mn-lt"/>
                <a:ea typeface="Andika"/>
                <a:cs typeface="Andika"/>
              </a:rPr>
              <a:t>The Olympic Games are the world’s leading sports event held every 4 years.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Athletes from more than 200 countries compete in them.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The Olympic Games were first held in ancient Greece at a site called Olympia.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The ancient Greek Games lasted until 393 </a:t>
            </a:r>
            <a:r>
              <a:rPr lang="en-GB" sz="1600" dirty="0" err="1">
                <a:solidFill>
                  <a:schemeClr val="bg1"/>
                </a:solidFill>
                <a:latin typeface="+mn-lt"/>
                <a:ea typeface="Andika"/>
                <a:cs typeface="Andika"/>
              </a:rPr>
              <a:t>ce</a:t>
            </a:r>
            <a:r>
              <a:rPr lang="en-GB" sz="1600" dirty="0">
                <a:solidFill>
                  <a:schemeClr val="bg1"/>
                </a:solidFill>
                <a:latin typeface="+mn-lt"/>
                <a:ea typeface="Andika"/>
                <a:cs typeface="Andika"/>
              </a:rPr>
              <a:t>.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The Olympics were revived in the late 1800s.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The Games that began then are called the modern Olympics.</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The International Olympic Committee (IOC) governs the modern Games.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It was founded in 1894.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Its headquarters are in Lausanne, Switzerland.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The IOC decides on the sports to include in the Olympics.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It also chooses the cities that will host the Games.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For example, London was chosen to host the Summer Olympics in 2012. </a:t>
            </a:r>
          </a:p>
          <a:p>
            <a:endParaRPr lang="en-GB" sz="1600" dirty="0">
              <a:solidFill>
                <a:schemeClr val="bg1"/>
              </a:solidFill>
              <a:latin typeface="+mn-lt"/>
              <a:ea typeface="Andika"/>
              <a:cs typeface="Andika"/>
            </a:endParaRPr>
          </a:p>
          <a:p>
            <a:r>
              <a:rPr lang="en-GB" sz="1600" dirty="0">
                <a:solidFill>
                  <a:schemeClr val="bg1"/>
                </a:solidFill>
                <a:latin typeface="+mn-lt"/>
                <a:ea typeface="Andika"/>
                <a:cs typeface="Andika"/>
              </a:rPr>
              <a:t>In addition to the IOC, each country has its own national Olympic committee. </a:t>
            </a:r>
          </a:p>
        </p:txBody>
      </p:sp>
    </p:spTree>
    <p:extLst>
      <p:ext uri="{BB962C8B-B14F-4D97-AF65-F5344CB8AC3E}">
        <p14:creationId xmlns:p14="http://schemas.microsoft.com/office/powerpoint/2010/main" val="3023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6AE025EA-F370-A88F-C5CA-E3F44CE85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4" y="314027"/>
            <a:ext cx="10716151" cy="937557"/>
          </a:xfrm>
          <a:prstGeom prst="roundRect">
            <a:avLst>
              <a:gd name="adj" fmla="val 12768"/>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4" name="Title 1">
            <a:extLst>
              <a:ext uri="{FF2B5EF4-FFF2-40B4-BE49-F238E27FC236}">
                <a16:creationId xmlns:a16="http://schemas.microsoft.com/office/drawing/2014/main" id="{B65C8933-B28E-6CFA-45A7-72540A70290D}"/>
              </a:ext>
            </a:extLst>
          </p:cNvPr>
          <p:cNvSpPr txBox="1">
            <a:spLocks/>
          </p:cNvSpPr>
          <p:nvPr/>
        </p:nvSpPr>
        <p:spPr>
          <a:xfrm>
            <a:off x="258619" y="1524188"/>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This paragraph introduces the topic</a:t>
            </a:r>
          </a:p>
        </p:txBody>
      </p:sp>
      <p:sp>
        <p:nvSpPr>
          <p:cNvPr id="14" name="Title 1">
            <a:extLst>
              <a:ext uri="{FF2B5EF4-FFF2-40B4-BE49-F238E27FC236}">
                <a16:creationId xmlns:a16="http://schemas.microsoft.com/office/drawing/2014/main" id="{49F76837-2B1E-513F-2699-D3B07EF24412}"/>
              </a:ext>
            </a:extLst>
          </p:cNvPr>
          <p:cNvSpPr txBox="1">
            <a:spLocks/>
          </p:cNvSpPr>
          <p:nvPr/>
        </p:nvSpPr>
        <p:spPr>
          <a:xfrm>
            <a:off x="4699591" y="1462263"/>
            <a:ext cx="7157380" cy="4458246"/>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bg1"/>
                </a:solidFill>
                <a:latin typeface="+mn-lt"/>
                <a:ea typeface="Andika"/>
                <a:cs typeface="Andika"/>
              </a:rPr>
              <a:t>The Olympic Games are the world’s leading sports event held every 4 years. Athletes from more than 200 countries compete in them. </a:t>
            </a:r>
          </a:p>
          <a:p>
            <a:pPr algn="ctr"/>
            <a:endParaRPr lang="en-GB" sz="1800" dirty="0">
              <a:solidFill>
                <a:schemeClr val="bg1"/>
              </a:solidFill>
              <a:latin typeface="+mn-lt"/>
              <a:ea typeface="Andika"/>
              <a:cs typeface="Andika"/>
            </a:endParaRPr>
          </a:p>
          <a:p>
            <a:pPr algn="ctr"/>
            <a:r>
              <a:rPr lang="en-GB" sz="1800" dirty="0">
                <a:solidFill>
                  <a:schemeClr val="bg1"/>
                </a:solidFill>
                <a:latin typeface="+mn-lt"/>
                <a:ea typeface="Andika"/>
                <a:cs typeface="Andika"/>
              </a:rPr>
              <a:t>The Olympic Games were first held in ancient Greece at a site called Olympia.  The ancient Greek Games lasted until 393 </a:t>
            </a:r>
            <a:r>
              <a:rPr lang="en-GB" sz="1800" dirty="0" err="1">
                <a:solidFill>
                  <a:schemeClr val="bg1"/>
                </a:solidFill>
                <a:latin typeface="+mn-lt"/>
                <a:ea typeface="Andika"/>
                <a:cs typeface="Andika"/>
              </a:rPr>
              <a:t>ce</a:t>
            </a:r>
            <a:r>
              <a:rPr lang="en-GB" sz="1800" dirty="0">
                <a:solidFill>
                  <a:schemeClr val="bg1"/>
                </a:solidFill>
                <a:latin typeface="+mn-lt"/>
                <a:ea typeface="Andika"/>
                <a:cs typeface="Andika"/>
              </a:rPr>
              <a:t>. The Olympics were revived in the late 1800s. The Games that began then are called the modern Olympics.</a:t>
            </a:r>
          </a:p>
          <a:p>
            <a:pPr algn="ctr"/>
            <a:endParaRPr lang="en-GB" sz="1800" dirty="0">
              <a:solidFill>
                <a:schemeClr val="bg1"/>
              </a:solidFill>
              <a:latin typeface="+mn-lt"/>
              <a:ea typeface="Andika"/>
              <a:cs typeface="Andika"/>
            </a:endParaRPr>
          </a:p>
          <a:p>
            <a:pPr algn="ctr"/>
            <a:r>
              <a:rPr lang="en-GB" sz="1800" dirty="0">
                <a:solidFill>
                  <a:schemeClr val="bg1"/>
                </a:solidFill>
                <a:latin typeface="+mn-lt"/>
                <a:ea typeface="Andika"/>
                <a:cs typeface="Andika"/>
              </a:rPr>
              <a:t>The International Olympic Committee (IOC) governs the modern Games. It was founded in 1894. Its headquarters are in Switzerland. The IOC decides on the sports to include in the Olympics. It also chooses the cities that will host the Games. </a:t>
            </a:r>
          </a:p>
          <a:p>
            <a:pPr algn="ctr"/>
            <a:r>
              <a:rPr lang="en-GB" sz="1800" dirty="0">
                <a:solidFill>
                  <a:schemeClr val="bg1"/>
                </a:solidFill>
                <a:latin typeface="+mn-lt"/>
                <a:ea typeface="Andika"/>
                <a:cs typeface="Andika"/>
              </a:rPr>
              <a:t>For example, London was chosen to host the Summer Olympics in 2012. In addition to the IOC, each country has its own national Olympic committee. </a:t>
            </a:r>
          </a:p>
        </p:txBody>
      </p:sp>
      <p:cxnSp>
        <p:nvCxnSpPr>
          <p:cNvPr id="5" name="Straight Arrow Connector 4">
            <a:extLst>
              <a:ext uri="{FF2B5EF4-FFF2-40B4-BE49-F238E27FC236}">
                <a16:creationId xmlns:a16="http://schemas.microsoft.com/office/drawing/2014/main" id="{07AF2B7C-2B7B-253F-092A-D117A9F457AA}"/>
              </a:ext>
            </a:extLst>
          </p:cNvPr>
          <p:cNvCxnSpPr>
            <a:cxnSpLocks/>
          </p:cNvCxnSpPr>
          <p:nvPr/>
        </p:nvCxnSpPr>
        <p:spPr>
          <a:xfrm>
            <a:off x="4064000" y="1865745"/>
            <a:ext cx="94393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F0BA320-5921-FA36-15CA-79A94E362113}"/>
              </a:ext>
            </a:extLst>
          </p:cNvPr>
          <p:cNvSpPr txBox="1">
            <a:spLocks/>
          </p:cNvSpPr>
          <p:nvPr/>
        </p:nvSpPr>
        <p:spPr>
          <a:xfrm>
            <a:off x="258619" y="2775772"/>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This paragraph explains about the ancient Olympic Games</a:t>
            </a:r>
          </a:p>
        </p:txBody>
      </p:sp>
      <p:cxnSp>
        <p:nvCxnSpPr>
          <p:cNvPr id="11" name="Straight Arrow Connector 10">
            <a:extLst>
              <a:ext uri="{FF2B5EF4-FFF2-40B4-BE49-F238E27FC236}">
                <a16:creationId xmlns:a16="http://schemas.microsoft.com/office/drawing/2014/main" id="{43457AC1-5F74-8D50-8B85-19C6372DE365}"/>
              </a:ext>
            </a:extLst>
          </p:cNvPr>
          <p:cNvCxnSpPr>
            <a:cxnSpLocks/>
          </p:cNvCxnSpPr>
          <p:nvPr/>
        </p:nvCxnSpPr>
        <p:spPr>
          <a:xfrm>
            <a:off x="4064000" y="3117329"/>
            <a:ext cx="869507"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7F0BA99-38F4-EEEF-B2D0-168CB93B1F68}"/>
              </a:ext>
            </a:extLst>
          </p:cNvPr>
          <p:cNvSpPr txBox="1">
            <a:spLocks/>
          </p:cNvSpPr>
          <p:nvPr/>
        </p:nvSpPr>
        <p:spPr>
          <a:xfrm>
            <a:off x="258619" y="4027356"/>
            <a:ext cx="3700766" cy="982516"/>
          </a:xfrm>
          <a:prstGeom prst="roundRect">
            <a:avLst>
              <a:gd name="adj" fmla="val 11531"/>
            </a:avLst>
          </a:prstGeom>
          <a:solidFill>
            <a:srgbClr val="0070C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This paragraph introduces the IOC.</a:t>
            </a:r>
          </a:p>
        </p:txBody>
      </p:sp>
      <p:cxnSp>
        <p:nvCxnSpPr>
          <p:cNvPr id="13" name="Straight Arrow Connector 12">
            <a:extLst>
              <a:ext uri="{FF2B5EF4-FFF2-40B4-BE49-F238E27FC236}">
                <a16:creationId xmlns:a16="http://schemas.microsoft.com/office/drawing/2014/main" id="{4902004F-FB88-D72A-5369-2234E3D01373}"/>
              </a:ext>
            </a:extLst>
          </p:cNvPr>
          <p:cNvCxnSpPr>
            <a:cxnSpLocks/>
          </p:cNvCxnSpPr>
          <p:nvPr/>
        </p:nvCxnSpPr>
        <p:spPr>
          <a:xfrm>
            <a:off x="4101213" y="4315586"/>
            <a:ext cx="795079"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52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1699491" y="2009159"/>
            <a:ext cx="9492383" cy="1392863"/>
          </a:xfrm>
          <a:prstGeom prst="roundRect">
            <a:avLst>
              <a:gd name="adj" fmla="val 34651"/>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ormAutofit/>
          </a:bodyPr>
          <a:lstStyle/>
          <a:p>
            <a:r>
              <a:rPr lang="en-GB" dirty="0">
                <a:solidFill>
                  <a:schemeClr val="bg1"/>
                </a:solidFill>
                <a:latin typeface="+mn-lt"/>
                <a:ea typeface="Andika"/>
                <a:cs typeface="Andika"/>
              </a:rPr>
              <a:t>Paragraphs</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Does anyone know what a paragraph is?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A </a:t>
            </a:r>
            <a:r>
              <a:rPr lang="en-GB" sz="4000" b="1" u="sng" dirty="0">
                <a:solidFill>
                  <a:schemeClr val="bg1"/>
                </a:solidFill>
                <a:latin typeface="+mn-lt"/>
                <a:ea typeface="Andika"/>
                <a:cs typeface="Andika"/>
              </a:rPr>
              <a:t>paragraph</a:t>
            </a:r>
            <a:r>
              <a:rPr lang="en-GB" sz="4000" dirty="0">
                <a:solidFill>
                  <a:schemeClr val="bg1"/>
                </a:solidFill>
                <a:latin typeface="+mn-lt"/>
                <a:ea typeface="Andika"/>
                <a:cs typeface="Andika"/>
              </a:rPr>
              <a:t> is a </a:t>
            </a:r>
            <a:r>
              <a:rPr lang="en-GB" sz="4000" b="1" u="sng" dirty="0">
                <a:solidFill>
                  <a:schemeClr val="bg1"/>
                </a:solidFill>
                <a:latin typeface="+mn-lt"/>
                <a:ea typeface="Andika"/>
                <a:cs typeface="Andika"/>
              </a:rPr>
              <a:t>group of sentences</a:t>
            </a:r>
            <a:r>
              <a:rPr lang="en-GB" sz="4000" dirty="0">
                <a:solidFill>
                  <a:schemeClr val="bg1"/>
                </a:solidFill>
                <a:latin typeface="+mn-lt"/>
                <a:ea typeface="Andika"/>
                <a:cs typeface="Andika"/>
              </a:rPr>
              <a:t> that talk about the same idea or topic. </a:t>
            </a:r>
          </a:p>
        </p:txBody>
      </p:sp>
      <p:pic>
        <p:nvPicPr>
          <p:cNvPr id="10" name="Picture 9">
            <a:extLst>
              <a:ext uri="{FF2B5EF4-FFF2-40B4-BE49-F238E27FC236}">
                <a16:creationId xmlns:a16="http://schemas.microsoft.com/office/drawing/2014/main" id="{BB2DC809-4A03-7C93-2128-DA9EF593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156" y="6075384"/>
            <a:ext cx="2894156" cy="271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611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0.0043 -0.05764 L 0.22852 -0.29098 " pathEditMode="relative" rAng="0" ptsTypes="AA">
                                      <p:cBhvr>
                                        <p:cTn id="10" dur="2000" fill="hold"/>
                                        <p:tgtEl>
                                          <p:spTgt spid="10"/>
                                        </p:tgtEl>
                                        <p:attrNameLst>
                                          <p:attrName>ppt_x</p:attrName>
                                          <p:attrName>ppt_y</p:attrName>
                                        </p:attrNameLst>
                                      </p:cBhvr>
                                      <p:rCtr x="11211"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A5D4FA8-9219-0D5D-103F-86E0B5CE1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itle 1">
            <a:extLst>
              <a:ext uri="{FF2B5EF4-FFF2-40B4-BE49-F238E27FC236}">
                <a16:creationId xmlns:a16="http://schemas.microsoft.com/office/drawing/2014/main" id="{0821DE6D-EFD1-AB3C-FB9E-A4BEFE2C0A97}"/>
              </a:ext>
            </a:extLst>
          </p:cNvPr>
          <p:cNvSpPr txBox="1">
            <a:spLocks/>
          </p:cNvSpPr>
          <p:nvPr/>
        </p:nvSpPr>
        <p:spPr>
          <a:xfrm>
            <a:off x="407483" y="2309091"/>
            <a:ext cx="5688518" cy="3842327"/>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Paragraphs are usually separated by a missing line.</a:t>
            </a:r>
          </a:p>
        </p:txBody>
      </p:sp>
      <p:sp>
        <p:nvSpPr>
          <p:cNvPr id="7" name="Title 1">
            <a:extLst>
              <a:ext uri="{FF2B5EF4-FFF2-40B4-BE49-F238E27FC236}">
                <a16:creationId xmlns:a16="http://schemas.microsoft.com/office/drawing/2014/main" id="{7422A498-F483-A2DE-169C-1457C602529D}"/>
              </a:ext>
            </a:extLst>
          </p:cNvPr>
          <p:cNvSpPr txBox="1">
            <a:spLocks/>
          </p:cNvSpPr>
          <p:nvPr/>
        </p:nvSpPr>
        <p:spPr>
          <a:xfrm>
            <a:off x="407482" y="570345"/>
            <a:ext cx="11377035" cy="1530638"/>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Does anyone know how to recognise when one paragraph has finished and the next has started?</a:t>
            </a:r>
          </a:p>
        </p:txBody>
      </p:sp>
      <p:pic>
        <p:nvPicPr>
          <p:cNvPr id="17" name="Picture 16">
            <a:extLst>
              <a:ext uri="{FF2B5EF4-FFF2-40B4-BE49-F238E27FC236}">
                <a16:creationId xmlns:a16="http://schemas.microsoft.com/office/drawing/2014/main" id="{1699B836-968E-E5DC-CF76-4ACC96495F95}"/>
              </a:ext>
            </a:extLst>
          </p:cNvPr>
          <p:cNvPicPr>
            <a:picLocks noChangeAspect="1"/>
          </p:cNvPicPr>
          <p:nvPr/>
        </p:nvPicPr>
        <p:blipFill>
          <a:blip r:embed="rId3"/>
          <a:stretch>
            <a:fillRect/>
          </a:stretch>
        </p:blipFill>
        <p:spPr>
          <a:xfrm>
            <a:off x="6747088" y="2338099"/>
            <a:ext cx="4960078" cy="3813319"/>
          </a:xfrm>
          <a:prstGeom prst="rect">
            <a:avLst/>
          </a:prstGeom>
        </p:spPr>
      </p:pic>
      <p:cxnSp>
        <p:nvCxnSpPr>
          <p:cNvPr id="19" name="Straight Arrow Connector 18">
            <a:extLst>
              <a:ext uri="{FF2B5EF4-FFF2-40B4-BE49-F238E27FC236}">
                <a16:creationId xmlns:a16="http://schemas.microsoft.com/office/drawing/2014/main" id="{1DEA5216-A7F0-B28D-C17E-3FBD94B2C3B8}"/>
              </a:ext>
            </a:extLst>
          </p:cNvPr>
          <p:cNvCxnSpPr/>
          <p:nvPr/>
        </p:nvCxnSpPr>
        <p:spPr>
          <a:xfrm>
            <a:off x="6022107" y="3232727"/>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32B1167-1CAA-204D-AB22-ABF97666B880}"/>
              </a:ext>
            </a:extLst>
          </p:cNvPr>
          <p:cNvCxnSpPr/>
          <p:nvPr/>
        </p:nvCxnSpPr>
        <p:spPr>
          <a:xfrm>
            <a:off x="6022106" y="3429000"/>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7995E8-8C81-BDF6-30DB-D7BE22BB4462}"/>
              </a:ext>
            </a:extLst>
          </p:cNvPr>
          <p:cNvCxnSpPr/>
          <p:nvPr/>
        </p:nvCxnSpPr>
        <p:spPr>
          <a:xfrm>
            <a:off x="6022105" y="4197926"/>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5D7D10-1C87-8B99-D586-B117A2D07A0B}"/>
              </a:ext>
            </a:extLst>
          </p:cNvPr>
          <p:cNvCxnSpPr/>
          <p:nvPr/>
        </p:nvCxnSpPr>
        <p:spPr>
          <a:xfrm>
            <a:off x="6022105" y="5158508"/>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64482A-ADD3-1DA5-0A51-2B18761E1B89}"/>
              </a:ext>
            </a:extLst>
          </p:cNvPr>
          <p:cNvCxnSpPr/>
          <p:nvPr/>
        </p:nvCxnSpPr>
        <p:spPr>
          <a:xfrm>
            <a:off x="6022104" y="5518729"/>
            <a:ext cx="835815" cy="0"/>
          </a:xfrm>
          <a:prstGeom prst="straightConnector1">
            <a:avLst/>
          </a:prstGeom>
          <a:ln w="76200">
            <a:solidFill>
              <a:srgbClr val="EF80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7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par>
                          <p:cTn id="29" fill="hold">
                            <p:stCondLst>
                              <p:cond delay="3000"/>
                            </p:stCondLst>
                            <p:childTnLst>
                              <p:par>
                                <p:cTn id="30" presetID="26"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80">
                                          <p:stCondLst>
                                            <p:cond delay="0"/>
                                          </p:stCondLst>
                                        </p:cTn>
                                        <p:tgtEl>
                                          <p:spTgt spid="20"/>
                                        </p:tgtEl>
                                      </p:cBhvr>
                                    </p:animEffect>
                                    <p:anim calcmode="lin" valueType="num">
                                      <p:cBhvr>
                                        <p:cTn id="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
                                        </p:tgtEl>
                                      </p:cBhvr>
                                      <p:to x="100000" y="60000"/>
                                    </p:animScale>
                                    <p:animScale>
                                      <p:cBhvr>
                                        <p:cTn id="39" dur="166" decel="50000">
                                          <p:stCondLst>
                                            <p:cond delay="676"/>
                                          </p:stCondLst>
                                        </p:cTn>
                                        <p:tgtEl>
                                          <p:spTgt spid="20"/>
                                        </p:tgtEl>
                                      </p:cBhvr>
                                      <p:to x="100000" y="100000"/>
                                    </p:animScale>
                                    <p:animScale>
                                      <p:cBhvr>
                                        <p:cTn id="40" dur="26">
                                          <p:stCondLst>
                                            <p:cond delay="1312"/>
                                          </p:stCondLst>
                                        </p:cTn>
                                        <p:tgtEl>
                                          <p:spTgt spid="20"/>
                                        </p:tgtEl>
                                      </p:cBhvr>
                                      <p:to x="100000" y="80000"/>
                                    </p:animScale>
                                    <p:animScale>
                                      <p:cBhvr>
                                        <p:cTn id="41" dur="166" decel="50000">
                                          <p:stCondLst>
                                            <p:cond delay="1338"/>
                                          </p:stCondLst>
                                        </p:cTn>
                                        <p:tgtEl>
                                          <p:spTgt spid="20"/>
                                        </p:tgtEl>
                                      </p:cBhvr>
                                      <p:to x="100000" y="100000"/>
                                    </p:animScale>
                                    <p:animScale>
                                      <p:cBhvr>
                                        <p:cTn id="42" dur="26">
                                          <p:stCondLst>
                                            <p:cond delay="1642"/>
                                          </p:stCondLst>
                                        </p:cTn>
                                        <p:tgtEl>
                                          <p:spTgt spid="20"/>
                                        </p:tgtEl>
                                      </p:cBhvr>
                                      <p:to x="100000" y="90000"/>
                                    </p:animScale>
                                    <p:animScale>
                                      <p:cBhvr>
                                        <p:cTn id="43" dur="166" decel="50000">
                                          <p:stCondLst>
                                            <p:cond delay="1668"/>
                                          </p:stCondLst>
                                        </p:cTn>
                                        <p:tgtEl>
                                          <p:spTgt spid="20"/>
                                        </p:tgtEl>
                                      </p:cBhvr>
                                      <p:to x="100000" y="100000"/>
                                    </p:animScale>
                                    <p:animScale>
                                      <p:cBhvr>
                                        <p:cTn id="44" dur="26">
                                          <p:stCondLst>
                                            <p:cond delay="1808"/>
                                          </p:stCondLst>
                                        </p:cTn>
                                        <p:tgtEl>
                                          <p:spTgt spid="20"/>
                                        </p:tgtEl>
                                      </p:cBhvr>
                                      <p:to x="100000" y="95000"/>
                                    </p:animScale>
                                    <p:animScale>
                                      <p:cBhvr>
                                        <p:cTn id="45" dur="166" decel="50000">
                                          <p:stCondLst>
                                            <p:cond delay="1834"/>
                                          </p:stCondLst>
                                        </p:cTn>
                                        <p:tgtEl>
                                          <p:spTgt spid="20"/>
                                        </p:tgtEl>
                                      </p:cBhvr>
                                      <p:to x="100000" y="100000"/>
                                    </p:animScale>
                                  </p:childTnLst>
                                </p:cTn>
                              </p:par>
                            </p:childTnLst>
                          </p:cTn>
                        </p:par>
                        <p:par>
                          <p:cTn id="46" fill="hold">
                            <p:stCondLst>
                              <p:cond delay="5000"/>
                            </p:stCondLst>
                            <p:childTnLst>
                              <p:par>
                                <p:cTn id="47" presetID="26"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80">
                                          <p:stCondLst>
                                            <p:cond delay="0"/>
                                          </p:stCondLst>
                                        </p:cTn>
                                        <p:tgtEl>
                                          <p:spTgt spid="21"/>
                                        </p:tgtEl>
                                      </p:cBhvr>
                                    </p:animEffect>
                                    <p:anim calcmode="lin" valueType="num">
                                      <p:cBhvr>
                                        <p:cTn id="5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5" dur="26">
                                          <p:stCondLst>
                                            <p:cond delay="650"/>
                                          </p:stCondLst>
                                        </p:cTn>
                                        <p:tgtEl>
                                          <p:spTgt spid="21"/>
                                        </p:tgtEl>
                                      </p:cBhvr>
                                      <p:to x="100000" y="60000"/>
                                    </p:animScale>
                                    <p:animScale>
                                      <p:cBhvr>
                                        <p:cTn id="56" dur="166" decel="50000">
                                          <p:stCondLst>
                                            <p:cond delay="676"/>
                                          </p:stCondLst>
                                        </p:cTn>
                                        <p:tgtEl>
                                          <p:spTgt spid="21"/>
                                        </p:tgtEl>
                                      </p:cBhvr>
                                      <p:to x="100000" y="100000"/>
                                    </p:animScale>
                                    <p:animScale>
                                      <p:cBhvr>
                                        <p:cTn id="57" dur="26">
                                          <p:stCondLst>
                                            <p:cond delay="1312"/>
                                          </p:stCondLst>
                                        </p:cTn>
                                        <p:tgtEl>
                                          <p:spTgt spid="21"/>
                                        </p:tgtEl>
                                      </p:cBhvr>
                                      <p:to x="100000" y="80000"/>
                                    </p:animScale>
                                    <p:animScale>
                                      <p:cBhvr>
                                        <p:cTn id="58" dur="166" decel="50000">
                                          <p:stCondLst>
                                            <p:cond delay="1338"/>
                                          </p:stCondLst>
                                        </p:cTn>
                                        <p:tgtEl>
                                          <p:spTgt spid="21"/>
                                        </p:tgtEl>
                                      </p:cBhvr>
                                      <p:to x="100000" y="100000"/>
                                    </p:animScale>
                                    <p:animScale>
                                      <p:cBhvr>
                                        <p:cTn id="59" dur="26">
                                          <p:stCondLst>
                                            <p:cond delay="1642"/>
                                          </p:stCondLst>
                                        </p:cTn>
                                        <p:tgtEl>
                                          <p:spTgt spid="21"/>
                                        </p:tgtEl>
                                      </p:cBhvr>
                                      <p:to x="100000" y="90000"/>
                                    </p:animScale>
                                    <p:animScale>
                                      <p:cBhvr>
                                        <p:cTn id="60" dur="166" decel="50000">
                                          <p:stCondLst>
                                            <p:cond delay="1668"/>
                                          </p:stCondLst>
                                        </p:cTn>
                                        <p:tgtEl>
                                          <p:spTgt spid="21"/>
                                        </p:tgtEl>
                                      </p:cBhvr>
                                      <p:to x="100000" y="100000"/>
                                    </p:animScale>
                                    <p:animScale>
                                      <p:cBhvr>
                                        <p:cTn id="61" dur="26">
                                          <p:stCondLst>
                                            <p:cond delay="1808"/>
                                          </p:stCondLst>
                                        </p:cTn>
                                        <p:tgtEl>
                                          <p:spTgt spid="21"/>
                                        </p:tgtEl>
                                      </p:cBhvr>
                                      <p:to x="100000" y="95000"/>
                                    </p:animScale>
                                    <p:animScale>
                                      <p:cBhvr>
                                        <p:cTn id="62" dur="166" decel="50000">
                                          <p:stCondLst>
                                            <p:cond delay="1834"/>
                                          </p:stCondLst>
                                        </p:cTn>
                                        <p:tgtEl>
                                          <p:spTgt spid="21"/>
                                        </p:tgtEl>
                                      </p:cBhvr>
                                      <p:to x="100000" y="100000"/>
                                    </p:animScale>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80">
                                          <p:stCondLst>
                                            <p:cond delay="0"/>
                                          </p:stCondLst>
                                        </p:cTn>
                                        <p:tgtEl>
                                          <p:spTgt spid="22"/>
                                        </p:tgtEl>
                                      </p:cBhvr>
                                    </p:animEffect>
                                    <p:anim calcmode="lin" valueType="num">
                                      <p:cBhvr>
                                        <p:cTn id="6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2" dur="26">
                                          <p:stCondLst>
                                            <p:cond delay="650"/>
                                          </p:stCondLst>
                                        </p:cTn>
                                        <p:tgtEl>
                                          <p:spTgt spid="22"/>
                                        </p:tgtEl>
                                      </p:cBhvr>
                                      <p:to x="100000" y="60000"/>
                                    </p:animScale>
                                    <p:animScale>
                                      <p:cBhvr>
                                        <p:cTn id="73" dur="166" decel="50000">
                                          <p:stCondLst>
                                            <p:cond delay="676"/>
                                          </p:stCondLst>
                                        </p:cTn>
                                        <p:tgtEl>
                                          <p:spTgt spid="22"/>
                                        </p:tgtEl>
                                      </p:cBhvr>
                                      <p:to x="100000" y="100000"/>
                                    </p:animScale>
                                    <p:animScale>
                                      <p:cBhvr>
                                        <p:cTn id="74" dur="26">
                                          <p:stCondLst>
                                            <p:cond delay="1312"/>
                                          </p:stCondLst>
                                        </p:cTn>
                                        <p:tgtEl>
                                          <p:spTgt spid="22"/>
                                        </p:tgtEl>
                                      </p:cBhvr>
                                      <p:to x="100000" y="80000"/>
                                    </p:animScale>
                                    <p:animScale>
                                      <p:cBhvr>
                                        <p:cTn id="75" dur="166" decel="50000">
                                          <p:stCondLst>
                                            <p:cond delay="1338"/>
                                          </p:stCondLst>
                                        </p:cTn>
                                        <p:tgtEl>
                                          <p:spTgt spid="22"/>
                                        </p:tgtEl>
                                      </p:cBhvr>
                                      <p:to x="100000" y="100000"/>
                                    </p:animScale>
                                    <p:animScale>
                                      <p:cBhvr>
                                        <p:cTn id="76" dur="26">
                                          <p:stCondLst>
                                            <p:cond delay="1642"/>
                                          </p:stCondLst>
                                        </p:cTn>
                                        <p:tgtEl>
                                          <p:spTgt spid="22"/>
                                        </p:tgtEl>
                                      </p:cBhvr>
                                      <p:to x="100000" y="90000"/>
                                    </p:animScale>
                                    <p:animScale>
                                      <p:cBhvr>
                                        <p:cTn id="77" dur="166" decel="50000">
                                          <p:stCondLst>
                                            <p:cond delay="1668"/>
                                          </p:stCondLst>
                                        </p:cTn>
                                        <p:tgtEl>
                                          <p:spTgt spid="22"/>
                                        </p:tgtEl>
                                      </p:cBhvr>
                                      <p:to x="100000" y="100000"/>
                                    </p:animScale>
                                    <p:animScale>
                                      <p:cBhvr>
                                        <p:cTn id="78" dur="26">
                                          <p:stCondLst>
                                            <p:cond delay="1808"/>
                                          </p:stCondLst>
                                        </p:cTn>
                                        <p:tgtEl>
                                          <p:spTgt spid="22"/>
                                        </p:tgtEl>
                                      </p:cBhvr>
                                      <p:to x="100000" y="95000"/>
                                    </p:animScale>
                                    <p:animScale>
                                      <p:cBhvr>
                                        <p:cTn id="79" dur="166" decel="50000">
                                          <p:stCondLst>
                                            <p:cond delay="1834"/>
                                          </p:stCondLst>
                                        </p:cTn>
                                        <p:tgtEl>
                                          <p:spTgt spid="22"/>
                                        </p:tgtEl>
                                      </p:cBhvr>
                                      <p:to x="100000" y="100000"/>
                                    </p:animScale>
                                  </p:childTnLst>
                                </p:cTn>
                              </p:par>
                            </p:childTnLst>
                          </p:cTn>
                        </p:par>
                        <p:par>
                          <p:cTn id="80" fill="hold">
                            <p:stCondLst>
                              <p:cond delay="9000"/>
                            </p:stCondLst>
                            <p:childTnLst>
                              <p:par>
                                <p:cTn id="81" presetID="26"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80">
                                          <p:stCondLst>
                                            <p:cond delay="0"/>
                                          </p:stCondLst>
                                        </p:cTn>
                                        <p:tgtEl>
                                          <p:spTgt spid="23"/>
                                        </p:tgtEl>
                                      </p:cBhvr>
                                    </p:animEffect>
                                    <p:anim calcmode="lin" valueType="num">
                                      <p:cBhvr>
                                        <p:cTn id="8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9" dur="26">
                                          <p:stCondLst>
                                            <p:cond delay="650"/>
                                          </p:stCondLst>
                                        </p:cTn>
                                        <p:tgtEl>
                                          <p:spTgt spid="23"/>
                                        </p:tgtEl>
                                      </p:cBhvr>
                                      <p:to x="100000" y="60000"/>
                                    </p:animScale>
                                    <p:animScale>
                                      <p:cBhvr>
                                        <p:cTn id="90" dur="166" decel="50000">
                                          <p:stCondLst>
                                            <p:cond delay="676"/>
                                          </p:stCondLst>
                                        </p:cTn>
                                        <p:tgtEl>
                                          <p:spTgt spid="23"/>
                                        </p:tgtEl>
                                      </p:cBhvr>
                                      <p:to x="100000" y="100000"/>
                                    </p:animScale>
                                    <p:animScale>
                                      <p:cBhvr>
                                        <p:cTn id="91" dur="26">
                                          <p:stCondLst>
                                            <p:cond delay="1312"/>
                                          </p:stCondLst>
                                        </p:cTn>
                                        <p:tgtEl>
                                          <p:spTgt spid="23"/>
                                        </p:tgtEl>
                                      </p:cBhvr>
                                      <p:to x="100000" y="80000"/>
                                    </p:animScale>
                                    <p:animScale>
                                      <p:cBhvr>
                                        <p:cTn id="92" dur="166" decel="50000">
                                          <p:stCondLst>
                                            <p:cond delay="1338"/>
                                          </p:stCondLst>
                                        </p:cTn>
                                        <p:tgtEl>
                                          <p:spTgt spid="23"/>
                                        </p:tgtEl>
                                      </p:cBhvr>
                                      <p:to x="100000" y="100000"/>
                                    </p:animScale>
                                    <p:animScale>
                                      <p:cBhvr>
                                        <p:cTn id="93" dur="26">
                                          <p:stCondLst>
                                            <p:cond delay="1642"/>
                                          </p:stCondLst>
                                        </p:cTn>
                                        <p:tgtEl>
                                          <p:spTgt spid="23"/>
                                        </p:tgtEl>
                                      </p:cBhvr>
                                      <p:to x="100000" y="90000"/>
                                    </p:animScale>
                                    <p:animScale>
                                      <p:cBhvr>
                                        <p:cTn id="94" dur="166" decel="50000">
                                          <p:stCondLst>
                                            <p:cond delay="1668"/>
                                          </p:stCondLst>
                                        </p:cTn>
                                        <p:tgtEl>
                                          <p:spTgt spid="23"/>
                                        </p:tgtEl>
                                      </p:cBhvr>
                                      <p:to x="100000" y="100000"/>
                                    </p:animScale>
                                    <p:animScale>
                                      <p:cBhvr>
                                        <p:cTn id="95" dur="26">
                                          <p:stCondLst>
                                            <p:cond delay="1808"/>
                                          </p:stCondLst>
                                        </p:cTn>
                                        <p:tgtEl>
                                          <p:spTgt spid="23"/>
                                        </p:tgtEl>
                                      </p:cBhvr>
                                      <p:to x="100000" y="95000"/>
                                    </p:animScale>
                                    <p:animScale>
                                      <p:cBhvr>
                                        <p:cTn id="96"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37522E3-EAD7-6CFA-EEEE-FCC5A2161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Content Placeholder 4">
            <a:extLst>
              <a:ext uri="{FF2B5EF4-FFF2-40B4-BE49-F238E27FC236}">
                <a16:creationId xmlns:a16="http://schemas.microsoft.com/office/drawing/2014/main" id="{CDE54A74-9B12-7DF9-6A00-461C723034E5}"/>
              </a:ext>
            </a:extLst>
          </p:cNvPr>
          <p:cNvPicPr>
            <a:picLocks noGrp="1" noChangeAspect="1"/>
          </p:cNvPicPr>
          <p:nvPr>
            <p:ph idx="1"/>
          </p:nvPr>
        </p:nvPicPr>
        <p:blipFill>
          <a:blip r:embed="rId3"/>
          <a:stretch>
            <a:fillRect/>
          </a:stretch>
        </p:blipFill>
        <p:spPr>
          <a:xfrm>
            <a:off x="5934075" y="365125"/>
            <a:ext cx="5419725" cy="6107586"/>
          </a:xfr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445510" y="2210089"/>
            <a:ext cx="4913746" cy="2417657"/>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How many paragraphs are shown?</a:t>
            </a:r>
          </a:p>
        </p:txBody>
      </p:sp>
      <p:sp>
        <p:nvSpPr>
          <p:cNvPr id="11" name="Rectangle: Rounded Corners 10">
            <a:extLst>
              <a:ext uri="{FF2B5EF4-FFF2-40B4-BE49-F238E27FC236}">
                <a16:creationId xmlns:a16="http://schemas.microsoft.com/office/drawing/2014/main" id="{41FD6007-F57E-4740-C20D-496C54435296}"/>
              </a:ext>
            </a:extLst>
          </p:cNvPr>
          <p:cNvSpPr/>
          <p:nvPr/>
        </p:nvSpPr>
        <p:spPr>
          <a:xfrm>
            <a:off x="5934075" y="365125"/>
            <a:ext cx="5419725" cy="83560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CFD55D7-2F87-F254-6E53-0ADF972A95EE}"/>
              </a:ext>
            </a:extLst>
          </p:cNvPr>
          <p:cNvSpPr/>
          <p:nvPr/>
        </p:nvSpPr>
        <p:spPr>
          <a:xfrm>
            <a:off x="5934074" y="1214581"/>
            <a:ext cx="5419725" cy="70658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9D159E3-EA17-7896-BCA7-4B9C2230F573}"/>
              </a:ext>
            </a:extLst>
          </p:cNvPr>
          <p:cNvSpPr/>
          <p:nvPr/>
        </p:nvSpPr>
        <p:spPr>
          <a:xfrm>
            <a:off x="5934074" y="4802908"/>
            <a:ext cx="5419725" cy="1669803"/>
          </a:xfrm>
          <a:prstGeom prst="roundRect">
            <a:avLst>
              <a:gd name="adj" fmla="val 87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A4DA4347-27BF-E6A8-25E1-4070297BB352}"/>
              </a:ext>
            </a:extLst>
          </p:cNvPr>
          <p:cNvSpPr txBox="1">
            <a:spLocks/>
          </p:cNvSpPr>
          <p:nvPr/>
        </p:nvSpPr>
        <p:spPr>
          <a:xfrm>
            <a:off x="4170074" y="136526"/>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1</a:t>
            </a:r>
          </a:p>
        </p:txBody>
      </p:sp>
      <p:cxnSp>
        <p:nvCxnSpPr>
          <p:cNvPr id="16" name="Straight Arrow Connector 15">
            <a:extLst>
              <a:ext uri="{FF2B5EF4-FFF2-40B4-BE49-F238E27FC236}">
                <a16:creationId xmlns:a16="http://schemas.microsoft.com/office/drawing/2014/main" id="{82B32FE6-8BD7-3244-C6DC-E98877FE5425}"/>
              </a:ext>
            </a:extLst>
          </p:cNvPr>
          <p:cNvCxnSpPr/>
          <p:nvPr/>
        </p:nvCxnSpPr>
        <p:spPr>
          <a:xfrm>
            <a:off x="5095876" y="572945"/>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EB7E00D-75D7-DCF6-2397-92267D24BF0D}"/>
              </a:ext>
            </a:extLst>
          </p:cNvPr>
          <p:cNvSpPr txBox="1">
            <a:spLocks/>
          </p:cNvSpPr>
          <p:nvPr/>
        </p:nvSpPr>
        <p:spPr>
          <a:xfrm>
            <a:off x="4170074" y="1118181"/>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2</a:t>
            </a:r>
          </a:p>
        </p:txBody>
      </p:sp>
      <p:cxnSp>
        <p:nvCxnSpPr>
          <p:cNvPr id="18" name="Straight Arrow Connector 17">
            <a:extLst>
              <a:ext uri="{FF2B5EF4-FFF2-40B4-BE49-F238E27FC236}">
                <a16:creationId xmlns:a16="http://schemas.microsoft.com/office/drawing/2014/main" id="{241E12A0-D1EF-55B1-1C16-F4FAF5D305FD}"/>
              </a:ext>
            </a:extLst>
          </p:cNvPr>
          <p:cNvCxnSpPr/>
          <p:nvPr/>
        </p:nvCxnSpPr>
        <p:spPr>
          <a:xfrm>
            <a:off x="5095876" y="1554600"/>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57949B3C-2E39-F53F-C320-D6D2F388F194}"/>
              </a:ext>
            </a:extLst>
          </p:cNvPr>
          <p:cNvSpPr txBox="1">
            <a:spLocks/>
          </p:cNvSpPr>
          <p:nvPr/>
        </p:nvSpPr>
        <p:spPr>
          <a:xfrm>
            <a:off x="4170074" y="5322018"/>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3</a:t>
            </a:r>
          </a:p>
        </p:txBody>
      </p:sp>
      <p:cxnSp>
        <p:nvCxnSpPr>
          <p:cNvPr id="20" name="Straight Arrow Connector 19">
            <a:extLst>
              <a:ext uri="{FF2B5EF4-FFF2-40B4-BE49-F238E27FC236}">
                <a16:creationId xmlns:a16="http://schemas.microsoft.com/office/drawing/2014/main" id="{9AA32590-8581-C8A2-28FC-B2EAA903A5ED}"/>
              </a:ext>
            </a:extLst>
          </p:cNvPr>
          <p:cNvCxnSpPr/>
          <p:nvPr/>
        </p:nvCxnSpPr>
        <p:spPr>
          <a:xfrm>
            <a:off x="5095876" y="5758437"/>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shape&#10;&#10;Description automatically generated">
            <a:extLst>
              <a:ext uri="{FF2B5EF4-FFF2-40B4-BE49-F238E27FC236}">
                <a16:creationId xmlns:a16="http://schemas.microsoft.com/office/drawing/2014/main" id="{E842A294-72D5-1766-D8B3-707D43779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72572" y="1042681"/>
            <a:ext cx="3450532" cy="4715756"/>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How many paragraphs are shown?</a:t>
            </a:r>
          </a:p>
        </p:txBody>
      </p:sp>
      <p:pic>
        <p:nvPicPr>
          <p:cNvPr id="6" name="Picture 5">
            <a:extLst>
              <a:ext uri="{FF2B5EF4-FFF2-40B4-BE49-F238E27FC236}">
                <a16:creationId xmlns:a16="http://schemas.microsoft.com/office/drawing/2014/main" id="{424DC8F9-F755-5C56-265E-D7D0BB663968}"/>
              </a:ext>
            </a:extLst>
          </p:cNvPr>
          <p:cNvPicPr>
            <a:picLocks noChangeAspect="1"/>
          </p:cNvPicPr>
          <p:nvPr/>
        </p:nvPicPr>
        <p:blipFill>
          <a:blip r:embed="rId3"/>
          <a:stretch>
            <a:fillRect/>
          </a:stretch>
        </p:blipFill>
        <p:spPr>
          <a:xfrm>
            <a:off x="6364694" y="182561"/>
            <a:ext cx="4779727" cy="6472711"/>
          </a:xfrm>
          <a:prstGeom prst="rect">
            <a:avLst/>
          </a:prstGeom>
        </p:spPr>
      </p:pic>
      <p:sp>
        <p:nvSpPr>
          <p:cNvPr id="11" name="Rectangle: Rounded Corners 10">
            <a:extLst>
              <a:ext uri="{FF2B5EF4-FFF2-40B4-BE49-F238E27FC236}">
                <a16:creationId xmlns:a16="http://schemas.microsoft.com/office/drawing/2014/main" id="{41FD6007-F57E-4740-C20D-496C54435296}"/>
              </a:ext>
            </a:extLst>
          </p:cNvPr>
          <p:cNvSpPr/>
          <p:nvPr/>
        </p:nvSpPr>
        <p:spPr>
          <a:xfrm>
            <a:off x="5934074" y="972127"/>
            <a:ext cx="5419725" cy="41780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CFD55D7-2F87-F254-6E53-0ADF972A95EE}"/>
              </a:ext>
            </a:extLst>
          </p:cNvPr>
          <p:cNvSpPr/>
          <p:nvPr/>
        </p:nvSpPr>
        <p:spPr>
          <a:xfrm>
            <a:off x="5934074" y="1392526"/>
            <a:ext cx="5419725" cy="4547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9D159E3-EA17-7896-BCA7-4B9C2230F573}"/>
              </a:ext>
            </a:extLst>
          </p:cNvPr>
          <p:cNvSpPr/>
          <p:nvPr/>
        </p:nvSpPr>
        <p:spPr>
          <a:xfrm>
            <a:off x="5934074" y="6033649"/>
            <a:ext cx="5419725" cy="586838"/>
          </a:xfrm>
          <a:prstGeom prst="roundRect">
            <a:avLst>
              <a:gd name="adj" fmla="val 87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A4DA4347-27BF-E6A8-25E1-4070297BB352}"/>
              </a:ext>
            </a:extLst>
          </p:cNvPr>
          <p:cNvSpPr txBox="1">
            <a:spLocks/>
          </p:cNvSpPr>
          <p:nvPr/>
        </p:nvSpPr>
        <p:spPr>
          <a:xfrm>
            <a:off x="4170074" y="136526"/>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1</a:t>
            </a:r>
          </a:p>
        </p:txBody>
      </p:sp>
      <p:cxnSp>
        <p:nvCxnSpPr>
          <p:cNvPr id="16" name="Straight Arrow Connector 15">
            <a:extLst>
              <a:ext uri="{FF2B5EF4-FFF2-40B4-BE49-F238E27FC236}">
                <a16:creationId xmlns:a16="http://schemas.microsoft.com/office/drawing/2014/main" id="{82B32FE6-8BD7-3244-C6DC-E98877FE5425}"/>
              </a:ext>
            </a:extLst>
          </p:cNvPr>
          <p:cNvCxnSpPr>
            <a:cxnSpLocks/>
          </p:cNvCxnSpPr>
          <p:nvPr/>
        </p:nvCxnSpPr>
        <p:spPr>
          <a:xfrm>
            <a:off x="5095876" y="572945"/>
            <a:ext cx="769215" cy="39918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EB7E00D-75D7-DCF6-2397-92267D24BF0D}"/>
              </a:ext>
            </a:extLst>
          </p:cNvPr>
          <p:cNvSpPr txBox="1">
            <a:spLocks/>
          </p:cNvSpPr>
          <p:nvPr/>
        </p:nvSpPr>
        <p:spPr>
          <a:xfrm>
            <a:off x="4170074" y="1118181"/>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2</a:t>
            </a:r>
          </a:p>
        </p:txBody>
      </p:sp>
      <p:cxnSp>
        <p:nvCxnSpPr>
          <p:cNvPr id="18" name="Straight Arrow Connector 17">
            <a:extLst>
              <a:ext uri="{FF2B5EF4-FFF2-40B4-BE49-F238E27FC236}">
                <a16:creationId xmlns:a16="http://schemas.microsoft.com/office/drawing/2014/main" id="{241E12A0-D1EF-55B1-1C16-F4FAF5D305FD}"/>
              </a:ext>
            </a:extLst>
          </p:cNvPr>
          <p:cNvCxnSpPr/>
          <p:nvPr/>
        </p:nvCxnSpPr>
        <p:spPr>
          <a:xfrm>
            <a:off x="5095876" y="1554600"/>
            <a:ext cx="69532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57949B3C-2E39-F53F-C320-D6D2F388F194}"/>
              </a:ext>
            </a:extLst>
          </p:cNvPr>
          <p:cNvSpPr txBox="1">
            <a:spLocks/>
          </p:cNvSpPr>
          <p:nvPr/>
        </p:nvSpPr>
        <p:spPr>
          <a:xfrm>
            <a:off x="4170074" y="5322018"/>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4</a:t>
            </a:r>
          </a:p>
        </p:txBody>
      </p:sp>
      <p:cxnSp>
        <p:nvCxnSpPr>
          <p:cNvPr id="20" name="Straight Arrow Connector 19">
            <a:extLst>
              <a:ext uri="{FF2B5EF4-FFF2-40B4-BE49-F238E27FC236}">
                <a16:creationId xmlns:a16="http://schemas.microsoft.com/office/drawing/2014/main" id="{9AA32590-8581-C8A2-28FC-B2EAA903A5ED}"/>
              </a:ext>
            </a:extLst>
          </p:cNvPr>
          <p:cNvCxnSpPr>
            <a:cxnSpLocks/>
          </p:cNvCxnSpPr>
          <p:nvPr/>
        </p:nvCxnSpPr>
        <p:spPr>
          <a:xfrm>
            <a:off x="5095876" y="5758437"/>
            <a:ext cx="695324" cy="27521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4118648-53D6-8F79-061B-39E7364A016C}"/>
              </a:ext>
            </a:extLst>
          </p:cNvPr>
          <p:cNvSpPr/>
          <p:nvPr/>
        </p:nvSpPr>
        <p:spPr>
          <a:xfrm>
            <a:off x="5934074" y="1851891"/>
            <a:ext cx="5419725" cy="45474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2F86AEBC-89A1-8D3B-22D1-51F1CF367AD0}"/>
              </a:ext>
            </a:extLst>
          </p:cNvPr>
          <p:cNvSpPr txBox="1">
            <a:spLocks/>
          </p:cNvSpPr>
          <p:nvPr/>
        </p:nvSpPr>
        <p:spPr>
          <a:xfrm>
            <a:off x="4195676" y="2099836"/>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3</a:t>
            </a:r>
          </a:p>
        </p:txBody>
      </p:sp>
      <p:cxnSp>
        <p:nvCxnSpPr>
          <p:cNvPr id="21" name="Straight Arrow Connector 20">
            <a:extLst>
              <a:ext uri="{FF2B5EF4-FFF2-40B4-BE49-F238E27FC236}">
                <a16:creationId xmlns:a16="http://schemas.microsoft.com/office/drawing/2014/main" id="{D9942127-70C0-E23B-88FE-A01D4788A69D}"/>
              </a:ext>
            </a:extLst>
          </p:cNvPr>
          <p:cNvCxnSpPr>
            <a:cxnSpLocks/>
          </p:cNvCxnSpPr>
          <p:nvPr/>
        </p:nvCxnSpPr>
        <p:spPr>
          <a:xfrm flipV="1">
            <a:off x="5121478" y="2306638"/>
            <a:ext cx="743613" cy="2296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3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19" grpId="0" animBg="1"/>
      <p:bldP spid="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05F4532-F422-2A04-2D03-C88A82091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a:extLst>
              <a:ext uri="{FF2B5EF4-FFF2-40B4-BE49-F238E27FC236}">
                <a16:creationId xmlns:a16="http://schemas.microsoft.com/office/drawing/2014/main" id="{09BA0050-5179-93F7-149D-90EE6239ABFE}"/>
              </a:ext>
            </a:extLst>
          </p:cNvPr>
          <p:cNvPicPr>
            <a:picLocks noChangeAspect="1"/>
          </p:cNvPicPr>
          <p:nvPr/>
        </p:nvPicPr>
        <p:blipFill rotWithShape="1">
          <a:blip r:embed="rId3"/>
          <a:srcRect l="2103" t="1319" r="3487" b="22696"/>
          <a:stretch/>
        </p:blipFill>
        <p:spPr>
          <a:xfrm>
            <a:off x="5816801" y="572655"/>
            <a:ext cx="5710181" cy="5095149"/>
          </a:xfrm>
          <a:prstGeom prst="rect">
            <a:avLst/>
          </a:prstGeom>
        </p:spPr>
      </p:pic>
      <p:sp>
        <p:nvSpPr>
          <p:cNvPr id="8" name="Title 1">
            <a:extLst>
              <a:ext uri="{FF2B5EF4-FFF2-40B4-BE49-F238E27FC236}">
                <a16:creationId xmlns:a16="http://schemas.microsoft.com/office/drawing/2014/main" id="{2CD10EAC-76CD-B09A-734A-291C5B2959F9}"/>
              </a:ext>
            </a:extLst>
          </p:cNvPr>
          <p:cNvSpPr txBox="1">
            <a:spLocks/>
          </p:cNvSpPr>
          <p:nvPr/>
        </p:nvSpPr>
        <p:spPr>
          <a:xfrm>
            <a:off x="372572" y="1042681"/>
            <a:ext cx="3450532" cy="4715756"/>
          </a:xfrm>
          <a:prstGeom prst="roundRect">
            <a:avLst>
              <a:gd name="adj" fmla="val 11531"/>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How many paragraphs are shown?</a:t>
            </a:r>
          </a:p>
        </p:txBody>
      </p:sp>
      <p:sp>
        <p:nvSpPr>
          <p:cNvPr id="11" name="Rectangle: Rounded Corners 10">
            <a:extLst>
              <a:ext uri="{FF2B5EF4-FFF2-40B4-BE49-F238E27FC236}">
                <a16:creationId xmlns:a16="http://schemas.microsoft.com/office/drawing/2014/main" id="{41FD6007-F57E-4740-C20D-496C54435296}"/>
              </a:ext>
            </a:extLst>
          </p:cNvPr>
          <p:cNvSpPr/>
          <p:nvPr/>
        </p:nvSpPr>
        <p:spPr>
          <a:xfrm>
            <a:off x="5791200" y="1285865"/>
            <a:ext cx="5735782" cy="58824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8CFD55D7-2F87-F254-6E53-0ADF972A95EE}"/>
              </a:ext>
            </a:extLst>
          </p:cNvPr>
          <p:cNvSpPr/>
          <p:nvPr/>
        </p:nvSpPr>
        <p:spPr>
          <a:xfrm>
            <a:off x="5791200" y="1874109"/>
            <a:ext cx="5735782" cy="915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A4DA4347-27BF-E6A8-25E1-4070297BB352}"/>
              </a:ext>
            </a:extLst>
          </p:cNvPr>
          <p:cNvSpPr txBox="1">
            <a:spLocks/>
          </p:cNvSpPr>
          <p:nvPr/>
        </p:nvSpPr>
        <p:spPr>
          <a:xfrm>
            <a:off x="4147599" y="891593"/>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1</a:t>
            </a:r>
          </a:p>
        </p:txBody>
      </p:sp>
      <p:sp>
        <p:nvSpPr>
          <p:cNvPr id="17" name="Title 1">
            <a:extLst>
              <a:ext uri="{FF2B5EF4-FFF2-40B4-BE49-F238E27FC236}">
                <a16:creationId xmlns:a16="http://schemas.microsoft.com/office/drawing/2014/main" id="{EEB7E00D-75D7-DCF6-2397-92267D24BF0D}"/>
              </a:ext>
            </a:extLst>
          </p:cNvPr>
          <p:cNvSpPr txBox="1">
            <a:spLocks/>
          </p:cNvSpPr>
          <p:nvPr/>
        </p:nvSpPr>
        <p:spPr>
          <a:xfrm>
            <a:off x="4152565" y="1843230"/>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2</a:t>
            </a:r>
          </a:p>
        </p:txBody>
      </p:sp>
      <p:sp>
        <p:nvSpPr>
          <p:cNvPr id="19" name="Title 1">
            <a:extLst>
              <a:ext uri="{FF2B5EF4-FFF2-40B4-BE49-F238E27FC236}">
                <a16:creationId xmlns:a16="http://schemas.microsoft.com/office/drawing/2014/main" id="{57949B3C-2E39-F53F-C320-D6D2F388F194}"/>
              </a:ext>
            </a:extLst>
          </p:cNvPr>
          <p:cNvSpPr txBox="1">
            <a:spLocks/>
          </p:cNvSpPr>
          <p:nvPr/>
        </p:nvSpPr>
        <p:spPr>
          <a:xfrm>
            <a:off x="4184910" y="3806540"/>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4</a:t>
            </a:r>
          </a:p>
        </p:txBody>
      </p:sp>
      <p:cxnSp>
        <p:nvCxnSpPr>
          <p:cNvPr id="20" name="Straight Arrow Connector 19">
            <a:extLst>
              <a:ext uri="{FF2B5EF4-FFF2-40B4-BE49-F238E27FC236}">
                <a16:creationId xmlns:a16="http://schemas.microsoft.com/office/drawing/2014/main" id="{9AA32590-8581-C8A2-28FC-B2EAA903A5ED}"/>
              </a:ext>
            </a:extLst>
          </p:cNvPr>
          <p:cNvCxnSpPr>
            <a:cxnSpLocks/>
          </p:cNvCxnSpPr>
          <p:nvPr/>
        </p:nvCxnSpPr>
        <p:spPr>
          <a:xfrm flipV="1">
            <a:off x="5095876" y="4224341"/>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4118648-53D6-8F79-061B-39E7364A016C}"/>
              </a:ext>
            </a:extLst>
          </p:cNvPr>
          <p:cNvSpPr/>
          <p:nvPr/>
        </p:nvSpPr>
        <p:spPr>
          <a:xfrm>
            <a:off x="5791200" y="2789665"/>
            <a:ext cx="5735782" cy="120044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2F86AEBC-89A1-8D3B-22D1-51F1CF367AD0}"/>
              </a:ext>
            </a:extLst>
          </p:cNvPr>
          <p:cNvSpPr txBox="1">
            <a:spLocks/>
          </p:cNvSpPr>
          <p:nvPr/>
        </p:nvSpPr>
        <p:spPr>
          <a:xfrm>
            <a:off x="4170073" y="2824885"/>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3</a:t>
            </a:r>
          </a:p>
        </p:txBody>
      </p:sp>
      <p:sp>
        <p:nvSpPr>
          <p:cNvPr id="4" name="Rectangle: Rounded Corners 3">
            <a:extLst>
              <a:ext uri="{FF2B5EF4-FFF2-40B4-BE49-F238E27FC236}">
                <a16:creationId xmlns:a16="http://schemas.microsoft.com/office/drawing/2014/main" id="{4BCF2F11-43A4-DF72-288C-6F7F783CC16A}"/>
              </a:ext>
            </a:extLst>
          </p:cNvPr>
          <p:cNvSpPr/>
          <p:nvPr/>
        </p:nvSpPr>
        <p:spPr>
          <a:xfrm>
            <a:off x="5791200" y="4010461"/>
            <a:ext cx="5735782" cy="58824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8DD787A-763D-4D11-2D26-300CA839C391}"/>
              </a:ext>
            </a:extLst>
          </p:cNvPr>
          <p:cNvSpPr/>
          <p:nvPr/>
        </p:nvSpPr>
        <p:spPr>
          <a:xfrm>
            <a:off x="5818187" y="4619057"/>
            <a:ext cx="5735782" cy="105207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BF8FDD24-5354-120C-0C0B-056AF83BC193}"/>
              </a:ext>
            </a:extLst>
          </p:cNvPr>
          <p:cNvCxnSpPr>
            <a:cxnSpLocks/>
          </p:cNvCxnSpPr>
          <p:nvPr/>
        </p:nvCxnSpPr>
        <p:spPr>
          <a:xfrm flipV="1">
            <a:off x="5095875" y="3258427"/>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427650-C831-34A1-F1A6-A059D4238621}"/>
              </a:ext>
            </a:extLst>
          </p:cNvPr>
          <p:cNvCxnSpPr>
            <a:cxnSpLocks/>
          </p:cNvCxnSpPr>
          <p:nvPr/>
        </p:nvCxnSpPr>
        <p:spPr>
          <a:xfrm flipV="1">
            <a:off x="5079668" y="2250935"/>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B1847B7-6CA8-9552-CB68-A9372CF8ED5A}"/>
              </a:ext>
            </a:extLst>
          </p:cNvPr>
          <p:cNvCxnSpPr>
            <a:cxnSpLocks/>
          </p:cNvCxnSpPr>
          <p:nvPr/>
        </p:nvCxnSpPr>
        <p:spPr>
          <a:xfrm>
            <a:off x="5076985" y="1385455"/>
            <a:ext cx="624569" cy="1912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A8C0371-7328-D552-E2B4-4C0092CD79A8}"/>
              </a:ext>
            </a:extLst>
          </p:cNvPr>
          <p:cNvCxnSpPr>
            <a:cxnSpLocks/>
          </p:cNvCxnSpPr>
          <p:nvPr/>
        </p:nvCxnSpPr>
        <p:spPr>
          <a:xfrm flipV="1">
            <a:off x="5079668" y="5170776"/>
            <a:ext cx="630669" cy="3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39DBE6F8-4DD4-7E35-3DEB-294FBC63FBD6}"/>
              </a:ext>
            </a:extLst>
          </p:cNvPr>
          <p:cNvSpPr txBox="1">
            <a:spLocks/>
          </p:cNvSpPr>
          <p:nvPr/>
        </p:nvSpPr>
        <p:spPr>
          <a:xfrm>
            <a:off x="4184909" y="4835525"/>
            <a:ext cx="782927" cy="835602"/>
          </a:xfrm>
          <a:prstGeom prst="roundRect">
            <a:avLst>
              <a:gd name="adj" fmla="val 11531"/>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chemeClr val="bg1"/>
                </a:solidFill>
                <a:latin typeface="+mn-lt"/>
                <a:ea typeface="Andika"/>
                <a:cs typeface="Andika"/>
              </a:rPr>
              <a:t>5</a:t>
            </a:r>
          </a:p>
        </p:txBody>
      </p:sp>
    </p:spTree>
    <p:extLst>
      <p:ext uri="{BB962C8B-B14F-4D97-AF65-F5344CB8AC3E}">
        <p14:creationId xmlns:p14="http://schemas.microsoft.com/office/powerpoint/2010/main" val="32159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19" grpId="0" animBg="1"/>
      <p:bldP spid="9" grpId="0" animBg="1"/>
      <p:bldP spid="15" grpId="0" animBg="1"/>
      <p:bldP spid="4" grpId="0" animBg="1"/>
      <p:bldP spid="5"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2F8A1ED-B3AA-D52C-C34D-879C7C5E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954232" y="1184525"/>
            <a:ext cx="10283535" cy="1392863"/>
          </a:xfrm>
          <a:prstGeom prst="roundRect">
            <a:avLst>
              <a:gd name="adj" fmla="val 12768"/>
            </a:avLst>
          </a:prstGeom>
          <a:solidFill>
            <a:srgbClr val="7030A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Now you know what paragraphs look like.</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954233" y="2916344"/>
            <a:ext cx="10283534" cy="2182129"/>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When will </a:t>
            </a:r>
            <a:r>
              <a:rPr lang="en-GB" sz="4000" b="1" dirty="0">
                <a:solidFill>
                  <a:schemeClr val="bg1"/>
                </a:solidFill>
                <a:latin typeface="+mn-lt"/>
                <a:ea typeface="Andika"/>
                <a:cs typeface="Andika"/>
              </a:rPr>
              <a:t>you </a:t>
            </a:r>
            <a:r>
              <a:rPr lang="en-GB" sz="4000" dirty="0">
                <a:solidFill>
                  <a:schemeClr val="bg1"/>
                </a:solidFill>
                <a:latin typeface="+mn-lt"/>
                <a:ea typeface="Andika"/>
                <a:cs typeface="Andika"/>
              </a:rPr>
              <a:t>use </a:t>
            </a:r>
          </a:p>
          <a:p>
            <a:pPr algn="ctr"/>
            <a:r>
              <a:rPr lang="en-GB" sz="4000" dirty="0">
                <a:solidFill>
                  <a:schemeClr val="bg1"/>
                </a:solidFill>
                <a:latin typeface="+mn-lt"/>
                <a:ea typeface="Andika"/>
                <a:cs typeface="Andika"/>
              </a:rPr>
              <a:t>paragraphs </a:t>
            </a:r>
          </a:p>
          <a:p>
            <a:pPr algn="ctr"/>
            <a:r>
              <a:rPr lang="en-GB" sz="4000" dirty="0">
                <a:solidFill>
                  <a:schemeClr val="bg1"/>
                </a:solidFill>
                <a:latin typeface="+mn-lt"/>
                <a:ea typeface="Andika"/>
                <a:cs typeface="Andika"/>
              </a:rPr>
              <a:t>in </a:t>
            </a:r>
            <a:r>
              <a:rPr lang="en-GB" sz="4000" b="1" u="sng" dirty="0">
                <a:solidFill>
                  <a:schemeClr val="bg1"/>
                </a:solidFill>
                <a:latin typeface="+mn-lt"/>
                <a:ea typeface="Andika"/>
                <a:cs typeface="Andika"/>
              </a:rPr>
              <a:t>your writing</a:t>
            </a:r>
            <a:r>
              <a:rPr lang="en-GB" sz="4000" dirty="0">
                <a:solidFill>
                  <a:schemeClr val="bg1"/>
                </a:solidFill>
                <a:latin typeface="+mn-lt"/>
                <a:ea typeface="Andika"/>
                <a:cs typeface="Andika"/>
              </a:rPr>
              <a:t>?</a:t>
            </a:r>
          </a:p>
        </p:txBody>
      </p:sp>
      <p:pic>
        <p:nvPicPr>
          <p:cNvPr id="12" name="Picture 11">
            <a:extLst>
              <a:ext uri="{FF2B5EF4-FFF2-40B4-BE49-F238E27FC236}">
                <a16:creationId xmlns:a16="http://schemas.microsoft.com/office/drawing/2014/main" id="{C5569A2E-2B02-B888-2B6B-F620F1C26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8006" y="2188700"/>
            <a:ext cx="2443994" cy="31464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433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hape, background pattern&#10;&#10;Description automatically generated">
            <a:extLst>
              <a:ext uri="{FF2B5EF4-FFF2-40B4-BE49-F238E27FC236}">
                <a16:creationId xmlns:a16="http://schemas.microsoft.com/office/drawing/2014/main" id="{37982F48-08C8-9804-2228-F0D37532B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6" name="Title 1">
            <a:extLst>
              <a:ext uri="{FF2B5EF4-FFF2-40B4-BE49-F238E27FC236}">
                <a16:creationId xmlns:a16="http://schemas.microsoft.com/office/drawing/2014/main" id="{F9BAFB63-89A0-1CE2-BC09-42A58A322E55}"/>
              </a:ext>
            </a:extLst>
          </p:cNvPr>
          <p:cNvSpPr txBox="1">
            <a:spLocks/>
          </p:cNvSpPr>
          <p:nvPr/>
        </p:nvSpPr>
        <p:spPr>
          <a:xfrm>
            <a:off x="737924" y="314027"/>
            <a:ext cx="10716151" cy="937557"/>
          </a:xfrm>
          <a:prstGeom prst="roundRect">
            <a:avLst>
              <a:gd name="adj" fmla="val 1276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bg1"/>
                </a:solidFill>
                <a:latin typeface="+mn-lt"/>
                <a:ea typeface="Andika"/>
                <a:cs typeface="Andika"/>
              </a:rPr>
              <a:t>Can you organise these sentences into paragraphs?</a:t>
            </a:r>
          </a:p>
        </p:txBody>
      </p:sp>
      <p:sp>
        <p:nvSpPr>
          <p:cNvPr id="7" name="Title 1">
            <a:extLst>
              <a:ext uri="{FF2B5EF4-FFF2-40B4-BE49-F238E27FC236}">
                <a16:creationId xmlns:a16="http://schemas.microsoft.com/office/drawing/2014/main" id="{EBD17445-2CE7-D049-5829-AF7A94414BDF}"/>
              </a:ext>
            </a:extLst>
          </p:cNvPr>
          <p:cNvSpPr txBox="1">
            <a:spLocks/>
          </p:cNvSpPr>
          <p:nvPr/>
        </p:nvSpPr>
        <p:spPr>
          <a:xfrm>
            <a:off x="737925" y="1425980"/>
            <a:ext cx="10716150" cy="5081047"/>
          </a:xfrm>
          <a:prstGeom prst="roundRect">
            <a:avLst>
              <a:gd name="adj" fmla="val 8408"/>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bg1"/>
                </a:solidFill>
                <a:latin typeface="+mn-lt"/>
                <a:ea typeface="Andika"/>
                <a:cs typeface="Andika"/>
              </a:rPr>
              <a:t>Computers started to appear in homes in the 1980s.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The early home computers usually included monitors, keyboards and a disc drive.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Some computers came in kits for the owner to build like Lego!  </a:t>
            </a:r>
          </a:p>
          <a:p>
            <a:pPr algn="ctr"/>
            <a:endParaRPr lang="en-GB" sz="2800" dirty="0">
              <a:solidFill>
                <a:schemeClr val="bg1"/>
              </a:solidFill>
              <a:latin typeface="+mn-lt"/>
              <a:ea typeface="Andika"/>
              <a:cs typeface="Andika"/>
            </a:endParaRPr>
          </a:p>
          <a:p>
            <a:pPr algn="ctr"/>
            <a:r>
              <a:rPr lang="en-GB" sz="2800" dirty="0">
                <a:solidFill>
                  <a:schemeClr val="bg1"/>
                </a:solidFill>
                <a:latin typeface="+mn-lt"/>
                <a:ea typeface="Andika"/>
                <a:cs typeface="Andika"/>
              </a:rPr>
              <a:t>Early home computers were used for writing documents and playing games.</a:t>
            </a:r>
          </a:p>
          <a:p>
            <a:pPr algn="ctr"/>
            <a:r>
              <a:rPr lang="en-GB" sz="2800" dirty="0">
                <a:solidFill>
                  <a:schemeClr val="bg1"/>
                </a:solidFill>
                <a:latin typeface="+mn-lt"/>
                <a:ea typeface="Andika"/>
                <a:cs typeface="Andika"/>
              </a:rPr>
              <a:t> </a:t>
            </a:r>
          </a:p>
          <a:p>
            <a:pPr algn="ctr"/>
            <a:r>
              <a:rPr lang="en-GB" sz="2800" dirty="0">
                <a:solidFill>
                  <a:schemeClr val="bg1"/>
                </a:solidFill>
                <a:latin typeface="+mn-lt"/>
                <a:ea typeface="Andika"/>
                <a:cs typeface="Andika"/>
              </a:rPr>
              <a:t>This was of course before the internet when games came on discs. </a:t>
            </a:r>
          </a:p>
        </p:txBody>
      </p:sp>
    </p:spTree>
    <p:extLst>
      <p:ext uri="{BB962C8B-B14F-4D97-AF65-F5344CB8AC3E}">
        <p14:creationId xmlns:p14="http://schemas.microsoft.com/office/powerpoint/2010/main" val="16317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Andika</vt:lpstr>
      <vt:lpstr>Office Theme</vt:lpstr>
      <vt:lpstr> How to Use this Powerpoint</vt:lpstr>
      <vt:lpstr>Paragraphs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2</cp:revision>
  <dcterms:created xsi:type="dcterms:W3CDTF">2022-05-31T09:42:07Z</dcterms:created>
  <dcterms:modified xsi:type="dcterms:W3CDTF">2023-08-21T13:56:51Z</dcterms:modified>
</cp:coreProperties>
</file>