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2"/>
  </p:notesMasterIdLst>
  <p:sldIdLst>
    <p:sldId id="377" r:id="rId2"/>
    <p:sldId id="274" r:id="rId3"/>
    <p:sldId id="370" r:id="rId4"/>
    <p:sldId id="371" r:id="rId5"/>
    <p:sldId id="364" r:id="rId6"/>
    <p:sldId id="379" r:id="rId7"/>
    <p:sldId id="395" r:id="rId8"/>
    <p:sldId id="360" r:id="rId9"/>
    <p:sldId id="366" r:id="rId10"/>
    <p:sldId id="362" r:id="rId11"/>
  </p:sldIdLst>
  <p:sldSz cx="12192000" cy="6858000"/>
  <p:notesSz cx="6858000" cy="9144000"/>
  <p:embeddedFontLst>
    <p:embeddedFont>
      <p:font typeface="Andika" panose="02000000000000000000" pitchFamily="2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316D5ED-CCD1-2445-7995-6934166E934F}" name="Glen Jones" initials="GJ" userId="S::glen@emile-education.co.uk::e846aaca-4b24-4b13-b0d0-f2308e16b28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80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len Jones" userId="e846aaca-4b24-4b13-b0d0-f2308e16b284" providerId="ADAL" clId="{512A1344-8EA8-4C21-8EF7-1A5830E8EE19}"/>
    <pc:docChg chg="modSld sldOrd">
      <pc:chgData name="Glen Jones" userId="e846aaca-4b24-4b13-b0d0-f2308e16b284" providerId="ADAL" clId="{512A1344-8EA8-4C21-8EF7-1A5830E8EE19}" dt="2023-08-22T09:17:07.981" v="1"/>
      <pc:docMkLst>
        <pc:docMk/>
      </pc:docMkLst>
      <pc:sldChg chg="ord">
        <pc:chgData name="Glen Jones" userId="e846aaca-4b24-4b13-b0d0-f2308e16b284" providerId="ADAL" clId="{512A1344-8EA8-4C21-8EF7-1A5830E8EE19}" dt="2023-08-22T09:17:07.981" v="1"/>
        <pc:sldMkLst>
          <pc:docMk/>
          <pc:sldMk cId="4028219825" sldId="39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ndika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ndika" panose="02000000000000000000" pitchFamily="2" charset="0"/>
              </a:defRPr>
            </a:lvl1pPr>
          </a:lstStyle>
          <a:p>
            <a:fld id="{E4309E1E-5E59-40E4-A772-8504595289B7}" type="datetimeFigureOut">
              <a:rPr lang="en-GB" smtClean="0"/>
              <a:pPr/>
              <a:t>22/08/2023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ndika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ndika" panose="02000000000000000000" pitchFamily="2" charset="0"/>
              </a:defRPr>
            </a:lvl1pPr>
          </a:lstStyle>
          <a:p>
            <a:fld id="{AB23892D-DEB9-4D3D-82E9-81D21416B5D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277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23892D-DEB9-4D3D-82E9-81D21416B5DD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1292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7561F-101A-F71A-9538-1BE40C0C15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8708F8-F549-19B9-B5E9-F6C9A2EC0C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CE6A87-3554-35A2-EB9F-C087A302B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1A1AF-A0A4-76E6-AF37-33DBEA645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C546EB-BD76-CF2F-DBE0-1B1312201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959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8506E-0068-61B6-0BDE-0584470CF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810A5C-D50C-F2D7-04C1-98CDF42DA3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9A88B7-BC44-083B-5A89-38E48CDA7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0386E-C086-9109-CD35-4667354BF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7EF317-5A25-0D91-87DE-696689524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1360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051DDA-DA64-08C6-2B57-BA18C48185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BB6CC5-B628-045C-F60B-D87BC9E77C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61C6D9-2459-5CDE-4BD1-D54E6FF4B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512EDD-406B-B55C-3471-59427BCDF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04589-AD70-B175-BC69-C52100ABF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8948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97726840-FCDC-3396-18D3-F4056FFDD25C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latin typeface="Andika" panose="02000000000000000000" pitchFamily="2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Andika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4497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13FA7-B0B6-3E3B-95AC-9262D080E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4D201D-1E82-355D-5749-24E3A3D101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85CBD6-A1FC-9BAA-4EA5-3AAD2C51B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3F3269-7515-53D8-7DA3-632026436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C58DC7-4C23-8FF0-24CE-4F561CEEB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228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598DC-825E-D43D-947E-006CF853F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6A9971-C19B-51EA-6BD6-E5A0E733B2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883CAF-3B78-60C5-A722-CAD0CB086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B286FD-A71D-FB13-55FE-5C5024F94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EEB5C2-450C-8AA9-CF48-903D4A2FB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1695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77A19-4D19-2C59-C2EA-B1D59F8C3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0E973-05F1-F28B-398B-C49133BBDD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D1838A-CCCB-022E-5F7F-4C56CC6880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53E44C-54F6-C849-BA18-801FF28FC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BC5939-86D5-2FAF-CB55-269268D91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FC5265-00F5-F94E-DB2B-870300A51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215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07F2D-8C4F-C9A5-BFF7-D6387ABD3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3333E2-EC1C-9931-2C4C-9FB413B1D5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C05E39-DFC6-30FA-FAC3-DD48412E08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31275E-E149-9479-3183-28AC13BFAE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C01871-174E-D878-B7C9-78826DB2D4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E68440-F8AE-9BA5-D892-8507B4335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C640AA-5429-A788-E900-6830F9A8D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CB6C36-2EAF-ADCD-6690-B01CA705F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565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F5001-698F-AFA2-6D65-8F2F10B16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5B622E-0681-07AE-74B3-A8DD73EC5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4263E8-DE8F-DD9C-790F-444F76DE4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264EF8-98D9-71EB-9633-2C35E01FE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4702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C31865-D6B9-A88E-1272-0E1574DF9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4FB291-74B2-72E4-F9E8-A1FE38D7F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EA834E-8FA2-2306-E6FA-E3C880ABF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567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04829-5736-0B6A-A911-001A09CFB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3995B-729E-81D1-E1DB-509659B2AC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BF2578-4BEA-C9A9-311E-ACC4530617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A43992-FB7B-2EAC-32B3-194C6781F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46178E-06B5-2871-9BA9-2B562E80A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4EAA49-0173-C5BA-76FB-91A7ED2E8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041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EEACB-00A9-B2D2-E0C8-D395A39DF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9A77A9-EB3F-E7B3-FCD4-1BA841C7F4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F980E8-EB31-5A5E-02CB-46327B00A3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DDC870-02F5-302A-8CB4-18A8BA110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7F3CF3-0E14-F69F-AE87-32114DFB1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738CE3-9941-0DE3-6197-78F6B446D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1644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7B3EBF-89D3-FBCF-93C2-163AB7E56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DD01D6-9E2D-8775-6E95-D2CB64C40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7226EB-5DF9-AAC0-4A61-87693ADEA6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68548-7A33-4D15-A407-A42BC9A8705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A317FE-1755-A983-76FC-40F20C2FD6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9D2AD3-3148-6039-6539-E295A38583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1012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mailto:hello@emile-education.co.uk?subject=Feedback%20on%20Grammar%20Scheme%20of%20Work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&#10;&#10;Description automatically generated">
            <a:extLst>
              <a:ext uri="{FF2B5EF4-FFF2-40B4-BE49-F238E27FC236}">
                <a16:creationId xmlns:a16="http://schemas.microsoft.com/office/drawing/2014/main" id="{B902CD5E-0F19-1EED-8291-6A9BCA5E4F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5" name="Picture 4" descr="A picture containing flag&#10;&#10;Description automatically generated">
            <a:extLst>
              <a:ext uri="{FF2B5EF4-FFF2-40B4-BE49-F238E27FC236}">
                <a16:creationId xmlns:a16="http://schemas.microsoft.com/office/drawing/2014/main" id="{118AD9D6-673A-4E8C-B4D9-3B29B6735E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" y="0"/>
            <a:ext cx="121860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068F54-0B61-7969-2B64-A078307DF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596"/>
            <a:ext cx="10515600" cy="1325563"/>
          </a:xfrm>
          <a:prstGeom prst="roundRect">
            <a:avLst/>
          </a:prstGeom>
          <a:solidFill>
            <a:srgbClr val="7030A0"/>
          </a:solidFill>
        </p:spPr>
        <p:txBody>
          <a:bodyPr/>
          <a:lstStyle/>
          <a:p>
            <a:r>
              <a:rPr lang="en-GB" b="1">
                <a:solidFill>
                  <a:schemeClr val="bg1"/>
                </a:solidFill>
              </a:rPr>
              <a:t> How to Use this </a:t>
            </a:r>
            <a:r>
              <a:rPr lang="en-GB" b="1" err="1">
                <a:solidFill>
                  <a:schemeClr val="bg1"/>
                </a:solidFill>
              </a:rPr>
              <a:t>Powerpoint</a:t>
            </a:r>
            <a:endParaRPr lang="en-GB" b="1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16E9B-A822-3D56-CF7F-CACC9AF59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6225" y="1608755"/>
            <a:ext cx="10039547" cy="4859847"/>
          </a:xfrm>
          <a:prstGeom prst="roundRect">
            <a:avLst/>
          </a:prstGeom>
          <a:solidFill>
            <a:srgbClr val="EF8023"/>
          </a:solidFill>
        </p:spPr>
        <p:txBody>
          <a:bodyPr lIns="360000" tIns="216000" rIns="360000" bIns="144000"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These slides have been designed to be used in </a:t>
            </a:r>
            <a:r>
              <a:rPr lang="en-GB" dirty="0" err="1">
                <a:solidFill>
                  <a:schemeClr val="bg1"/>
                </a:solidFill>
              </a:rPr>
              <a:t>Powerpoint</a:t>
            </a:r>
            <a:r>
              <a:rPr lang="en-GB" dirty="0">
                <a:solidFill>
                  <a:schemeClr val="bg1"/>
                </a:solidFill>
              </a:rPr>
              <a:t> as a </a:t>
            </a:r>
            <a:r>
              <a:rPr lang="en-GB" i="1" u="sng" dirty="0">
                <a:solidFill>
                  <a:schemeClr val="bg1"/>
                </a:solidFill>
              </a:rPr>
              <a:t>Slide Show. </a:t>
            </a:r>
          </a:p>
          <a:p>
            <a:pPr marL="0" indent="0" algn="ctr">
              <a:buNone/>
            </a:pPr>
            <a:endParaRPr lang="en-GB" i="1" u="sng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There are text and images that will overlap and cause confusion, if used in desktop mode. </a:t>
            </a:r>
          </a:p>
          <a:p>
            <a:pPr marL="0" indent="0" algn="ctr">
              <a:buNone/>
            </a:pPr>
            <a:endParaRPr lang="en-GB" i="1" u="sng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i="1" u="sng" dirty="0">
                <a:solidFill>
                  <a:schemeClr val="bg1"/>
                </a:solidFill>
              </a:rPr>
              <a:t>To open this in Slide Show mode, </a:t>
            </a:r>
            <a:r>
              <a:rPr lang="en-GB" sz="2400" i="1" u="sng" dirty="0">
                <a:solidFill>
                  <a:schemeClr val="bg1"/>
                </a:solidFill>
              </a:rPr>
              <a:t>please</a:t>
            </a:r>
            <a:r>
              <a:rPr lang="en-GB" i="1" u="sng" dirty="0">
                <a:solidFill>
                  <a:schemeClr val="bg1"/>
                </a:solidFill>
              </a:rPr>
              <a:t> click “Slide Show” on the menu above and then “From Beginning”. </a:t>
            </a:r>
          </a:p>
          <a:p>
            <a:pPr marL="0" indent="0" algn="ctr">
              <a:buNone/>
            </a:pPr>
            <a:endParaRPr lang="en-GB" i="1" u="sng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Thank you from the Emile Team.</a:t>
            </a:r>
          </a:p>
          <a:p>
            <a:pPr marL="0" indent="0" algn="ctr">
              <a:buNone/>
            </a:pPr>
            <a:r>
              <a:rPr lang="en-GB" sz="1700" dirty="0">
                <a:solidFill>
                  <a:schemeClr val="bg1"/>
                </a:solidFill>
              </a:rPr>
              <a:t>If you have any feedback, or would just like to say “hello”, please email us at: </a:t>
            </a:r>
            <a:r>
              <a:rPr lang="en-GB" sz="1700" dirty="0">
                <a:solidFill>
                  <a:schemeClr val="bg1"/>
                </a:solidFill>
                <a:hlinkClick r:id="rId4"/>
              </a:rPr>
              <a:t>hello@emile-education.com</a:t>
            </a:r>
            <a:r>
              <a:rPr lang="en-GB" dirty="0">
                <a:solidFill>
                  <a:schemeClr val="bg1"/>
                </a:solidFill>
                <a:hlinkClick r:id="rId4"/>
              </a:rPr>
              <a:t> 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5E548DCA-B3A8-EBC4-5FC1-B72999372C4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5062" y="390426"/>
            <a:ext cx="2092311" cy="739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334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outdoor, light, outdoor object, day&#10;&#10;Description automatically generated">
            <a:extLst>
              <a:ext uri="{FF2B5EF4-FFF2-40B4-BE49-F238E27FC236}">
                <a16:creationId xmlns:a16="http://schemas.microsoft.com/office/drawing/2014/main" id="{C6337BF8-AD11-4EA9-8E5B-D644E99B1B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B4FA7BF-C76C-A975-CF70-84A0A83EA8D6}"/>
              </a:ext>
            </a:extLst>
          </p:cNvPr>
          <p:cNvSpPr/>
          <p:nvPr/>
        </p:nvSpPr>
        <p:spPr>
          <a:xfrm>
            <a:off x="2087730" y="1659102"/>
            <a:ext cx="8016536" cy="413699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sp>
        <p:nvSpPr>
          <p:cNvPr id="11266" name="Title 1">
            <a:extLst>
              <a:ext uri="{FF2B5EF4-FFF2-40B4-BE49-F238E27FC236}">
                <a16:creationId xmlns:a16="http://schemas.microsoft.com/office/drawing/2014/main" id="{9AFD9B2D-C6E6-FEA9-2F40-C75AC71C5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4144" y="573434"/>
            <a:ext cx="8709891" cy="1389896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1" hangingPunct="1"/>
            <a:r>
              <a:rPr lang="en-GB" altLang="en-US" sz="2800" dirty="0">
                <a:solidFill>
                  <a:schemeClr val="bg1"/>
                </a:solidFill>
              </a:rPr>
              <a:t>How many did you think of?</a:t>
            </a:r>
          </a:p>
        </p:txBody>
      </p:sp>
      <p:sp>
        <p:nvSpPr>
          <p:cNvPr id="11" name="Red Oval">
            <a:extLst>
              <a:ext uri="{FF2B5EF4-FFF2-40B4-BE49-F238E27FC236}">
                <a16:creationId xmlns:a16="http://schemas.microsoft.com/office/drawing/2014/main" id="{D72F35E9-7F8C-5E5C-FB40-45D7D4541A94}"/>
              </a:ext>
            </a:extLst>
          </p:cNvPr>
          <p:cNvSpPr/>
          <p:nvPr/>
        </p:nvSpPr>
        <p:spPr>
          <a:xfrm>
            <a:off x="490175" y="2462640"/>
            <a:ext cx="2547938" cy="2547937"/>
          </a:xfrm>
          <a:prstGeom prst="ellipse">
            <a:avLst/>
          </a:prstGeom>
          <a:solidFill>
            <a:srgbClr val="FF000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733FA25-F0D9-C3D5-9CE5-D0312237F061}"/>
              </a:ext>
            </a:extLst>
          </p:cNvPr>
          <p:cNvSpPr txBox="1"/>
          <p:nvPr/>
        </p:nvSpPr>
        <p:spPr>
          <a:xfrm>
            <a:off x="490175" y="5256582"/>
            <a:ext cx="2542686" cy="408623"/>
          </a:xfrm>
          <a:prstGeom prst="roundRect">
            <a:avLst/>
          </a:prstGeom>
          <a:solidFill>
            <a:srgbClr val="FF0000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ndika" panose="02000000000000000000" pitchFamily="2" charset="0"/>
              </a:rPr>
              <a:t>TIME’S UP!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83CB84C-E34D-0448-A9CC-07FC1408D5B1}"/>
              </a:ext>
            </a:extLst>
          </p:cNvPr>
          <p:cNvSpPr/>
          <p:nvPr/>
        </p:nvSpPr>
        <p:spPr>
          <a:xfrm>
            <a:off x="1718505" y="3697668"/>
            <a:ext cx="100806" cy="101275"/>
          </a:xfrm>
          <a:prstGeom prst="ellipse">
            <a:avLst/>
          </a:prstGeom>
          <a:solidFill>
            <a:schemeClr val="tx1"/>
          </a:solidFill>
          <a:ln w="95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B6C0622-3F28-23FD-02B7-327E3B130303}"/>
              </a:ext>
            </a:extLst>
          </p:cNvPr>
          <p:cNvCxnSpPr>
            <a:cxnSpLocks/>
          </p:cNvCxnSpPr>
          <p:nvPr/>
        </p:nvCxnSpPr>
        <p:spPr>
          <a:xfrm flipH="1">
            <a:off x="1758892" y="2462640"/>
            <a:ext cx="5252" cy="221463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EE8C518-79C1-5C3A-AB0E-1CE40FC29C7A}"/>
              </a:ext>
            </a:extLst>
          </p:cNvPr>
          <p:cNvCxnSpPr/>
          <p:nvPr/>
        </p:nvCxnSpPr>
        <p:spPr>
          <a:xfrm>
            <a:off x="1765745" y="4771950"/>
            <a:ext cx="0" cy="235911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8E95382-8E4E-2026-733F-E8AD72CFC8B6}"/>
              </a:ext>
            </a:extLst>
          </p:cNvPr>
          <p:cNvCxnSpPr>
            <a:cxnSpLocks/>
          </p:cNvCxnSpPr>
          <p:nvPr/>
        </p:nvCxnSpPr>
        <p:spPr>
          <a:xfrm>
            <a:off x="2360107" y="4563714"/>
            <a:ext cx="150648" cy="20551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DD6280A-1CFA-85DB-3727-F98847870236}"/>
              </a:ext>
            </a:extLst>
          </p:cNvPr>
          <p:cNvCxnSpPr>
            <a:cxnSpLocks/>
          </p:cNvCxnSpPr>
          <p:nvPr/>
        </p:nvCxnSpPr>
        <p:spPr>
          <a:xfrm>
            <a:off x="1037054" y="2679893"/>
            <a:ext cx="150648" cy="20551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F089189-6690-E4D6-6204-449D6B2C3844}"/>
              </a:ext>
            </a:extLst>
          </p:cNvPr>
          <p:cNvCxnSpPr>
            <a:cxnSpLocks/>
          </p:cNvCxnSpPr>
          <p:nvPr/>
        </p:nvCxnSpPr>
        <p:spPr>
          <a:xfrm>
            <a:off x="621849" y="3173629"/>
            <a:ext cx="233574" cy="11906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54D2ABD-7806-9C4B-36F9-F5E9F1F83C6F}"/>
              </a:ext>
            </a:extLst>
          </p:cNvPr>
          <p:cNvCxnSpPr>
            <a:cxnSpLocks/>
          </p:cNvCxnSpPr>
          <p:nvPr/>
        </p:nvCxnSpPr>
        <p:spPr>
          <a:xfrm>
            <a:off x="2658523" y="4202338"/>
            <a:ext cx="233574" cy="11906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6255080-97FA-CB0E-4DF0-539043575C14}"/>
              </a:ext>
            </a:extLst>
          </p:cNvPr>
          <p:cNvCxnSpPr>
            <a:cxnSpLocks/>
          </p:cNvCxnSpPr>
          <p:nvPr/>
        </p:nvCxnSpPr>
        <p:spPr>
          <a:xfrm>
            <a:off x="2790867" y="3734977"/>
            <a:ext cx="241994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592D1DE-8A56-F442-A1B0-C44D5C40CC43}"/>
              </a:ext>
            </a:extLst>
          </p:cNvPr>
          <p:cNvCxnSpPr>
            <a:cxnSpLocks/>
          </p:cNvCxnSpPr>
          <p:nvPr/>
        </p:nvCxnSpPr>
        <p:spPr>
          <a:xfrm>
            <a:off x="491776" y="3756606"/>
            <a:ext cx="241994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6888856-56C0-8477-BD6C-1AD182C79E34}"/>
              </a:ext>
            </a:extLst>
          </p:cNvPr>
          <p:cNvCxnSpPr>
            <a:cxnSpLocks/>
          </p:cNvCxnSpPr>
          <p:nvPr/>
        </p:nvCxnSpPr>
        <p:spPr>
          <a:xfrm flipV="1">
            <a:off x="2711601" y="3187679"/>
            <a:ext cx="200263" cy="10501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48D72DD-36E5-E640-076D-2D3ABD490757}"/>
              </a:ext>
            </a:extLst>
          </p:cNvPr>
          <p:cNvCxnSpPr>
            <a:cxnSpLocks/>
          </p:cNvCxnSpPr>
          <p:nvPr/>
        </p:nvCxnSpPr>
        <p:spPr>
          <a:xfrm flipV="1">
            <a:off x="651616" y="4218734"/>
            <a:ext cx="200263" cy="10501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F314AF3-30E4-2904-6AC1-244F4912B2CC}"/>
              </a:ext>
            </a:extLst>
          </p:cNvPr>
          <p:cNvCxnSpPr>
            <a:cxnSpLocks/>
          </p:cNvCxnSpPr>
          <p:nvPr/>
        </p:nvCxnSpPr>
        <p:spPr>
          <a:xfrm flipV="1">
            <a:off x="1012246" y="4563714"/>
            <a:ext cx="126308" cy="17595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947673E-4B59-E5BD-689E-6D7DC482B43E}"/>
              </a:ext>
            </a:extLst>
          </p:cNvPr>
          <p:cNvCxnSpPr>
            <a:cxnSpLocks/>
          </p:cNvCxnSpPr>
          <p:nvPr/>
        </p:nvCxnSpPr>
        <p:spPr>
          <a:xfrm flipV="1">
            <a:off x="2415756" y="2721390"/>
            <a:ext cx="126308" cy="17595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C00E6AB-3868-1159-C0D1-FAFC6E49BBFE}"/>
              </a:ext>
            </a:extLst>
          </p:cNvPr>
          <p:cNvGrpSpPr>
            <a:grpSpLocks/>
          </p:cNvGrpSpPr>
          <p:nvPr/>
        </p:nvGrpSpPr>
        <p:grpSpPr bwMode="auto">
          <a:xfrm>
            <a:off x="1764973" y="2652500"/>
            <a:ext cx="7938" cy="2208212"/>
            <a:chOff x="6948614" y="3503140"/>
            <a:chExt cx="7930" cy="2208694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B5077A3-D261-E3D5-4235-9245AFB91066}"/>
                </a:ext>
              </a:extLst>
            </p:cNvPr>
            <p:cNvCxnSpPr/>
            <p:nvPr/>
          </p:nvCxnSpPr>
          <p:spPr>
            <a:xfrm>
              <a:off x="6948614" y="3503140"/>
              <a:ext cx="4758" cy="110514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4250247F-F6DF-FB22-0ACC-1015759D93E2}"/>
                </a:ext>
              </a:extLst>
            </p:cNvPr>
            <p:cNvCxnSpPr/>
            <p:nvPr/>
          </p:nvCxnSpPr>
          <p:spPr>
            <a:xfrm>
              <a:off x="6951786" y="4606693"/>
              <a:ext cx="4758" cy="1105141"/>
            </a:xfrm>
            <a:prstGeom prst="line">
              <a:avLst/>
            </a:prstGeom>
            <a:ln w="38100">
              <a:solidFill>
                <a:schemeClr val="accent3">
                  <a:lumMod val="75000"/>
                  <a:alpha val="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13853243-8790-6765-0C33-E8097F076138}"/>
              </a:ext>
            </a:extLst>
          </p:cNvPr>
          <p:cNvSpPr txBox="1"/>
          <p:nvPr/>
        </p:nvSpPr>
        <p:spPr>
          <a:xfrm>
            <a:off x="556040" y="1755224"/>
            <a:ext cx="2417865" cy="510778"/>
          </a:xfrm>
          <a:prstGeom prst="round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Andika" panose="02000000000000000000" pitchFamily="2" charset="0"/>
              </a:rPr>
              <a:t>2 Minute Timer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AFA123C3-D22D-7DEC-63DE-F246848452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2910" y="1503648"/>
            <a:ext cx="2816827" cy="4752127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B115E162-F555-C12B-DF3E-E73B9D0D04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438" y="2068656"/>
            <a:ext cx="2816827" cy="3319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GB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1.	unbend </a:t>
            </a: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GB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2.	unfasten </a:t>
            </a: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GB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3.	mislead </a:t>
            </a: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GB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4.	misinform</a:t>
            </a: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GB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5.	become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CF98FFB-0BD7-7E3D-8742-FB3EA3ACDD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1406" y="2100273"/>
            <a:ext cx="2816827" cy="3319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GB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6.	rebuild</a:t>
            </a: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GB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7.	revisit</a:t>
            </a: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GB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8.	interact</a:t>
            </a:r>
          </a:p>
          <a:p>
            <a:pPr marL="514350" indent="-514350">
              <a:lnSpc>
                <a:spcPct val="150000"/>
              </a:lnSpc>
              <a:spcBef>
                <a:spcPct val="0"/>
              </a:spcBef>
              <a:buAutoNum type="arabicPeriod" startAt="9"/>
            </a:pPr>
            <a:r>
              <a:rPr lang="en-GB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    undersell</a:t>
            </a:r>
          </a:p>
          <a:p>
            <a:pPr marL="514350" indent="-514350">
              <a:lnSpc>
                <a:spcPct val="150000"/>
              </a:lnSpc>
              <a:spcBef>
                <a:spcPct val="0"/>
              </a:spcBef>
              <a:buAutoNum type="arabicPeriod" startAt="9"/>
            </a:pPr>
            <a:r>
              <a:rPr lang="en-GB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 	transfer</a:t>
            </a:r>
          </a:p>
        </p:txBody>
      </p:sp>
    </p:spTree>
    <p:extLst>
      <p:ext uri="{BB962C8B-B14F-4D97-AF65-F5344CB8AC3E}">
        <p14:creationId xmlns:p14="http://schemas.microsoft.com/office/powerpoint/2010/main" val="1067647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562A27C8-8631-1283-130B-738BAF714D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Picture 2" descr="A picture containing flag&#10;&#10;Description automatically generated">
            <a:extLst>
              <a:ext uri="{FF2B5EF4-FFF2-40B4-BE49-F238E27FC236}">
                <a16:creationId xmlns:a16="http://schemas.microsoft.com/office/drawing/2014/main" id="{BF1667E6-83E3-B4CA-40F3-0396924823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" y="0"/>
            <a:ext cx="121860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2E7211-B3C0-8C62-17A1-5F712D739F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9491" y="2009159"/>
            <a:ext cx="9492383" cy="1392863"/>
          </a:xfrm>
          <a:prstGeom prst="roundRect">
            <a:avLst>
              <a:gd name="adj" fmla="val 3465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Verb prefixes</a:t>
            </a:r>
          </a:p>
        </p:txBody>
      </p:sp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8BFF819C-9154-11B9-355C-E3134EEFD97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4560" y="217780"/>
            <a:ext cx="2092311" cy="7399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E1E4655-1785-5ED7-3084-EC091AAFD27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97" t="50745" r="26406" b="1586"/>
          <a:stretch/>
        </p:blipFill>
        <p:spPr>
          <a:xfrm>
            <a:off x="0" y="3590925"/>
            <a:ext cx="3876675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32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898 0.3412 L -8.33333E-7 -7.40741E-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1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, background pattern&#10;&#10;Description automatically generated">
            <a:extLst>
              <a:ext uri="{FF2B5EF4-FFF2-40B4-BE49-F238E27FC236}">
                <a16:creationId xmlns:a16="http://schemas.microsoft.com/office/drawing/2014/main" id="{B0160251-EF03-9703-7A9B-9318EF6AF4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0" y="0"/>
            <a:ext cx="12187939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31938AE-C7D9-634F-66A1-F3735A64F606}"/>
              </a:ext>
            </a:extLst>
          </p:cNvPr>
          <p:cNvSpPr txBox="1">
            <a:spLocks/>
          </p:cNvSpPr>
          <p:nvPr/>
        </p:nvSpPr>
        <p:spPr>
          <a:xfrm>
            <a:off x="735496" y="1484060"/>
            <a:ext cx="10721008" cy="2965109"/>
          </a:xfrm>
          <a:prstGeom prst="roundRect">
            <a:avLst>
              <a:gd name="adj" fmla="val 21923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Can anyone remember what a </a:t>
            </a:r>
          </a:p>
          <a:p>
            <a:pPr algn="ctr"/>
            <a:r>
              <a:rPr lang="en-GB" b="1" u="sng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prefix</a:t>
            </a:r>
            <a:r>
              <a:rPr lang="en-GB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is?</a:t>
            </a:r>
          </a:p>
        </p:txBody>
      </p:sp>
      <p:pic>
        <p:nvPicPr>
          <p:cNvPr id="7" name="Picture 6" descr="A close-up of a toy&#10;&#10;Description automatically generated with medium confidence">
            <a:extLst>
              <a:ext uri="{FF2B5EF4-FFF2-40B4-BE49-F238E27FC236}">
                <a16:creationId xmlns:a16="http://schemas.microsoft.com/office/drawing/2014/main" id="{3BCC8543-7B8D-F0F1-64E8-334E936C58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7141" y="4877010"/>
            <a:ext cx="1484859" cy="1913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691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iagram, background pattern&#10;&#10;Description automatically generated">
            <a:extLst>
              <a:ext uri="{FF2B5EF4-FFF2-40B4-BE49-F238E27FC236}">
                <a16:creationId xmlns:a16="http://schemas.microsoft.com/office/drawing/2014/main" id="{5F264056-0980-FE3F-8AB5-6B2F262C41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0" y="0"/>
            <a:ext cx="12187939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9B487-2B39-D1FB-C619-7086E17203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223" y="391887"/>
            <a:ext cx="11338560" cy="6281868"/>
          </a:xfrm>
          <a:prstGeom prst="round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00" dirty="0">
                <a:solidFill>
                  <a:schemeClr val="bg1"/>
                </a:solidFill>
              </a:rPr>
              <a:t>A prefix is a group of letters that go at the </a:t>
            </a:r>
            <a:r>
              <a:rPr lang="en-GB" sz="4000" u="sng" dirty="0">
                <a:solidFill>
                  <a:schemeClr val="bg1"/>
                </a:solidFill>
              </a:rPr>
              <a:t>beginning</a:t>
            </a:r>
            <a:r>
              <a:rPr lang="en-GB" sz="4000" dirty="0">
                <a:solidFill>
                  <a:schemeClr val="bg1"/>
                </a:solidFill>
              </a:rPr>
              <a:t> of a </a:t>
            </a:r>
            <a:r>
              <a:rPr lang="en-GB" sz="4000" u="sng" dirty="0">
                <a:solidFill>
                  <a:schemeClr val="bg1"/>
                </a:solidFill>
              </a:rPr>
              <a:t>root word</a:t>
            </a:r>
            <a:r>
              <a:rPr lang="en-GB" sz="4000" dirty="0">
                <a:solidFill>
                  <a:schemeClr val="bg1"/>
                </a:solidFill>
              </a:rPr>
              <a:t> and change the meaning of the word. 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321331E-A809-65E3-9F62-A23B3EF182CF}"/>
              </a:ext>
            </a:extLst>
          </p:cNvPr>
          <p:cNvGrpSpPr/>
          <p:nvPr/>
        </p:nvGrpSpPr>
        <p:grpSpPr>
          <a:xfrm>
            <a:off x="2370708" y="2586894"/>
            <a:ext cx="2391466" cy="2626804"/>
            <a:chOff x="4628847" y="3413353"/>
            <a:chExt cx="2391466" cy="2626804"/>
          </a:xfrm>
        </p:grpSpPr>
        <p:pic>
          <p:nvPicPr>
            <p:cNvPr id="14" name="Picture 13" descr="Icon&#10;&#10;Description automatically generated">
              <a:extLst>
                <a:ext uri="{FF2B5EF4-FFF2-40B4-BE49-F238E27FC236}">
                  <a16:creationId xmlns:a16="http://schemas.microsoft.com/office/drawing/2014/main" id="{EC4BC384-3555-4AA2-06BF-B396FB1D96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91749" y="3413353"/>
              <a:ext cx="2328564" cy="2626804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D2ADBB5-3285-9B26-D54F-7BD74675F343}"/>
                </a:ext>
              </a:extLst>
            </p:cNvPr>
            <p:cNvSpPr txBox="1"/>
            <p:nvPr/>
          </p:nvSpPr>
          <p:spPr>
            <a:xfrm>
              <a:off x="4628847" y="4344740"/>
              <a:ext cx="201546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>
                  <a:solidFill>
                    <a:schemeClr val="bg1"/>
                  </a:solidFill>
                </a:rPr>
                <a:t>dis</a:t>
              </a:r>
              <a:r>
                <a:rPr lang="en-GB" sz="1100" dirty="0"/>
                <a:t> 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08CD0AF-3911-7493-9430-9DA418DFF835}"/>
              </a:ext>
            </a:extLst>
          </p:cNvPr>
          <p:cNvGrpSpPr/>
          <p:nvPr/>
        </p:nvGrpSpPr>
        <p:grpSpPr>
          <a:xfrm>
            <a:off x="8414317" y="2646261"/>
            <a:ext cx="2296325" cy="2508069"/>
            <a:chOff x="6517813" y="3444650"/>
            <a:chExt cx="2296325" cy="2508069"/>
          </a:xfrm>
        </p:grpSpPr>
        <p:pic>
          <p:nvPicPr>
            <p:cNvPr id="8" name="Picture 7" descr="A picture containing text, clock, vector graphics, sign&#10;&#10;Description automatically generated">
              <a:extLst>
                <a:ext uri="{FF2B5EF4-FFF2-40B4-BE49-F238E27FC236}">
                  <a16:creationId xmlns:a16="http://schemas.microsoft.com/office/drawing/2014/main" id="{8F0D706E-A169-CA73-800A-6B159DC1C8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17813" y="3444650"/>
              <a:ext cx="2296325" cy="2508069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D7FC553-7CDE-980A-7276-F570F5A5EE30}"/>
                </a:ext>
              </a:extLst>
            </p:cNvPr>
            <p:cNvSpPr txBox="1"/>
            <p:nvPr/>
          </p:nvSpPr>
          <p:spPr>
            <a:xfrm>
              <a:off x="6688918" y="4331192"/>
              <a:ext cx="159320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dirty="0">
                  <a:solidFill>
                    <a:schemeClr val="bg1"/>
                  </a:solidFill>
                </a:rPr>
                <a:t>agree</a:t>
              </a:r>
              <a:r>
                <a:rPr lang="en-GB" sz="1050" dirty="0"/>
                <a:t> 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051CB96-B8D4-1534-1BEC-C5EF4D8BD66F}"/>
              </a:ext>
            </a:extLst>
          </p:cNvPr>
          <p:cNvGrpSpPr/>
          <p:nvPr/>
        </p:nvGrpSpPr>
        <p:grpSpPr>
          <a:xfrm>
            <a:off x="653658" y="3195115"/>
            <a:ext cx="3524597" cy="646331"/>
            <a:chOff x="1299117" y="4052871"/>
            <a:chExt cx="3524597" cy="64633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1DDAB4A-25A5-0172-53B3-D1968404AD86}"/>
                </a:ext>
              </a:extLst>
            </p:cNvPr>
            <p:cNvSpPr txBox="1"/>
            <p:nvPr/>
          </p:nvSpPr>
          <p:spPr>
            <a:xfrm>
              <a:off x="1299117" y="4052871"/>
              <a:ext cx="1828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>
                  <a:solidFill>
                    <a:schemeClr val="bg1"/>
                  </a:solidFill>
                </a:rPr>
                <a:t>prefix</a:t>
              </a:r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68ECCB54-CB71-DCB2-EC95-B5006F04DA3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86177" y="4277058"/>
              <a:ext cx="1837537" cy="98978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FAD2B8E-1A71-C7C8-5A78-CDB886A671FB}"/>
              </a:ext>
            </a:extLst>
          </p:cNvPr>
          <p:cNvGrpSpPr/>
          <p:nvPr/>
        </p:nvGrpSpPr>
        <p:grpSpPr>
          <a:xfrm>
            <a:off x="7849678" y="3192403"/>
            <a:ext cx="4180198" cy="646331"/>
            <a:chOff x="8495137" y="4050159"/>
            <a:chExt cx="4180198" cy="646331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2B41AAA-65BD-51D9-4553-B94F794C196B}"/>
                </a:ext>
              </a:extLst>
            </p:cNvPr>
            <p:cNvSpPr txBox="1"/>
            <p:nvPr/>
          </p:nvSpPr>
          <p:spPr>
            <a:xfrm>
              <a:off x="10294686" y="4050159"/>
              <a:ext cx="238064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>
                  <a:solidFill>
                    <a:schemeClr val="bg1"/>
                  </a:solidFill>
                </a:rPr>
                <a:t>root word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1E2DB22A-07AA-2B2F-37D5-CB97EA0CF5B9}"/>
                </a:ext>
              </a:extLst>
            </p:cNvPr>
            <p:cNvCxnSpPr>
              <a:cxnSpLocks/>
              <a:stCxn id="13" idx="1"/>
            </p:cNvCxnSpPr>
            <p:nvPr/>
          </p:nvCxnSpPr>
          <p:spPr>
            <a:xfrm flipH="1" flipV="1">
              <a:off x="8495137" y="4331192"/>
              <a:ext cx="1799549" cy="42133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577C188B-EEF9-A415-F387-17971485C4FD}"/>
              </a:ext>
            </a:extLst>
          </p:cNvPr>
          <p:cNvSpPr txBox="1"/>
          <p:nvPr/>
        </p:nvSpPr>
        <p:spPr>
          <a:xfrm>
            <a:off x="3708596" y="5546217"/>
            <a:ext cx="60450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bg1"/>
                </a:solidFill>
              </a:rPr>
              <a:t>dis + agree = disagree</a:t>
            </a:r>
          </a:p>
        </p:txBody>
      </p:sp>
    </p:spTree>
    <p:extLst>
      <p:ext uri="{BB962C8B-B14F-4D97-AF65-F5344CB8AC3E}">
        <p14:creationId xmlns:p14="http://schemas.microsoft.com/office/powerpoint/2010/main" val="173820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11022E-16 L 0.15312 -0.001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56" y="-9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1.11022E-16 L -0.19101 -0.0034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57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Background pattern&#10;&#10;Description automatically generated">
            <a:extLst>
              <a:ext uri="{FF2B5EF4-FFF2-40B4-BE49-F238E27FC236}">
                <a16:creationId xmlns:a16="http://schemas.microsoft.com/office/drawing/2014/main" id="{55B61937-97BC-9AD6-C971-34193E800B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CD10EAC-76CD-B09A-734A-291C5B2959F9}"/>
              </a:ext>
            </a:extLst>
          </p:cNvPr>
          <p:cNvSpPr txBox="1">
            <a:spLocks/>
          </p:cNvSpPr>
          <p:nvPr/>
        </p:nvSpPr>
        <p:spPr>
          <a:xfrm>
            <a:off x="429198" y="1685707"/>
            <a:ext cx="11497109" cy="1844673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Does anyone remember what type of word “</a:t>
            </a:r>
            <a:r>
              <a:rPr lang="en-GB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sat</a:t>
            </a:r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” is? 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7DA4A7-B125-1ADF-E72A-BCCC79278733}"/>
              </a:ext>
            </a:extLst>
          </p:cNvPr>
          <p:cNvSpPr txBox="1">
            <a:spLocks/>
          </p:cNvSpPr>
          <p:nvPr/>
        </p:nvSpPr>
        <p:spPr>
          <a:xfrm>
            <a:off x="429198" y="374483"/>
            <a:ext cx="11448765" cy="900135"/>
          </a:xfrm>
          <a:prstGeom prst="roundRect">
            <a:avLst>
              <a:gd name="adj" fmla="val 8408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cat </a:t>
            </a:r>
            <a:r>
              <a:rPr lang="en-GB" sz="4000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sat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on the mat.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0984DDC-BC67-EB14-6DE8-9E83E520D167}"/>
              </a:ext>
            </a:extLst>
          </p:cNvPr>
          <p:cNvSpPr txBox="1">
            <a:spLocks/>
          </p:cNvSpPr>
          <p:nvPr/>
        </p:nvSpPr>
        <p:spPr>
          <a:xfrm>
            <a:off x="477544" y="3941469"/>
            <a:ext cx="11400419" cy="974808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Action words are called </a:t>
            </a:r>
            <a:r>
              <a:rPr lang="en-GB" sz="36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verbs</a:t>
            </a:r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B0F2A43-837D-990F-1BA7-EB7D6D73BC02}"/>
              </a:ext>
            </a:extLst>
          </p:cNvPr>
          <p:cNvSpPr txBox="1">
            <a:spLocks/>
          </p:cNvSpPr>
          <p:nvPr/>
        </p:nvSpPr>
        <p:spPr>
          <a:xfrm>
            <a:off x="486801" y="5327365"/>
            <a:ext cx="11400419" cy="974808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“sat” is the </a:t>
            </a:r>
            <a:r>
              <a:rPr lang="en-GB" sz="36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verb</a:t>
            </a:r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in this sentences.</a:t>
            </a:r>
          </a:p>
        </p:txBody>
      </p:sp>
    </p:spTree>
    <p:extLst>
      <p:ext uri="{BB962C8B-B14F-4D97-AF65-F5344CB8AC3E}">
        <p14:creationId xmlns:p14="http://schemas.microsoft.com/office/powerpoint/2010/main" val="2371301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hape, background pattern&#10;&#10;Description automatically generated">
            <a:extLst>
              <a:ext uri="{FF2B5EF4-FFF2-40B4-BE49-F238E27FC236}">
                <a16:creationId xmlns:a16="http://schemas.microsoft.com/office/drawing/2014/main" id="{24D54B5C-885F-C120-9799-69F9251E3A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6"/>
            <a:ext cx="12192000" cy="6858001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9BAFB63-89A0-1CE2-BC09-42A58A322E55}"/>
              </a:ext>
            </a:extLst>
          </p:cNvPr>
          <p:cNvSpPr txBox="1">
            <a:spLocks/>
          </p:cNvSpPr>
          <p:nvPr/>
        </p:nvSpPr>
        <p:spPr>
          <a:xfrm>
            <a:off x="377072" y="281748"/>
            <a:ext cx="11594969" cy="1392863"/>
          </a:xfrm>
          <a:prstGeom prst="roundRect">
            <a:avLst>
              <a:gd name="adj" fmla="val 1276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anyone guess what a </a:t>
            </a:r>
            <a:r>
              <a:rPr lang="en-GB" sz="4000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verb prefix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is?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BD17445-2CE7-D049-5829-AF7A94414BDF}"/>
              </a:ext>
            </a:extLst>
          </p:cNvPr>
          <p:cNvSpPr txBox="1">
            <a:spLocks/>
          </p:cNvSpPr>
          <p:nvPr/>
        </p:nvSpPr>
        <p:spPr>
          <a:xfrm>
            <a:off x="377072" y="1881702"/>
            <a:ext cx="11594968" cy="1829046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anyone think of an example of a </a:t>
            </a:r>
            <a:r>
              <a:rPr lang="en-GB" sz="4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verb prefix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1041F4-4BF3-1C4D-2F2C-9D66D0CAF14C}"/>
              </a:ext>
            </a:extLst>
          </p:cNvPr>
          <p:cNvSpPr txBox="1">
            <a:spLocks/>
          </p:cNvSpPr>
          <p:nvPr/>
        </p:nvSpPr>
        <p:spPr>
          <a:xfrm>
            <a:off x="377071" y="3917839"/>
            <a:ext cx="11594967" cy="720149"/>
          </a:xfrm>
          <a:prstGeom prst="roundRect">
            <a:avLst>
              <a:gd name="adj" fmla="val 8408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How about?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81D4AC-DA86-7BF2-726D-1FD0AE4B635B}"/>
              </a:ext>
            </a:extLst>
          </p:cNvPr>
          <p:cNvSpPr txBox="1"/>
          <p:nvPr/>
        </p:nvSpPr>
        <p:spPr>
          <a:xfrm>
            <a:off x="745563" y="4781698"/>
            <a:ext cx="2517084" cy="646986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u="sng" dirty="0">
                <a:solidFill>
                  <a:schemeClr val="bg1"/>
                </a:solidFill>
              </a:rPr>
              <a:t>re</a:t>
            </a:r>
            <a:r>
              <a:rPr lang="en-GB" sz="3200" dirty="0">
                <a:solidFill>
                  <a:schemeClr val="bg1"/>
                </a:solidFill>
              </a:rPr>
              <a:t>turn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D0ABF1C-93E0-3918-0C0F-410A600E6AFF}"/>
              </a:ext>
            </a:extLst>
          </p:cNvPr>
          <p:cNvSpPr txBox="1">
            <a:spLocks/>
          </p:cNvSpPr>
          <p:nvPr/>
        </p:nvSpPr>
        <p:spPr>
          <a:xfrm>
            <a:off x="745562" y="5600581"/>
            <a:ext cx="2517085" cy="720149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un</a:t>
            </a:r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friend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8CB5EB-043F-4D0C-2550-5552F7903EA6}"/>
              </a:ext>
            </a:extLst>
          </p:cNvPr>
          <p:cNvSpPr txBox="1"/>
          <p:nvPr/>
        </p:nvSpPr>
        <p:spPr>
          <a:xfrm>
            <a:off x="3512826" y="4781698"/>
            <a:ext cx="2517084" cy="646986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u="sng" dirty="0">
                <a:solidFill>
                  <a:schemeClr val="bg1"/>
                </a:solidFill>
              </a:rPr>
              <a:t>under</a:t>
            </a:r>
            <a:r>
              <a:rPr lang="en-GB" sz="3200" dirty="0">
                <a:solidFill>
                  <a:schemeClr val="bg1"/>
                </a:solidFill>
              </a:rPr>
              <a:t>stand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E435709-730D-E6D6-DC14-8D695CC1F06A}"/>
              </a:ext>
            </a:extLst>
          </p:cNvPr>
          <p:cNvSpPr txBox="1">
            <a:spLocks/>
          </p:cNvSpPr>
          <p:nvPr/>
        </p:nvSpPr>
        <p:spPr>
          <a:xfrm>
            <a:off x="3512825" y="5600581"/>
            <a:ext cx="2517085" cy="720149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sub</a:t>
            </a:r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merge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05CFC8-511D-612A-48AC-65474A7FCDDA}"/>
              </a:ext>
            </a:extLst>
          </p:cNvPr>
          <p:cNvSpPr txBox="1"/>
          <p:nvPr/>
        </p:nvSpPr>
        <p:spPr>
          <a:xfrm>
            <a:off x="6280089" y="4781698"/>
            <a:ext cx="2517084" cy="646986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u="sng" dirty="0">
                <a:solidFill>
                  <a:schemeClr val="bg1"/>
                </a:solidFill>
              </a:rPr>
              <a:t>pre</a:t>
            </a:r>
            <a:r>
              <a:rPr lang="en-GB" sz="3200" dirty="0">
                <a:solidFill>
                  <a:schemeClr val="bg1"/>
                </a:solidFill>
              </a:rPr>
              <a:t>face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A968894-78A3-C573-C5AF-D4DCFFEED3A4}"/>
              </a:ext>
            </a:extLst>
          </p:cNvPr>
          <p:cNvSpPr txBox="1">
            <a:spLocks/>
          </p:cNvSpPr>
          <p:nvPr/>
        </p:nvSpPr>
        <p:spPr>
          <a:xfrm>
            <a:off x="6280088" y="5600581"/>
            <a:ext cx="2517085" cy="720149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in</a:t>
            </a:r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clude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FA45002-2D8A-A176-8519-18DFF24F5159}"/>
              </a:ext>
            </a:extLst>
          </p:cNvPr>
          <p:cNvSpPr txBox="1"/>
          <p:nvPr/>
        </p:nvSpPr>
        <p:spPr>
          <a:xfrm>
            <a:off x="9047352" y="4781698"/>
            <a:ext cx="2517084" cy="646986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u="sng" dirty="0">
                <a:solidFill>
                  <a:schemeClr val="bg1"/>
                </a:solidFill>
              </a:rPr>
              <a:t>im</a:t>
            </a:r>
            <a:r>
              <a:rPr lang="en-GB" sz="3200" dirty="0">
                <a:solidFill>
                  <a:schemeClr val="bg1"/>
                </a:solidFill>
              </a:rPr>
              <a:t>port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1B185B3-849C-D2AC-4985-BB5464EF7A6E}"/>
              </a:ext>
            </a:extLst>
          </p:cNvPr>
          <p:cNvSpPr txBox="1">
            <a:spLocks/>
          </p:cNvSpPr>
          <p:nvPr/>
        </p:nvSpPr>
        <p:spPr>
          <a:xfrm>
            <a:off x="9047351" y="5600581"/>
            <a:ext cx="2517085" cy="720149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mis</a:t>
            </a:r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step</a:t>
            </a:r>
          </a:p>
        </p:txBody>
      </p:sp>
    </p:spTree>
    <p:extLst>
      <p:ext uri="{BB962C8B-B14F-4D97-AF65-F5344CB8AC3E}">
        <p14:creationId xmlns:p14="http://schemas.microsoft.com/office/powerpoint/2010/main" val="474139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3" grpId="0" animBg="1"/>
      <p:bldP spid="4" grpId="0" animBg="1"/>
      <p:bldP spid="8" grpId="0" animBg="1"/>
      <p:bldP spid="9" grpId="0" animBg="1"/>
      <p:bldP spid="11" grpId="0" animBg="1"/>
      <p:bldP spid="12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10" descr="A picture containing shape&#10;&#10;Description automatically generated">
            <a:extLst>
              <a:ext uri="{FF2B5EF4-FFF2-40B4-BE49-F238E27FC236}">
                <a16:creationId xmlns:a16="http://schemas.microsoft.com/office/drawing/2014/main" id="{590EFC3E-DD02-2062-B81A-361418F56D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4" name="Title 1">
            <a:extLst>
              <a:ext uri="{FF2B5EF4-FFF2-40B4-BE49-F238E27FC236}">
                <a16:creationId xmlns:a16="http://schemas.microsoft.com/office/drawing/2014/main" id="{B8F1AF4A-2862-D874-BD05-2D7331678019}"/>
              </a:ext>
            </a:extLst>
          </p:cNvPr>
          <p:cNvSpPr txBox="1">
            <a:spLocks/>
          </p:cNvSpPr>
          <p:nvPr/>
        </p:nvSpPr>
        <p:spPr>
          <a:xfrm>
            <a:off x="490846" y="706655"/>
            <a:ext cx="11377035" cy="871090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What’s the point?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EB59D0-324B-BC5B-F61C-289981EE7415}"/>
              </a:ext>
            </a:extLst>
          </p:cNvPr>
          <p:cNvSpPr txBox="1"/>
          <p:nvPr/>
        </p:nvSpPr>
        <p:spPr>
          <a:xfrm>
            <a:off x="1104443" y="1798120"/>
            <a:ext cx="10149840" cy="1191816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Knowing the root verb, means we can also figure out how to change the tense of the verb.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05FDE32-B2F0-DBF9-D1D3-B40B623907EF}"/>
              </a:ext>
            </a:extLst>
          </p:cNvPr>
          <p:cNvSpPr txBox="1">
            <a:spLocks/>
          </p:cNvSpPr>
          <p:nvPr/>
        </p:nvSpPr>
        <p:spPr>
          <a:xfrm>
            <a:off x="1104442" y="3291463"/>
            <a:ext cx="4991557" cy="102951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Formed, forming, etc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E3BEC3-F166-AD6B-26C0-620EA42D9B65}"/>
              </a:ext>
            </a:extLst>
          </p:cNvPr>
          <p:cNvSpPr txBox="1"/>
          <p:nvPr/>
        </p:nvSpPr>
        <p:spPr>
          <a:xfrm>
            <a:off x="6405349" y="3210311"/>
            <a:ext cx="4848934" cy="1191816"/>
          </a:xfrm>
          <a:prstGeom prst="roundRect">
            <a:avLst/>
          </a:prstGeom>
          <a:solidFill>
            <a:srgbClr val="EF802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Transformed, transforming, etc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C97A1B-CA9D-E21E-F48F-8417F756181D}"/>
              </a:ext>
            </a:extLst>
          </p:cNvPr>
          <p:cNvSpPr txBox="1"/>
          <p:nvPr/>
        </p:nvSpPr>
        <p:spPr>
          <a:xfrm>
            <a:off x="1367848" y="5104950"/>
            <a:ext cx="9456304" cy="1191816"/>
          </a:xfrm>
          <a:prstGeom prst="roundRect">
            <a:avLst/>
          </a:prstGeom>
          <a:solidFill>
            <a:srgbClr val="EF802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Basically, it helps us know spellings and meanings without having to be taught them!</a:t>
            </a:r>
          </a:p>
        </p:txBody>
      </p:sp>
    </p:spTree>
    <p:extLst>
      <p:ext uri="{BB962C8B-B14F-4D97-AF65-F5344CB8AC3E}">
        <p14:creationId xmlns:p14="http://schemas.microsoft.com/office/powerpoint/2010/main" val="4028219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outdoor, light, outdoor object, day&#10;&#10;Description automatically generated">
            <a:extLst>
              <a:ext uri="{FF2B5EF4-FFF2-40B4-BE49-F238E27FC236}">
                <a16:creationId xmlns:a16="http://schemas.microsoft.com/office/drawing/2014/main" id="{4BEAF348-75AC-314F-C8F0-9A9C6AEAF0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63" y="-6908"/>
            <a:ext cx="12191999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B4FA7BF-C76C-A975-CF70-84A0A83EA8D6}"/>
              </a:ext>
            </a:extLst>
          </p:cNvPr>
          <p:cNvSpPr/>
          <p:nvPr/>
        </p:nvSpPr>
        <p:spPr>
          <a:xfrm>
            <a:off x="2087730" y="1659102"/>
            <a:ext cx="8016536" cy="413699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sp>
        <p:nvSpPr>
          <p:cNvPr id="11266" name="Title 1">
            <a:extLst>
              <a:ext uri="{FF2B5EF4-FFF2-40B4-BE49-F238E27FC236}">
                <a16:creationId xmlns:a16="http://schemas.microsoft.com/office/drawing/2014/main" id="{9AFD9B2D-C6E6-FEA9-2F40-C75AC71C5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4144" y="349411"/>
            <a:ext cx="8709891" cy="1613919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1" hangingPunct="1"/>
            <a:r>
              <a:rPr lang="en-GB" altLang="en-US" sz="2800" dirty="0">
                <a:solidFill>
                  <a:schemeClr val="bg1"/>
                </a:solidFill>
              </a:rPr>
              <a:t>You have 2 minutes to list as many verbs with prefixes as possible!</a:t>
            </a:r>
          </a:p>
        </p:txBody>
      </p:sp>
      <p:sp>
        <p:nvSpPr>
          <p:cNvPr id="11" name="Red Oval">
            <a:extLst>
              <a:ext uri="{FF2B5EF4-FFF2-40B4-BE49-F238E27FC236}">
                <a16:creationId xmlns:a16="http://schemas.microsoft.com/office/drawing/2014/main" id="{D72F35E9-7F8C-5E5C-FB40-45D7D4541A94}"/>
              </a:ext>
            </a:extLst>
          </p:cNvPr>
          <p:cNvSpPr/>
          <p:nvPr/>
        </p:nvSpPr>
        <p:spPr>
          <a:xfrm>
            <a:off x="490175" y="2462640"/>
            <a:ext cx="2547938" cy="2547937"/>
          </a:xfrm>
          <a:prstGeom prst="ellipse">
            <a:avLst/>
          </a:prstGeom>
          <a:solidFill>
            <a:srgbClr val="FF000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sp>
        <p:nvSpPr>
          <p:cNvPr id="12" name="Amber Oval">
            <a:extLst>
              <a:ext uri="{FF2B5EF4-FFF2-40B4-BE49-F238E27FC236}">
                <a16:creationId xmlns:a16="http://schemas.microsoft.com/office/drawing/2014/main" id="{35496460-D172-C647-0271-13B985D52204}"/>
              </a:ext>
            </a:extLst>
          </p:cNvPr>
          <p:cNvSpPr/>
          <p:nvPr/>
        </p:nvSpPr>
        <p:spPr>
          <a:xfrm>
            <a:off x="490175" y="2462640"/>
            <a:ext cx="2547938" cy="2547937"/>
          </a:xfrm>
          <a:prstGeom prst="ellipse">
            <a:avLst/>
          </a:prstGeom>
          <a:solidFill>
            <a:srgbClr val="FFFF0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sp>
        <p:nvSpPr>
          <p:cNvPr id="13" name="Green Oval">
            <a:extLst>
              <a:ext uri="{FF2B5EF4-FFF2-40B4-BE49-F238E27FC236}">
                <a16:creationId xmlns:a16="http://schemas.microsoft.com/office/drawing/2014/main" id="{84B753FC-7FBA-D534-DD4A-E84D8EAA93CF}"/>
              </a:ext>
            </a:extLst>
          </p:cNvPr>
          <p:cNvSpPr/>
          <p:nvPr/>
        </p:nvSpPr>
        <p:spPr>
          <a:xfrm>
            <a:off x="490175" y="2462640"/>
            <a:ext cx="2547938" cy="2547937"/>
          </a:xfrm>
          <a:prstGeom prst="ellipse">
            <a:avLst/>
          </a:prstGeom>
          <a:solidFill>
            <a:srgbClr val="00B05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733FA25-F0D9-C3D5-9CE5-D0312237F061}"/>
              </a:ext>
            </a:extLst>
          </p:cNvPr>
          <p:cNvSpPr txBox="1"/>
          <p:nvPr/>
        </p:nvSpPr>
        <p:spPr>
          <a:xfrm>
            <a:off x="482794" y="5265873"/>
            <a:ext cx="2542686" cy="408623"/>
          </a:xfrm>
          <a:prstGeom prst="roundRect">
            <a:avLst/>
          </a:prstGeom>
          <a:solidFill>
            <a:srgbClr val="FF0000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ndika" panose="02000000000000000000" pitchFamily="2" charset="0"/>
              </a:rPr>
              <a:t>TIME’S UP!</a:t>
            </a:r>
          </a:p>
        </p:txBody>
      </p:sp>
      <p:sp>
        <p:nvSpPr>
          <p:cNvPr id="15" name="Last 60 seconds">
            <a:extLst>
              <a:ext uri="{FF2B5EF4-FFF2-40B4-BE49-F238E27FC236}">
                <a16:creationId xmlns:a16="http://schemas.microsoft.com/office/drawing/2014/main" id="{FD99EF8A-A45B-9CCC-6597-1DB8D3F83C6D}"/>
              </a:ext>
            </a:extLst>
          </p:cNvPr>
          <p:cNvSpPr txBox="1"/>
          <p:nvPr/>
        </p:nvSpPr>
        <p:spPr>
          <a:xfrm>
            <a:off x="482794" y="5265873"/>
            <a:ext cx="2542686" cy="408623"/>
          </a:xfrm>
          <a:prstGeom prst="roundRect">
            <a:avLst/>
          </a:prstGeom>
          <a:solidFill>
            <a:srgbClr val="FFC000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ndika" panose="02000000000000000000" pitchFamily="2" charset="0"/>
              </a:rPr>
              <a:t>Last 60 seconds!</a:t>
            </a:r>
          </a:p>
        </p:txBody>
      </p:sp>
      <p:sp>
        <p:nvSpPr>
          <p:cNvPr id="16" name="Grey Oval">
            <a:extLst>
              <a:ext uri="{FF2B5EF4-FFF2-40B4-BE49-F238E27FC236}">
                <a16:creationId xmlns:a16="http://schemas.microsoft.com/office/drawing/2014/main" id="{853C2272-8768-97A9-18A8-888F909E270A}"/>
              </a:ext>
            </a:extLst>
          </p:cNvPr>
          <p:cNvSpPr/>
          <p:nvPr/>
        </p:nvSpPr>
        <p:spPr>
          <a:xfrm>
            <a:off x="490175" y="2462640"/>
            <a:ext cx="2547938" cy="2547937"/>
          </a:xfrm>
          <a:prstGeom prst="ellipse">
            <a:avLst/>
          </a:prstGeom>
          <a:solidFill>
            <a:schemeClr val="bg1">
              <a:lumMod val="85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83CB84C-E34D-0448-A9CC-07FC1408D5B1}"/>
              </a:ext>
            </a:extLst>
          </p:cNvPr>
          <p:cNvSpPr/>
          <p:nvPr/>
        </p:nvSpPr>
        <p:spPr>
          <a:xfrm>
            <a:off x="1718505" y="3697668"/>
            <a:ext cx="100806" cy="101275"/>
          </a:xfrm>
          <a:prstGeom prst="ellipse">
            <a:avLst/>
          </a:prstGeom>
          <a:solidFill>
            <a:schemeClr val="tx1"/>
          </a:solidFill>
          <a:ln w="95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B6C0622-3F28-23FD-02B7-327E3B130303}"/>
              </a:ext>
            </a:extLst>
          </p:cNvPr>
          <p:cNvCxnSpPr>
            <a:cxnSpLocks/>
            <a:stCxn id="16" idx="0"/>
          </p:cNvCxnSpPr>
          <p:nvPr/>
        </p:nvCxnSpPr>
        <p:spPr>
          <a:xfrm flipH="1">
            <a:off x="1758892" y="2462640"/>
            <a:ext cx="5252" cy="221463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EE8C518-79C1-5C3A-AB0E-1CE40FC29C7A}"/>
              </a:ext>
            </a:extLst>
          </p:cNvPr>
          <p:cNvCxnSpPr/>
          <p:nvPr/>
        </p:nvCxnSpPr>
        <p:spPr>
          <a:xfrm>
            <a:off x="1765745" y="4771950"/>
            <a:ext cx="0" cy="235911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8E95382-8E4E-2026-733F-E8AD72CFC8B6}"/>
              </a:ext>
            </a:extLst>
          </p:cNvPr>
          <p:cNvCxnSpPr>
            <a:cxnSpLocks/>
          </p:cNvCxnSpPr>
          <p:nvPr/>
        </p:nvCxnSpPr>
        <p:spPr>
          <a:xfrm>
            <a:off x="2360107" y="4563714"/>
            <a:ext cx="150648" cy="20551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DD6280A-1CFA-85DB-3727-F98847870236}"/>
              </a:ext>
            </a:extLst>
          </p:cNvPr>
          <p:cNvCxnSpPr>
            <a:cxnSpLocks/>
          </p:cNvCxnSpPr>
          <p:nvPr/>
        </p:nvCxnSpPr>
        <p:spPr>
          <a:xfrm>
            <a:off x="1037054" y="2679893"/>
            <a:ext cx="150648" cy="20551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F089189-6690-E4D6-6204-449D6B2C3844}"/>
              </a:ext>
            </a:extLst>
          </p:cNvPr>
          <p:cNvCxnSpPr>
            <a:cxnSpLocks/>
          </p:cNvCxnSpPr>
          <p:nvPr/>
        </p:nvCxnSpPr>
        <p:spPr>
          <a:xfrm>
            <a:off x="621849" y="3173629"/>
            <a:ext cx="233574" cy="11906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54D2ABD-7806-9C4B-36F9-F5E9F1F83C6F}"/>
              </a:ext>
            </a:extLst>
          </p:cNvPr>
          <p:cNvCxnSpPr>
            <a:cxnSpLocks/>
          </p:cNvCxnSpPr>
          <p:nvPr/>
        </p:nvCxnSpPr>
        <p:spPr>
          <a:xfrm>
            <a:off x="2658523" y="4202338"/>
            <a:ext cx="233574" cy="11906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6255080-97FA-CB0E-4DF0-539043575C14}"/>
              </a:ext>
            </a:extLst>
          </p:cNvPr>
          <p:cNvCxnSpPr>
            <a:cxnSpLocks/>
          </p:cNvCxnSpPr>
          <p:nvPr/>
        </p:nvCxnSpPr>
        <p:spPr>
          <a:xfrm>
            <a:off x="2790867" y="3734977"/>
            <a:ext cx="241994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592D1DE-8A56-F442-A1B0-C44D5C40CC43}"/>
              </a:ext>
            </a:extLst>
          </p:cNvPr>
          <p:cNvCxnSpPr>
            <a:cxnSpLocks/>
          </p:cNvCxnSpPr>
          <p:nvPr/>
        </p:nvCxnSpPr>
        <p:spPr>
          <a:xfrm>
            <a:off x="491776" y="3756606"/>
            <a:ext cx="241994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6888856-56C0-8477-BD6C-1AD182C79E34}"/>
              </a:ext>
            </a:extLst>
          </p:cNvPr>
          <p:cNvCxnSpPr>
            <a:cxnSpLocks/>
          </p:cNvCxnSpPr>
          <p:nvPr/>
        </p:nvCxnSpPr>
        <p:spPr>
          <a:xfrm flipV="1">
            <a:off x="2711601" y="3187679"/>
            <a:ext cx="200263" cy="10501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48D72DD-36E5-E640-076D-2D3ABD490757}"/>
              </a:ext>
            </a:extLst>
          </p:cNvPr>
          <p:cNvCxnSpPr>
            <a:cxnSpLocks/>
          </p:cNvCxnSpPr>
          <p:nvPr/>
        </p:nvCxnSpPr>
        <p:spPr>
          <a:xfrm flipV="1">
            <a:off x="651616" y="4218734"/>
            <a:ext cx="200263" cy="10501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Go 30 seconds">
            <a:extLst>
              <a:ext uri="{FF2B5EF4-FFF2-40B4-BE49-F238E27FC236}">
                <a16:creationId xmlns:a16="http://schemas.microsoft.com/office/drawing/2014/main" id="{266C9D33-8551-FD3E-5C5F-6D9C5EDE0CA8}"/>
              </a:ext>
            </a:extLst>
          </p:cNvPr>
          <p:cNvSpPr txBox="1"/>
          <p:nvPr/>
        </p:nvSpPr>
        <p:spPr>
          <a:xfrm>
            <a:off x="482794" y="5265873"/>
            <a:ext cx="2542686" cy="408623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ndika" panose="02000000000000000000" pitchFamily="2" charset="0"/>
              </a:rPr>
              <a:t>GO!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F314AF3-30E4-2904-6AC1-244F4912B2CC}"/>
              </a:ext>
            </a:extLst>
          </p:cNvPr>
          <p:cNvCxnSpPr>
            <a:cxnSpLocks/>
          </p:cNvCxnSpPr>
          <p:nvPr/>
        </p:nvCxnSpPr>
        <p:spPr>
          <a:xfrm flipV="1">
            <a:off x="1012246" y="4563714"/>
            <a:ext cx="126308" cy="17595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947673E-4B59-E5BD-689E-6D7DC482B43E}"/>
              </a:ext>
            </a:extLst>
          </p:cNvPr>
          <p:cNvCxnSpPr>
            <a:cxnSpLocks/>
          </p:cNvCxnSpPr>
          <p:nvPr/>
        </p:nvCxnSpPr>
        <p:spPr>
          <a:xfrm flipV="1">
            <a:off x="2415756" y="2721390"/>
            <a:ext cx="126308" cy="17595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C00E6AB-3868-1159-C0D1-FAFC6E49BBFE}"/>
              </a:ext>
            </a:extLst>
          </p:cNvPr>
          <p:cNvGrpSpPr>
            <a:grpSpLocks/>
          </p:cNvGrpSpPr>
          <p:nvPr/>
        </p:nvGrpSpPr>
        <p:grpSpPr bwMode="auto">
          <a:xfrm>
            <a:off x="1764973" y="2652500"/>
            <a:ext cx="7938" cy="2208212"/>
            <a:chOff x="6948614" y="3503140"/>
            <a:chExt cx="7930" cy="2208694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B5077A3-D261-E3D5-4235-9245AFB91066}"/>
                </a:ext>
              </a:extLst>
            </p:cNvPr>
            <p:cNvCxnSpPr/>
            <p:nvPr/>
          </p:nvCxnSpPr>
          <p:spPr>
            <a:xfrm>
              <a:off x="6948614" y="3503140"/>
              <a:ext cx="4758" cy="110514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4250247F-F6DF-FB22-0ACC-1015759D93E2}"/>
                </a:ext>
              </a:extLst>
            </p:cNvPr>
            <p:cNvCxnSpPr/>
            <p:nvPr/>
          </p:nvCxnSpPr>
          <p:spPr>
            <a:xfrm>
              <a:off x="6951786" y="4606693"/>
              <a:ext cx="4758" cy="1105141"/>
            </a:xfrm>
            <a:prstGeom prst="line">
              <a:avLst/>
            </a:prstGeom>
            <a:ln w="38100">
              <a:solidFill>
                <a:schemeClr val="accent3">
                  <a:lumMod val="75000"/>
                  <a:alpha val="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2 minutes start">
            <a:extLst>
              <a:ext uri="{FF2B5EF4-FFF2-40B4-BE49-F238E27FC236}">
                <a16:creationId xmlns:a16="http://schemas.microsoft.com/office/drawing/2014/main" id="{1D5ECD7B-9640-D2A9-4D33-2DC74BD3103E}"/>
              </a:ext>
            </a:extLst>
          </p:cNvPr>
          <p:cNvSpPr txBox="1"/>
          <p:nvPr/>
        </p:nvSpPr>
        <p:spPr>
          <a:xfrm>
            <a:off x="482794" y="5265873"/>
            <a:ext cx="2542686" cy="408623"/>
          </a:xfrm>
          <a:prstGeom prst="roundRect">
            <a:avLst/>
          </a:prstGeom>
          <a:solidFill>
            <a:srgbClr val="7030A0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ndika" panose="02000000000000000000" pitchFamily="2" charset="0"/>
              </a:rPr>
              <a:t>Start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3853243-8790-6765-0C33-E8097F076138}"/>
              </a:ext>
            </a:extLst>
          </p:cNvPr>
          <p:cNvSpPr txBox="1"/>
          <p:nvPr/>
        </p:nvSpPr>
        <p:spPr>
          <a:xfrm>
            <a:off x="556040" y="1755224"/>
            <a:ext cx="2417865" cy="510778"/>
          </a:xfrm>
          <a:prstGeom prst="round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Andika" panose="02000000000000000000" pitchFamily="2" charset="0"/>
              </a:rPr>
              <a:t>2 Minute Timer</a:t>
            </a:r>
          </a:p>
        </p:txBody>
      </p:sp>
      <p:pic>
        <p:nvPicPr>
          <p:cNvPr id="36" name="Picture 35" descr="Icon&#10;&#10;Description automatically generated">
            <a:extLst>
              <a:ext uri="{FF2B5EF4-FFF2-40B4-BE49-F238E27FC236}">
                <a16:creationId xmlns:a16="http://schemas.microsoft.com/office/drawing/2014/main" id="{EF093177-224D-CD3F-4504-48983DBD58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4867" y="1473743"/>
            <a:ext cx="2852281" cy="4811941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BB33AEF0-01D2-2C48-22CF-B8F67D6D5B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438" y="2068656"/>
            <a:ext cx="5665813" cy="734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en-GB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What verbs can you think of?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8A0B806-76B3-2A9D-43A8-C54998A29C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438" y="3205100"/>
            <a:ext cx="5766796" cy="2673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en-GB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Can you think of any verbs beginning with ‘un-’, ‘re-’ or ‘mis-’?	</a:t>
            </a: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GB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	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0804E1-9632-0DE2-F975-50E838C3CD07}"/>
              </a:ext>
            </a:extLst>
          </p:cNvPr>
          <p:cNvSpPr txBox="1"/>
          <p:nvPr/>
        </p:nvSpPr>
        <p:spPr>
          <a:xfrm>
            <a:off x="2743490" y="1778602"/>
            <a:ext cx="6414709" cy="4171355"/>
          </a:xfrm>
          <a:prstGeom prst="roundRect">
            <a:avLst/>
          </a:prstGeom>
          <a:solidFill>
            <a:srgbClr val="00B050"/>
          </a:solidFill>
          <a:ln w="57150">
            <a:solidFill>
              <a:schemeClr val="bg1">
                <a:lumMod val="6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GB" sz="23900" dirty="0">
                <a:solidFill>
                  <a:schemeClr val="bg1"/>
                </a:solidFill>
                <a:latin typeface="Andika" panose="02000000000000000000" pitchFamily="2" charset="0"/>
              </a:rPr>
              <a:t>GO!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0" dur="12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119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6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0" nodeType="withEffect">
                                  <p:stCondLst>
                                    <p:cond delay="60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0" nodeType="withEffect">
                                  <p:stCondLst>
                                    <p:cond delay="120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6" grpId="0" animBg="1"/>
      <p:bldP spid="28" grpId="0" animBg="1"/>
      <p:bldP spid="34" grpId="0" animBg="1"/>
      <p:bldP spid="37" grpId="0"/>
      <p:bldP spid="38" grpId="0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outdoor, light, outdoor object, day&#10;&#10;Description automatically generated">
            <a:extLst>
              <a:ext uri="{FF2B5EF4-FFF2-40B4-BE49-F238E27FC236}">
                <a16:creationId xmlns:a16="http://schemas.microsoft.com/office/drawing/2014/main" id="{C6337BF8-AD11-4EA9-8E5B-D644E99B1B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B4FA7BF-C76C-A975-CF70-84A0A83EA8D6}"/>
              </a:ext>
            </a:extLst>
          </p:cNvPr>
          <p:cNvSpPr/>
          <p:nvPr/>
        </p:nvSpPr>
        <p:spPr>
          <a:xfrm>
            <a:off x="2087730" y="1659102"/>
            <a:ext cx="8016536" cy="413699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sp>
        <p:nvSpPr>
          <p:cNvPr id="11266" name="Title 1">
            <a:extLst>
              <a:ext uri="{FF2B5EF4-FFF2-40B4-BE49-F238E27FC236}">
                <a16:creationId xmlns:a16="http://schemas.microsoft.com/office/drawing/2014/main" id="{9AFD9B2D-C6E6-FEA9-2F40-C75AC71C5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4144" y="573434"/>
            <a:ext cx="8709891" cy="1389896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1" hangingPunct="1"/>
            <a:r>
              <a:rPr lang="en-GB" altLang="en-US" sz="2800" dirty="0">
                <a:solidFill>
                  <a:schemeClr val="bg1"/>
                </a:solidFill>
              </a:rPr>
              <a:t>How many did you think of?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4A98FF5-4F3C-D9B6-7AF1-1894F09399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7707" y="2160302"/>
            <a:ext cx="2816827" cy="3420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marL="514350" indent="-514350">
              <a:lnSpc>
                <a:spcPct val="150000"/>
              </a:lnSpc>
              <a:spcBef>
                <a:spcPct val="0"/>
              </a:spcBef>
              <a:buAutoNum type="arabicPeriod"/>
            </a:pPr>
            <a:r>
              <a:rPr lang="en-GB" altLang="en-US" sz="2400" dirty="0">
                <a:solidFill>
                  <a:schemeClr val="tx1"/>
                </a:solidFill>
                <a:latin typeface="Andika" panose="02000000000000000000" pitchFamily="2" charset="0"/>
              </a:rPr>
              <a:t>??</a:t>
            </a:r>
          </a:p>
          <a:p>
            <a:pPr marL="514350" indent="-514350">
              <a:lnSpc>
                <a:spcPct val="150000"/>
              </a:lnSpc>
              <a:spcBef>
                <a:spcPct val="0"/>
              </a:spcBef>
              <a:buAutoNum type="arabicPeriod"/>
            </a:pPr>
            <a:r>
              <a:rPr lang="en-GB" altLang="en-US" sz="2400" dirty="0">
                <a:solidFill>
                  <a:schemeClr val="tx1"/>
                </a:solidFill>
                <a:latin typeface="Andika" panose="02000000000000000000" pitchFamily="2" charset="0"/>
              </a:rPr>
              <a:t>?? </a:t>
            </a:r>
          </a:p>
          <a:p>
            <a:pPr marL="514350" indent="-514350">
              <a:lnSpc>
                <a:spcPct val="150000"/>
              </a:lnSpc>
              <a:spcBef>
                <a:spcPct val="0"/>
              </a:spcBef>
              <a:buAutoNum type="arabicPeriod"/>
            </a:pPr>
            <a:r>
              <a:rPr lang="en-GB" altLang="en-US" sz="2400" dirty="0">
                <a:solidFill>
                  <a:schemeClr val="tx1"/>
                </a:solidFill>
                <a:latin typeface="Andika" panose="02000000000000000000" pitchFamily="2" charset="0"/>
              </a:rPr>
              <a:t>?? </a:t>
            </a:r>
          </a:p>
          <a:p>
            <a:pPr marL="514350" indent="-514350">
              <a:lnSpc>
                <a:spcPct val="150000"/>
              </a:lnSpc>
              <a:spcBef>
                <a:spcPct val="0"/>
              </a:spcBef>
              <a:buAutoNum type="arabicPeriod"/>
            </a:pPr>
            <a:r>
              <a:rPr lang="en-GB" altLang="en-US" sz="2400" dirty="0">
                <a:solidFill>
                  <a:schemeClr val="tx1"/>
                </a:solidFill>
                <a:latin typeface="Andika" panose="02000000000000000000" pitchFamily="2" charset="0"/>
              </a:rPr>
              <a:t>?? </a:t>
            </a:r>
          </a:p>
          <a:p>
            <a:pPr marL="514350" indent="-514350">
              <a:lnSpc>
                <a:spcPct val="150000"/>
              </a:lnSpc>
              <a:spcBef>
                <a:spcPct val="0"/>
              </a:spcBef>
              <a:buAutoNum type="arabicPeriod"/>
            </a:pPr>
            <a:r>
              <a:rPr lang="en-GB" altLang="en-US" sz="2400" dirty="0">
                <a:solidFill>
                  <a:schemeClr val="tx1"/>
                </a:solidFill>
                <a:latin typeface="Andika" panose="02000000000000000000" pitchFamily="2" charset="0"/>
              </a:rPr>
              <a:t>?? </a:t>
            </a: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endParaRPr lang="en-GB" altLang="en-US" sz="2400" dirty="0">
              <a:solidFill>
                <a:schemeClr val="tx1"/>
              </a:solidFill>
              <a:latin typeface="Andika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04D6C1-734D-0AB9-F629-AB913652AE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4534" y="2155745"/>
            <a:ext cx="2816827" cy="2866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GB" altLang="en-US" sz="2400" dirty="0">
                <a:solidFill>
                  <a:schemeClr val="tx1"/>
                </a:solidFill>
                <a:latin typeface="Andika" panose="02000000000000000000" pitchFamily="2" charset="0"/>
              </a:rPr>
              <a:t>6.	 ??</a:t>
            </a: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GB" altLang="en-US" sz="2400" dirty="0">
                <a:solidFill>
                  <a:schemeClr val="tx1"/>
                </a:solidFill>
                <a:latin typeface="Andika" panose="02000000000000000000" pitchFamily="2" charset="0"/>
              </a:rPr>
              <a:t>7.	 ?? </a:t>
            </a: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GB" altLang="en-US" sz="2400" dirty="0">
                <a:solidFill>
                  <a:schemeClr val="tx1"/>
                </a:solidFill>
                <a:latin typeface="Andika" panose="02000000000000000000" pitchFamily="2" charset="0"/>
              </a:rPr>
              <a:t>8.	 ?? </a:t>
            </a: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GB" altLang="en-US" sz="2400" dirty="0">
                <a:solidFill>
                  <a:schemeClr val="tx1"/>
                </a:solidFill>
                <a:latin typeface="Andika" panose="02000000000000000000" pitchFamily="2" charset="0"/>
              </a:rPr>
              <a:t>9.	 ??</a:t>
            </a: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GB" altLang="en-US" sz="2400" dirty="0">
                <a:solidFill>
                  <a:schemeClr val="tx1"/>
                </a:solidFill>
                <a:latin typeface="Andika" panose="02000000000000000000" pitchFamily="2" charset="0"/>
              </a:rPr>
              <a:t>10.	 ?? </a:t>
            </a:r>
          </a:p>
        </p:txBody>
      </p:sp>
      <p:sp>
        <p:nvSpPr>
          <p:cNvPr id="11" name="Red Oval">
            <a:extLst>
              <a:ext uri="{FF2B5EF4-FFF2-40B4-BE49-F238E27FC236}">
                <a16:creationId xmlns:a16="http://schemas.microsoft.com/office/drawing/2014/main" id="{D72F35E9-7F8C-5E5C-FB40-45D7D4541A94}"/>
              </a:ext>
            </a:extLst>
          </p:cNvPr>
          <p:cNvSpPr/>
          <p:nvPr/>
        </p:nvSpPr>
        <p:spPr>
          <a:xfrm>
            <a:off x="490175" y="2462640"/>
            <a:ext cx="2547938" cy="2547937"/>
          </a:xfrm>
          <a:prstGeom prst="ellipse">
            <a:avLst/>
          </a:prstGeom>
          <a:solidFill>
            <a:srgbClr val="FF000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733FA25-F0D9-C3D5-9CE5-D0312237F061}"/>
              </a:ext>
            </a:extLst>
          </p:cNvPr>
          <p:cNvSpPr txBox="1"/>
          <p:nvPr/>
        </p:nvSpPr>
        <p:spPr>
          <a:xfrm>
            <a:off x="490175" y="5256582"/>
            <a:ext cx="2542686" cy="408623"/>
          </a:xfrm>
          <a:prstGeom prst="roundRect">
            <a:avLst/>
          </a:prstGeom>
          <a:solidFill>
            <a:srgbClr val="FF0000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ndika" panose="02000000000000000000" pitchFamily="2" charset="0"/>
              </a:rPr>
              <a:t>TIME’S UP!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83CB84C-E34D-0448-A9CC-07FC1408D5B1}"/>
              </a:ext>
            </a:extLst>
          </p:cNvPr>
          <p:cNvSpPr/>
          <p:nvPr/>
        </p:nvSpPr>
        <p:spPr>
          <a:xfrm>
            <a:off x="1718505" y="3697668"/>
            <a:ext cx="100806" cy="101275"/>
          </a:xfrm>
          <a:prstGeom prst="ellipse">
            <a:avLst/>
          </a:prstGeom>
          <a:solidFill>
            <a:schemeClr val="tx1"/>
          </a:solidFill>
          <a:ln w="95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B6C0622-3F28-23FD-02B7-327E3B130303}"/>
              </a:ext>
            </a:extLst>
          </p:cNvPr>
          <p:cNvCxnSpPr>
            <a:cxnSpLocks/>
          </p:cNvCxnSpPr>
          <p:nvPr/>
        </p:nvCxnSpPr>
        <p:spPr>
          <a:xfrm flipH="1">
            <a:off x="1758892" y="2462640"/>
            <a:ext cx="5252" cy="221463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EE8C518-79C1-5C3A-AB0E-1CE40FC29C7A}"/>
              </a:ext>
            </a:extLst>
          </p:cNvPr>
          <p:cNvCxnSpPr/>
          <p:nvPr/>
        </p:nvCxnSpPr>
        <p:spPr>
          <a:xfrm>
            <a:off x="1765745" y="4771950"/>
            <a:ext cx="0" cy="235911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8E95382-8E4E-2026-733F-E8AD72CFC8B6}"/>
              </a:ext>
            </a:extLst>
          </p:cNvPr>
          <p:cNvCxnSpPr>
            <a:cxnSpLocks/>
          </p:cNvCxnSpPr>
          <p:nvPr/>
        </p:nvCxnSpPr>
        <p:spPr>
          <a:xfrm>
            <a:off x="2360107" y="4563714"/>
            <a:ext cx="150648" cy="20551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DD6280A-1CFA-85DB-3727-F98847870236}"/>
              </a:ext>
            </a:extLst>
          </p:cNvPr>
          <p:cNvCxnSpPr>
            <a:cxnSpLocks/>
          </p:cNvCxnSpPr>
          <p:nvPr/>
        </p:nvCxnSpPr>
        <p:spPr>
          <a:xfrm>
            <a:off x="1037054" y="2679893"/>
            <a:ext cx="150648" cy="20551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F089189-6690-E4D6-6204-449D6B2C3844}"/>
              </a:ext>
            </a:extLst>
          </p:cNvPr>
          <p:cNvCxnSpPr>
            <a:cxnSpLocks/>
          </p:cNvCxnSpPr>
          <p:nvPr/>
        </p:nvCxnSpPr>
        <p:spPr>
          <a:xfrm>
            <a:off x="621849" y="3173629"/>
            <a:ext cx="233574" cy="11906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54D2ABD-7806-9C4B-36F9-F5E9F1F83C6F}"/>
              </a:ext>
            </a:extLst>
          </p:cNvPr>
          <p:cNvCxnSpPr>
            <a:cxnSpLocks/>
          </p:cNvCxnSpPr>
          <p:nvPr/>
        </p:nvCxnSpPr>
        <p:spPr>
          <a:xfrm>
            <a:off x="2658523" y="4202338"/>
            <a:ext cx="233574" cy="11906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6255080-97FA-CB0E-4DF0-539043575C14}"/>
              </a:ext>
            </a:extLst>
          </p:cNvPr>
          <p:cNvCxnSpPr>
            <a:cxnSpLocks/>
          </p:cNvCxnSpPr>
          <p:nvPr/>
        </p:nvCxnSpPr>
        <p:spPr>
          <a:xfrm>
            <a:off x="2790867" y="3734977"/>
            <a:ext cx="241994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592D1DE-8A56-F442-A1B0-C44D5C40CC43}"/>
              </a:ext>
            </a:extLst>
          </p:cNvPr>
          <p:cNvCxnSpPr>
            <a:cxnSpLocks/>
          </p:cNvCxnSpPr>
          <p:nvPr/>
        </p:nvCxnSpPr>
        <p:spPr>
          <a:xfrm>
            <a:off x="491776" y="3756606"/>
            <a:ext cx="241994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6888856-56C0-8477-BD6C-1AD182C79E34}"/>
              </a:ext>
            </a:extLst>
          </p:cNvPr>
          <p:cNvCxnSpPr>
            <a:cxnSpLocks/>
          </p:cNvCxnSpPr>
          <p:nvPr/>
        </p:nvCxnSpPr>
        <p:spPr>
          <a:xfrm flipV="1">
            <a:off x="2711601" y="3187679"/>
            <a:ext cx="200263" cy="10501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48D72DD-36E5-E640-076D-2D3ABD490757}"/>
              </a:ext>
            </a:extLst>
          </p:cNvPr>
          <p:cNvCxnSpPr>
            <a:cxnSpLocks/>
          </p:cNvCxnSpPr>
          <p:nvPr/>
        </p:nvCxnSpPr>
        <p:spPr>
          <a:xfrm flipV="1">
            <a:off x="651616" y="4218734"/>
            <a:ext cx="200263" cy="10501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F314AF3-30E4-2904-6AC1-244F4912B2CC}"/>
              </a:ext>
            </a:extLst>
          </p:cNvPr>
          <p:cNvCxnSpPr>
            <a:cxnSpLocks/>
          </p:cNvCxnSpPr>
          <p:nvPr/>
        </p:nvCxnSpPr>
        <p:spPr>
          <a:xfrm flipV="1">
            <a:off x="1012246" y="4563714"/>
            <a:ext cx="126308" cy="17595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947673E-4B59-E5BD-689E-6D7DC482B43E}"/>
              </a:ext>
            </a:extLst>
          </p:cNvPr>
          <p:cNvCxnSpPr>
            <a:cxnSpLocks/>
          </p:cNvCxnSpPr>
          <p:nvPr/>
        </p:nvCxnSpPr>
        <p:spPr>
          <a:xfrm flipV="1">
            <a:off x="2415756" y="2721390"/>
            <a:ext cx="126308" cy="17595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C00E6AB-3868-1159-C0D1-FAFC6E49BBFE}"/>
              </a:ext>
            </a:extLst>
          </p:cNvPr>
          <p:cNvGrpSpPr>
            <a:grpSpLocks/>
          </p:cNvGrpSpPr>
          <p:nvPr/>
        </p:nvGrpSpPr>
        <p:grpSpPr bwMode="auto">
          <a:xfrm>
            <a:off x="1764973" y="2652500"/>
            <a:ext cx="7938" cy="2208212"/>
            <a:chOff x="6948614" y="3503140"/>
            <a:chExt cx="7930" cy="2208694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B5077A3-D261-E3D5-4235-9245AFB91066}"/>
                </a:ext>
              </a:extLst>
            </p:cNvPr>
            <p:cNvCxnSpPr/>
            <p:nvPr/>
          </p:nvCxnSpPr>
          <p:spPr>
            <a:xfrm>
              <a:off x="6948614" y="3503140"/>
              <a:ext cx="4758" cy="110514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4250247F-F6DF-FB22-0ACC-1015759D93E2}"/>
                </a:ext>
              </a:extLst>
            </p:cNvPr>
            <p:cNvCxnSpPr/>
            <p:nvPr/>
          </p:nvCxnSpPr>
          <p:spPr>
            <a:xfrm>
              <a:off x="6951786" y="4606693"/>
              <a:ext cx="4758" cy="1105141"/>
            </a:xfrm>
            <a:prstGeom prst="line">
              <a:avLst/>
            </a:prstGeom>
            <a:ln w="38100">
              <a:solidFill>
                <a:schemeClr val="accent3">
                  <a:lumMod val="75000"/>
                  <a:alpha val="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13853243-8790-6765-0C33-E8097F076138}"/>
              </a:ext>
            </a:extLst>
          </p:cNvPr>
          <p:cNvSpPr txBox="1"/>
          <p:nvPr/>
        </p:nvSpPr>
        <p:spPr>
          <a:xfrm>
            <a:off x="556040" y="1755224"/>
            <a:ext cx="2417865" cy="510778"/>
          </a:xfrm>
          <a:prstGeom prst="round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Andika" panose="02000000000000000000" pitchFamily="2" charset="0"/>
              </a:rPr>
              <a:t>2 Minute Timer</a:t>
            </a:r>
          </a:p>
        </p:txBody>
      </p:sp>
      <p:pic>
        <p:nvPicPr>
          <p:cNvPr id="36" name="Picture 35" descr="Icon&#10;&#10;Description automatically generated">
            <a:extLst>
              <a:ext uri="{FF2B5EF4-FFF2-40B4-BE49-F238E27FC236}">
                <a16:creationId xmlns:a16="http://schemas.microsoft.com/office/drawing/2014/main" id="{8EA738D5-145D-7DBF-FB2A-291406B6A9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4867" y="1473743"/>
            <a:ext cx="2852281" cy="4811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6770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ndika">
      <a:majorFont>
        <a:latin typeface="Andika"/>
        <a:ea typeface=""/>
        <a:cs typeface=""/>
      </a:majorFont>
      <a:minorFont>
        <a:latin typeface="Andik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405</Words>
  <Application>Microsoft Office PowerPoint</Application>
  <PresentationFormat>Widescreen</PresentationFormat>
  <Paragraphs>75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Andika</vt:lpstr>
      <vt:lpstr>Office Theme</vt:lpstr>
      <vt:lpstr> How to Use this Powerpoint</vt:lpstr>
      <vt:lpstr>Verb prefixes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 have 2 minutes to list as many verbs with prefixes as possible!</vt:lpstr>
      <vt:lpstr>How many did you think of?</vt:lpstr>
      <vt:lpstr>How many did you think of?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Y5&amp;6 A –  Endings which sound like /ʃəs/ spelt –cious or –tious</dc:title>
  <dc:creator>Glen Jones</dc:creator>
  <cp:lastModifiedBy>Glen Jones</cp:lastModifiedBy>
  <cp:revision>2</cp:revision>
  <dcterms:created xsi:type="dcterms:W3CDTF">2022-05-31T09:42:07Z</dcterms:created>
  <dcterms:modified xsi:type="dcterms:W3CDTF">2023-08-22T09:17:10Z</dcterms:modified>
</cp:coreProperties>
</file>