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77" r:id="rId2"/>
    <p:sldId id="274" r:id="rId3"/>
    <p:sldId id="396" r:id="rId4"/>
    <p:sldId id="380" r:id="rId5"/>
    <p:sldId id="381" r:id="rId6"/>
    <p:sldId id="397" r:id="rId7"/>
    <p:sldId id="382" r:id="rId8"/>
    <p:sldId id="398" r:id="rId9"/>
    <p:sldId id="399" r:id="rId10"/>
    <p:sldId id="400" r:id="rId11"/>
    <p:sldId id="363" r:id="rId12"/>
    <p:sldId id="364" r:id="rId13"/>
    <p:sldId id="395" r:id="rId14"/>
    <p:sldId id="401" r:id="rId15"/>
    <p:sldId id="360" r:id="rId16"/>
    <p:sldId id="402" r:id="rId17"/>
  </p:sldIdLst>
  <p:sldSz cx="12192000" cy="6858000"/>
  <p:notesSz cx="6858000" cy="9144000"/>
  <p:embeddedFontLst>
    <p:embeddedFont>
      <p:font typeface="Andika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EC288-4ED5-4942-A05F-DFEB703EC21C}" v="25" dt="2023-08-22T09:20:59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74DEC288-4ED5-4942-A05F-DFEB703EC21C}"/>
    <pc:docChg chg="custSel modSld sldOrd">
      <pc:chgData name="Glen Jones" userId="e846aaca-4b24-4b13-b0d0-f2308e16b284" providerId="ADAL" clId="{74DEC288-4ED5-4942-A05F-DFEB703EC21C}" dt="2023-08-22T09:20:59.278" v="162"/>
      <pc:docMkLst>
        <pc:docMk/>
      </pc:docMkLst>
      <pc:sldChg chg="modSp mod">
        <pc:chgData name="Glen Jones" userId="e846aaca-4b24-4b13-b0d0-f2308e16b284" providerId="ADAL" clId="{74DEC288-4ED5-4942-A05F-DFEB703EC21C}" dt="2023-08-22T09:19:33.490" v="40" actId="20577"/>
        <pc:sldMkLst>
          <pc:docMk/>
          <pc:sldMk cId="0" sldId="360"/>
        </pc:sldMkLst>
        <pc:spChg chg="mod">
          <ac:chgData name="Glen Jones" userId="e846aaca-4b24-4b13-b0d0-f2308e16b284" providerId="ADAL" clId="{74DEC288-4ED5-4942-A05F-DFEB703EC21C}" dt="2023-08-22T09:19:33.490" v="40" actId="20577"/>
          <ac:spMkLst>
            <pc:docMk/>
            <pc:sldMk cId="0" sldId="360"/>
            <ac:spMk id="38" creationId="{48A0B806-76B3-2A9D-43A8-C54998A29C8F}"/>
          </ac:spMkLst>
        </pc:spChg>
      </pc:sldChg>
      <pc:sldChg chg="modSp mod">
        <pc:chgData name="Glen Jones" userId="e846aaca-4b24-4b13-b0d0-f2308e16b284" providerId="ADAL" clId="{74DEC288-4ED5-4942-A05F-DFEB703EC21C}" dt="2023-08-22T09:18:26.114" v="34" actId="20577"/>
        <pc:sldMkLst>
          <pc:docMk/>
          <pc:sldMk cId="3953488883" sldId="381"/>
        </pc:sldMkLst>
        <pc:spChg chg="mod">
          <ac:chgData name="Glen Jones" userId="e846aaca-4b24-4b13-b0d0-f2308e16b284" providerId="ADAL" clId="{74DEC288-4ED5-4942-A05F-DFEB703EC21C}" dt="2023-08-22T09:18:26.114" v="34" actId="20577"/>
          <ac:spMkLst>
            <pc:docMk/>
            <pc:sldMk cId="3953488883" sldId="381"/>
            <ac:spMk id="24" creationId="{E9963834-3A00-3A93-5926-4D1056BC326C}"/>
          </ac:spMkLst>
        </pc:spChg>
        <pc:spChg chg="mod">
          <ac:chgData name="Glen Jones" userId="e846aaca-4b24-4b13-b0d0-f2308e16b284" providerId="ADAL" clId="{74DEC288-4ED5-4942-A05F-DFEB703EC21C}" dt="2023-08-22T09:17:41.268" v="3" actId="20577"/>
          <ac:spMkLst>
            <pc:docMk/>
            <pc:sldMk cId="3953488883" sldId="381"/>
            <ac:spMk id="34" creationId="{B8F1AF4A-2862-D874-BD05-2D7331678019}"/>
          </ac:spMkLst>
        </pc:spChg>
        <pc:spChg chg="mod">
          <ac:chgData name="Glen Jones" userId="e846aaca-4b24-4b13-b0d0-f2308e16b284" providerId="ADAL" clId="{74DEC288-4ED5-4942-A05F-DFEB703EC21C}" dt="2023-08-22T09:18:04.044" v="25" actId="20577"/>
          <ac:spMkLst>
            <pc:docMk/>
            <pc:sldMk cId="3953488883" sldId="381"/>
            <ac:spMk id="35" creationId="{95B25526-10BA-45E4-E360-169304C735D4}"/>
          </ac:spMkLst>
        </pc:spChg>
      </pc:sldChg>
      <pc:sldChg chg="ord">
        <pc:chgData name="Glen Jones" userId="e846aaca-4b24-4b13-b0d0-f2308e16b284" providerId="ADAL" clId="{74DEC288-4ED5-4942-A05F-DFEB703EC21C}" dt="2023-08-22T09:19:52.425" v="42"/>
        <pc:sldMkLst>
          <pc:docMk/>
          <pc:sldMk cId="4028219825" sldId="395"/>
        </pc:sldMkLst>
      </pc:sldChg>
      <pc:sldChg chg="addSp modSp mod modAnim">
        <pc:chgData name="Glen Jones" userId="e846aaca-4b24-4b13-b0d0-f2308e16b284" providerId="ADAL" clId="{74DEC288-4ED5-4942-A05F-DFEB703EC21C}" dt="2023-08-22T09:20:59.278" v="162"/>
        <pc:sldMkLst>
          <pc:docMk/>
          <pc:sldMk cId="4226531199" sldId="402"/>
        </pc:sldMkLst>
        <pc:spChg chg="add mod">
          <ac:chgData name="Glen Jones" userId="e846aaca-4b24-4b13-b0d0-f2308e16b284" providerId="ADAL" clId="{74DEC288-4ED5-4942-A05F-DFEB703EC21C}" dt="2023-08-22T09:20:45.064" v="161" actId="20577"/>
          <ac:spMkLst>
            <pc:docMk/>
            <pc:sldMk cId="4226531199" sldId="402"/>
            <ac:spMk id="5" creationId="{F60DD174-368D-CDC6-E55D-9EAD2A24F2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892D-DEB9-4D3D-82E9-81D21416B5D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7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892D-DEB9-4D3D-82E9-81D21416B5D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29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892D-DEB9-4D3D-82E9-81D21416B5D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0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49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257525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we have:</a:t>
            </a:r>
          </a:p>
          <a:p>
            <a:pPr marL="1077913" indent="982663">
              <a:buFont typeface="Arial" panose="020B0604020202020204" pitchFamily="34" charset="0"/>
              <a:buChar char="•"/>
            </a:pP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(objects/things), </a:t>
            </a:r>
          </a:p>
          <a:p>
            <a:pPr marL="1077913" indent="982663">
              <a:buFont typeface="Arial" panose="020B0604020202020204" pitchFamily="34" charset="0"/>
              <a:buChar char="•"/>
            </a:pP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(describes things) and </a:t>
            </a:r>
          </a:p>
          <a:p>
            <a:pPr marL="1077913" indent="982663">
              <a:buFont typeface="Arial" panose="020B0604020202020204" pitchFamily="34" charset="0"/>
              <a:buChar char="•"/>
            </a:pP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(actions/doing words).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3428999"/>
            <a:ext cx="10283534" cy="1624611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can convert some nouns and adjectives to verbs by adding a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suffix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5363852"/>
            <a:ext cx="10283534" cy="1183908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remember what a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suffix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  <a:endParaRPr lang="en-GB" sz="4000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4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background pattern&#10;&#10;Description automatically generated">
            <a:extLst>
              <a:ext uri="{FF2B5EF4-FFF2-40B4-BE49-F238E27FC236}">
                <a16:creationId xmlns:a16="http://schemas.microsoft.com/office/drawing/2014/main" id="{5F264056-0980-FE3F-8AB5-6B2F262C4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628186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A suffix is a group of letters that go at the </a:t>
            </a:r>
            <a:r>
              <a:rPr lang="en-GB" sz="4000" u="sng" dirty="0">
                <a:solidFill>
                  <a:schemeClr val="bg1"/>
                </a:solidFill>
              </a:rPr>
              <a:t>end</a:t>
            </a:r>
            <a:r>
              <a:rPr lang="en-GB" sz="4000" dirty="0">
                <a:solidFill>
                  <a:schemeClr val="bg1"/>
                </a:solidFill>
              </a:rPr>
              <a:t> of a </a:t>
            </a:r>
            <a:r>
              <a:rPr lang="en-GB" sz="4000" u="sng" dirty="0">
                <a:solidFill>
                  <a:schemeClr val="bg1"/>
                </a:solidFill>
              </a:rPr>
              <a:t>root word</a:t>
            </a:r>
            <a:r>
              <a:rPr lang="en-GB" sz="4000" dirty="0">
                <a:solidFill>
                  <a:schemeClr val="bg1"/>
                </a:solidFill>
              </a:rPr>
              <a:t> and change the meaning of the word.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51CB96-B8D4-1534-1BEC-C5EF4D8BD66F}"/>
              </a:ext>
            </a:extLst>
          </p:cNvPr>
          <p:cNvGrpSpPr/>
          <p:nvPr/>
        </p:nvGrpSpPr>
        <p:grpSpPr>
          <a:xfrm>
            <a:off x="653658" y="3195115"/>
            <a:ext cx="3524597" cy="1200329"/>
            <a:chOff x="1299117" y="4052871"/>
            <a:chExt cx="3524597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DAB4A-25A5-0172-53B3-D1968404AD86}"/>
                </a:ext>
              </a:extLst>
            </p:cNvPr>
            <p:cNvSpPr txBox="1"/>
            <p:nvPr/>
          </p:nvSpPr>
          <p:spPr>
            <a:xfrm>
              <a:off x="1299117" y="4052871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Root word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ECCB54-CB71-DCB2-EC95-B5006F04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177" y="4277058"/>
              <a:ext cx="1837537" cy="989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D2B8E-1A71-C7C8-5A78-CDB886A671FB}"/>
              </a:ext>
            </a:extLst>
          </p:cNvPr>
          <p:cNvGrpSpPr/>
          <p:nvPr/>
        </p:nvGrpSpPr>
        <p:grpSpPr>
          <a:xfrm>
            <a:off x="7849678" y="3192403"/>
            <a:ext cx="4180198" cy="646331"/>
            <a:chOff x="8495137" y="4050159"/>
            <a:chExt cx="4180198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41AAA-65BD-51D9-4553-B94F794C196B}"/>
                </a:ext>
              </a:extLst>
            </p:cNvPr>
            <p:cNvSpPr txBox="1"/>
            <p:nvPr/>
          </p:nvSpPr>
          <p:spPr>
            <a:xfrm>
              <a:off x="10294686" y="4050159"/>
              <a:ext cx="2380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Suffix 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2DB22A-07AA-2B2F-37D5-CB97EA0CF5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495137" y="4331192"/>
              <a:ext cx="1799549" cy="4213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77C188B-EEF9-A415-F387-17971485C4FD}"/>
              </a:ext>
            </a:extLst>
          </p:cNvPr>
          <p:cNvSpPr txBox="1"/>
          <p:nvPr/>
        </p:nvSpPr>
        <p:spPr>
          <a:xfrm>
            <a:off x="3708596" y="5546217"/>
            <a:ext cx="604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do + </a:t>
            </a:r>
            <a:r>
              <a:rPr lang="en-GB" sz="4000" dirty="0" err="1">
                <a:solidFill>
                  <a:schemeClr val="bg1"/>
                </a:solidFill>
              </a:rPr>
              <a:t>ing</a:t>
            </a:r>
            <a:r>
              <a:rPr lang="en-GB" sz="4000" dirty="0">
                <a:solidFill>
                  <a:schemeClr val="bg1"/>
                </a:solidFill>
              </a:rPr>
              <a:t> = doing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07F425-F033-C5B5-CA78-FE854C7DDFD9}"/>
              </a:ext>
            </a:extLst>
          </p:cNvPr>
          <p:cNvGrpSpPr/>
          <p:nvPr/>
        </p:nvGrpSpPr>
        <p:grpSpPr>
          <a:xfrm>
            <a:off x="2340718" y="2655446"/>
            <a:ext cx="2352052" cy="2573025"/>
            <a:chOff x="2340718" y="2655446"/>
            <a:chExt cx="2352052" cy="2573025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D3E6D3C-6626-2E0F-65D5-15EBE279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0718" y="2655446"/>
              <a:ext cx="2352052" cy="25730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D7A94-C0BF-748F-6F71-D3863E7843B9}"/>
                </a:ext>
              </a:extLst>
            </p:cNvPr>
            <p:cNvSpPr txBox="1"/>
            <p:nvPr/>
          </p:nvSpPr>
          <p:spPr>
            <a:xfrm>
              <a:off x="2364992" y="3363332"/>
              <a:ext cx="1695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>
                  <a:solidFill>
                    <a:schemeClr val="bg1"/>
                  </a:solidFill>
                </a:rPr>
                <a:t>do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8E4268-C4D7-35F9-F14D-77ADAE0701D9}"/>
              </a:ext>
            </a:extLst>
          </p:cNvPr>
          <p:cNvGrpSpPr/>
          <p:nvPr/>
        </p:nvGrpSpPr>
        <p:grpSpPr>
          <a:xfrm>
            <a:off x="8429250" y="2499124"/>
            <a:ext cx="1799548" cy="2714574"/>
            <a:chOff x="8429250" y="2499124"/>
            <a:chExt cx="1799548" cy="2714574"/>
          </a:xfrm>
        </p:grpSpPr>
        <p:pic>
          <p:nvPicPr>
            <p:cNvPr id="5" name="Picture 4" descr="Logo, icon&#10;&#10;Description automatically generated">
              <a:extLst>
                <a:ext uri="{FF2B5EF4-FFF2-40B4-BE49-F238E27FC236}">
                  <a16:creationId xmlns:a16="http://schemas.microsoft.com/office/drawing/2014/main" id="{F039F7F7-8C71-15FB-F1FA-D17FC8B9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9250" y="2499124"/>
              <a:ext cx="1799548" cy="271457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B8FD4F-9933-4BEE-90E3-4A3D0867A691}"/>
                </a:ext>
              </a:extLst>
            </p:cNvPr>
            <p:cNvSpPr txBox="1"/>
            <p:nvPr/>
          </p:nvSpPr>
          <p:spPr>
            <a:xfrm>
              <a:off x="8482501" y="3195115"/>
              <a:ext cx="1695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 err="1">
                  <a:solidFill>
                    <a:schemeClr val="bg1"/>
                  </a:solidFill>
                </a:rPr>
                <a:t>ing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4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5873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8697 0.0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429198" y="374483"/>
            <a:ext cx="11448765" cy="5700901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are some super common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suffixes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 convert nouns and adjectives into verbs include: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-ate,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-</a:t>
            </a:r>
            <a:r>
              <a:rPr lang="en-GB" sz="40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-</a:t>
            </a:r>
            <a:r>
              <a:rPr lang="en-GB" sz="40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ify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974FA-DCCE-F769-A6A4-64A65870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3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590EFC3E-DD02-2062-B81A-361418F5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90846" y="706655"/>
            <a:ext cx="11377035" cy="87109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What’s the point?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B59D0-324B-BC5B-F61C-289981EE7415}"/>
              </a:ext>
            </a:extLst>
          </p:cNvPr>
          <p:cNvSpPr txBox="1"/>
          <p:nvPr/>
        </p:nvSpPr>
        <p:spPr>
          <a:xfrm>
            <a:off x="1104443" y="1798120"/>
            <a:ext cx="10149840" cy="173664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Knowing the root word, means we can sometimes figure out what the new word means and how it is </a:t>
            </a:r>
            <a:r>
              <a:rPr lang="en-GB" sz="3200">
                <a:solidFill>
                  <a:schemeClr val="bg1"/>
                </a:solidFill>
              </a:rPr>
              <a:t>spelled.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5FDE32-B2F0-DBF9-D1D3-B40B623907EF}"/>
              </a:ext>
            </a:extLst>
          </p:cNvPr>
          <p:cNvSpPr txBox="1">
            <a:spLocks/>
          </p:cNvSpPr>
          <p:nvPr/>
        </p:nvSpPr>
        <p:spPr>
          <a:xfrm>
            <a:off x="1104443" y="3815381"/>
            <a:ext cx="4991557" cy="119181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Public -&gt; Publicise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3BEC3-F166-AD6B-26C0-620EA42D9B65}"/>
              </a:ext>
            </a:extLst>
          </p:cNvPr>
          <p:cNvSpPr txBox="1"/>
          <p:nvPr/>
        </p:nvSpPr>
        <p:spPr>
          <a:xfrm>
            <a:off x="6405349" y="3819101"/>
            <a:ext cx="4848934" cy="119181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verb to make something public.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97A1B-CA9D-E21E-F48F-8417F756181D}"/>
              </a:ext>
            </a:extLst>
          </p:cNvPr>
          <p:cNvSpPr txBox="1"/>
          <p:nvPr/>
        </p:nvSpPr>
        <p:spPr>
          <a:xfrm>
            <a:off x="1367848" y="5291533"/>
            <a:ext cx="9456304" cy="119181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Basically, it helps us know spellings and meanings without having to be taught them!</a:t>
            </a:r>
          </a:p>
        </p:txBody>
      </p:sp>
    </p:spTree>
    <p:extLst>
      <p:ext uri="{BB962C8B-B14F-4D97-AF65-F5344CB8AC3E}">
        <p14:creationId xmlns:p14="http://schemas.microsoft.com/office/powerpoint/2010/main" val="40282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ight, outdoor object, day&#10;&#10;Description automatically generated">
            <a:extLst>
              <a:ext uri="{FF2B5EF4-FFF2-40B4-BE49-F238E27FC236}">
                <a16:creationId xmlns:a16="http://schemas.microsoft.com/office/drawing/2014/main" id="{4BEAF348-75AC-314F-C8F0-9A9C6AEA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3" y="-6908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161391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You have 2 minutes to think of as many words ending in any of the suffixes –ate, -</a:t>
            </a:r>
            <a:r>
              <a:rPr lang="en-GB" altLang="en-US" sz="2800" dirty="0" err="1">
                <a:solidFill>
                  <a:schemeClr val="bg1"/>
                </a:solidFill>
              </a:rPr>
              <a:t>ise</a:t>
            </a:r>
            <a:r>
              <a:rPr lang="en-GB" altLang="en-US" sz="2800" dirty="0">
                <a:solidFill>
                  <a:schemeClr val="bg1"/>
                </a:solidFill>
              </a:rPr>
              <a:t> or -</a:t>
            </a:r>
            <a:r>
              <a:rPr lang="en-GB" altLang="en-US" sz="2800" dirty="0" err="1">
                <a:solidFill>
                  <a:schemeClr val="bg1"/>
                </a:solidFill>
              </a:rPr>
              <a:t>ify</a:t>
            </a:r>
            <a:r>
              <a:rPr lang="en-GB" altLang="en-US" sz="28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60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2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2 Minute Timer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F093177-224D-CD3F-4504-48983DBD5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867" y="1473743"/>
            <a:ext cx="2852281" cy="481194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848" y="1825557"/>
            <a:ext cx="5665813" cy="175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To put data into a table.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To be an official in charge.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To solve a calculation.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A0B806-76B3-2A9D-43A8-C54998A2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764" y="3708866"/>
            <a:ext cx="6299078" cy="175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To make someone a victim.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To show sympathy to someone.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To make beginner using a magnifying glass.</a:t>
            </a: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832739" y="1869535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15609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1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1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60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120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37" grpId="0"/>
      <p:bldP spid="3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ight, outdoor object, day&#10;&#10;Description automatically generated">
            <a:extLst>
              <a:ext uri="{FF2B5EF4-FFF2-40B4-BE49-F238E27FC236}">
                <a16:creationId xmlns:a16="http://schemas.microsoft.com/office/drawing/2014/main" id="{4BEAF348-75AC-314F-C8F0-9A9C6AEA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3" y="-6908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161391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You have 2 minutes to think of as many words ending in any of the suffixes –ate, -</a:t>
            </a:r>
            <a:r>
              <a:rPr lang="en-GB" altLang="en-US" sz="2800" dirty="0" err="1">
                <a:solidFill>
                  <a:schemeClr val="bg1"/>
                </a:solidFill>
              </a:rPr>
              <a:t>ise</a:t>
            </a:r>
            <a:r>
              <a:rPr lang="en-GB" altLang="en-US" sz="2800" dirty="0">
                <a:solidFill>
                  <a:schemeClr val="bg1"/>
                </a:solidFill>
              </a:rPr>
              <a:t> or -</a:t>
            </a:r>
            <a:r>
              <a:rPr lang="en-GB" altLang="en-US" sz="2800" dirty="0" err="1">
                <a:solidFill>
                  <a:schemeClr val="bg1"/>
                </a:solidFill>
              </a:rPr>
              <a:t>ify</a:t>
            </a:r>
            <a:r>
              <a:rPr lang="en-GB" altLang="en-US" sz="28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2 Minute Timer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F093177-224D-CD3F-4504-48983DBD5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867" y="1473743"/>
            <a:ext cx="2852281" cy="481194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848" y="1825557"/>
            <a:ext cx="5665813" cy="175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To put data into a table - tabulate.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To be an official in charge - officiate.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To solve a calculation - calculate.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A0B806-76B3-2A9D-43A8-C54998A2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764" y="3559241"/>
            <a:ext cx="6299078" cy="231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To make someone a victim - victimise.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To show sympathy to someone - sympathise.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To make bigger using a magnifying glass - magnify.</a:t>
            </a: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ight, outdoor object, day&#10;&#10;Description automatically generated">
            <a:extLst>
              <a:ext uri="{FF2B5EF4-FFF2-40B4-BE49-F238E27FC236}">
                <a16:creationId xmlns:a16="http://schemas.microsoft.com/office/drawing/2014/main" id="{4BEAF348-75AC-314F-C8F0-9A9C6AEA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3" y="-6908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161391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A few examples….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2 Minute Timer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F093177-224D-CD3F-4504-48983DBD5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867" y="1473743"/>
            <a:ext cx="2852281" cy="481194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8A0B806-76B3-2A9D-43A8-C54998A2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884" y="2037148"/>
            <a:ext cx="2109364" cy="350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Diversify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Personify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Classify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Identify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Electrify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Testify</a:t>
            </a: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83096B-89EA-07A3-55E4-02086C0D6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139" y="2058922"/>
            <a:ext cx="2109364" cy="350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Globalise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Publicise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Italicise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Modernise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Privatise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Centralise</a:t>
            </a: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1340AD-2C64-6E9A-5618-307BBD3C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421" y="2037148"/>
            <a:ext cx="2109364" cy="350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Fortunate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Corporate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Triplicate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Regulate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Formulate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Administrate</a:t>
            </a: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0DD174-368D-CDC6-E55D-9EAD2A24F208}"/>
              </a:ext>
            </a:extLst>
          </p:cNvPr>
          <p:cNvSpPr txBox="1">
            <a:spLocks/>
          </p:cNvSpPr>
          <p:nvPr/>
        </p:nvSpPr>
        <p:spPr>
          <a:xfrm>
            <a:off x="1773669" y="368461"/>
            <a:ext cx="8709891" cy="161391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ndika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2800" dirty="0">
                <a:solidFill>
                  <a:schemeClr val="bg1"/>
                </a:solidFill>
              </a:rPr>
              <a:t>How many words can your class think of that end in the suffix “ate”,  “</a:t>
            </a:r>
            <a:r>
              <a:rPr lang="en-GB" altLang="en-US" sz="2800" dirty="0" err="1">
                <a:solidFill>
                  <a:schemeClr val="bg1"/>
                </a:solidFill>
              </a:rPr>
              <a:t>ise</a:t>
            </a:r>
            <a:r>
              <a:rPr lang="en-GB" altLang="en-US" sz="2800" dirty="0">
                <a:solidFill>
                  <a:schemeClr val="bg1"/>
                </a:solidFill>
              </a:rPr>
              <a:t>” or “</a:t>
            </a:r>
            <a:r>
              <a:rPr lang="en-GB" altLang="en-US" sz="2800" dirty="0" err="1">
                <a:solidFill>
                  <a:schemeClr val="bg1"/>
                </a:solidFill>
              </a:rPr>
              <a:t>ify</a:t>
            </a:r>
            <a:r>
              <a:rPr lang="en-GB" altLang="en-US" sz="2800">
                <a:solidFill>
                  <a:schemeClr val="bg1"/>
                </a:solidFill>
              </a:rPr>
              <a:t>”?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017409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Converting nouns and adjectives into verbs.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5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22593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9898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NOT nouns?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inform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Aimee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3419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204255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501299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0C9D6-F836-7E70-1FFE-3EE1AF95FFC2}"/>
              </a:ext>
            </a:extLst>
          </p:cNvPr>
          <p:cNvSpPr txBox="1">
            <a:spLocks/>
          </p:cNvSpPr>
          <p:nvPr/>
        </p:nvSpPr>
        <p:spPr>
          <a:xfrm>
            <a:off x="3297410" y="166130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94190" y="1705920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listen -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F15A7-472F-0655-3946-4E39BA8A4911}"/>
              </a:ext>
            </a:extLst>
          </p:cNvPr>
          <p:cNvSpPr txBox="1"/>
          <p:nvPr/>
        </p:nvSpPr>
        <p:spPr>
          <a:xfrm>
            <a:off x="9077265" y="169519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63834-3A00-3A93-5926-4D1056BC326C}"/>
              </a:ext>
            </a:extLst>
          </p:cNvPr>
          <p:cNvSpPr txBox="1"/>
          <p:nvPr/>
        </p:nvSpPr>
        <p:spPr>
          <a:xfrm>
            <a:off x="400632" y="1708348"/>
            <a:ext cx="2664000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inform - verb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E1FFC-5396-D0D3-8271-D871E024A42B}"/>
              </a:ext>
            </a:extLst>
          </p:cNvPr>
          <p:cNvSpPr txBox="1"/>
          <p:nvPr/>
        </p:nvSpPr>
        <p:spPr>
          <a:xfrm>
            <a:off x="407481" y="33035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 -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C926A-F493-4FFF-0D9C-E623459F9B3A}"/>
              </a:ext>
            </a:extLst>
          </p:cNvPr>
          <p:cNvSpPr txBox="1"/>
          <p:nvPr/>
        </p:nvSpPr>
        <p:spPr>
          <a:xfrm>
            <a:off x="407481" y="413314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brother - noun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AE476-2C8D-0F2F-246C-10750FE22D3B}"/>
              </a:ext>
            </a:extLst>
          </p:cNvPr>
          <p:cNvSpPr txBox="1"/>
          <p:nvPr/>
        </p:nvSpPr>
        <p:spPr>
          <a:xfrm>
            <a:off x="407481" y="49542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268365" y="2453263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31283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 - verb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C35B47-34B0-2F75-9146-F705AB89B835}"/>
              </a:ext>
            </a:extLst>
          </p:cNvPr>
          <p:cNvSpPr txBox="1">
            <a:spLocks/>
          </p:cNvSpPr>
          <p:nvPr/>
        </p:nvSpPr>
        <p:spPr>
          <a:xfrm>
            <a:off x="3297410" y="413942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D7378-B9CE-FE34-D4B1-3DF7FC564231}"/>
              </a:ext>
            </a:extLst>
          </p:cNvPr>
          <p:cNvSpPr txBox="1">
            <a:spLocks/>
          </p:cNvSpPr>
          <p:nvPr/>
        </p:nvSpPr>
        <p:spPr>
          <a:xfrm>
            <a:off x="3290556" y="495512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- noun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041DF-CF90-63D6-69D4-B387C64806F7}"/>
              </a:ext>
            </a:extLst>
          </p:cNvPr>
          <p:cNvSpPr txBox="1"/>
          <p:nvPr/>
        </p:nvSpPr>
        <p:spPr>
          <a:xfrm>
            <a:off x="6187338" y="25057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 - noun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5D00D-337A-0944-82E7-F52DFE5B353F}"/>
              </a:ext>
            </a:extLst>
          </p:cNvPr>
          <p:cNvSpPr txBox="1"/>
          <p:nvPr/>
        </p:nvSpPr>
        <p:spPr>
          <a:xfrm>
            <a:off x="6187336" y="33019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D7524-B816-2EB8-1E2F-4C097B40CEFB}"/>
              </a:ext>
            </a:extLst>
          </p:cNvPr>
          <p:cNvSpPr txBox="1"/>
          <p:nvPr/>
        </p:nvSpPr>
        <p:spPr>
          <a:xfrm>
            <a:off x="6194190" y="4139256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Aimee -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23996B-6136-CB31-5973-1A8CA797A6C8}"/>
              </a:ext>
            </a:extLst>
          </p:cNvPr>
          <p:cNvSpPr txBox="1"/>
          <p:nvPr/>
        </p:nvSpPr>
        <p:spPr>
          <a:xfrm>
            <a:off x="6194190" y="49374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confidence - noun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B0849-6042-ABD2-07A8-41BFC71DB131}"/>
              </a:ext>
            </a:extLst>
          </p:cNvPr>
          <p:cNvSpPr txBox="1"/>
          <p:nvPr/>
        </p:nvSpPr>
        <p:spPr>
          <a:xfrm>
            <a:off x="9077265" y="253107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boy- noun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7261" y="3347486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collect - verb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11C54-0286-CEE7-7186-1DA031E47570}"/>
              </a:ext>
            </a:extLst>
          </p:cNvPr>
          <p:cNvSpPr txBox="1"/>
          <p:nvPr/>
        </p:nvSpPr>
        <p:spPr>
          <a:xfrm>
            <a:off x="9077265" y="419812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whiteboard- noun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F4A82-3C24-6A51-42F2-722D94779B57}"/>
              </a:ext>
            </a:extLst>
          </p:cNvPr>
          <p:cNvSpPr txBox="1"/>
          <p:nvPr/>
        </p:nvSpPr>
        <p:spPr>
          <a:xfrm>
            <a:off x="9077265" y="501609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army of ants - noun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0D625-F323-45A7-04B3-9D4D56D132B0}"/>
              </a:ext>
            </a:extLst>
          </p:cNvPr>
          <p:cNvSpPr txBox="1"/>
          <p:nvPr/>
        </p:nvSpPr>
        <p:spPr>
          <a:xfrm>
            <a:off x="378439" y="245326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 - noun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flat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American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adjectives.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many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spherical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6986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French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English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metal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Adjectives make nouns more interesting!</a:t>
            </a:r>
          </a:p>
        </p:txBody>
      </p:sp>
    </p:spTree>
    <p:extLst>
      <p:ext uri="{BB962C8B-B14F-4D97-AF65-F5344CB8AC3E}">
        <p14:creationId xmlns:p14="http://schemas.microsoft.com/office/powerpoint/2010/main" val="3305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fantastic football.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391435" y="2897568"/>
            <a:ext cx="11497601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“fantastic” is an adjective as it describes the noun “football”.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5330952" y="2692378"/>
            <a:ext cx="164592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scary stories.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399287" y="5312263"/>
            <a:ext cx="11377034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“scary” is an adjectives as it describes the noun “stories”.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5897880" y="5127833"/>
            <a:ext cx="914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" grpId="0" animBg="1"/>
      <p:bldP spid="21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429198" y="1685707"/>
            <a:ext cx="11497109" cy="184467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type of word “</a:t>
            </a:r>
            <a:r>
              <a:rPr lang="en-GB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is?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429198" y="374483"/>
            <a:ext cx="11448765" cy="900135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on the mat.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984DDC-BC67-EB14-6DE8-9E83E520D167}"/>
              </a:ext>
            </a:extLst>
          </p:cNvPr>
          <p:cNvSpPr txBox="1">
            <a:spLocks/>
          </p:cNvSpPr>
          <p:nvPr/>
        </p:nvSpPr>
        <p:spPr>
          <a:xfrm>
            <a:off x="477544" y="3941469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Action words are called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0F2A43-837D-990F-1BA7-EB7D6D73BC02}"/>
              </a:ext>
            </a:extLst>
          </p:cNvPr>
          <p:cNvSpPr txBox="1">
            <a:spLocks/>
          </p:cNvSpPr>
          <p:nvPr/>
        </p:nvSpPr>
        <p:spPr>
          <a:xfrm>
            <a:off x="486801" y="5327365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“sat” is the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this sentences.</a:t>
            </a:r>
          </a:p>
        </p:txBody>
      </p:sp>
    </p:spTree>
    <p:extLst>
      <p:ext uri="{BB962C8B-B14F-4D97-AF65-F5344CB8AC3E}">
        <p14:creationId xmlns:p14="http://schemas.microsoft.com/office/powerpoint/2010/main" val="2249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Widescreen</PresentationFormat>
  <Paragraphs>181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Andika</vt:lpstr>
      <vt:lpstr>Arial</vt:lpstr>
      <vt:lpstr>Office Theme</vt:lpstr>
      <vt:lpstr> How to Use this Powerpoint</vt:lpstr>
      <vt:lpstr>Converting nouns and adjectives into verbs.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have 2 minutes to think of as many words ending in any of the suffixes –ate, -ise or -ify!</vt:lpstr>
      <vt:lpstr>You have 2 minutes to think of as many words ending in any of the suffixes –ate, -ise or -ify!</vt:lpstr>
      <vt:lpstr>A few examples….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2023-08-22T09:21:01Z</dcterms:modified>
</cp:coreProperties>
</file>