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77" r:id="rId2"/>
    <p:sldId id="274" r:id="rId3"/>
    <p:sldId id="379" r:id="rId4"/>
    <p:sldId id="365" r:id="rId5"/>
    <p:sldId id="380" r:id="rId6"/>
    <p:sldId id="378" r:id="rId7"/>
    <p:sldId id="405" r:id="rId8"/>
    <p:sldId id="382" r:id="rId9"/>
    <p:sldId id="383" r:id="rId10"/>
    <p:sldId id="407" r:id="rId11"/>
    <p:sldId id="406" r:id="rId12"/>
    <p:sldId id="408" r:id="rId13"/>
  </p:sldIdLst>
  <p:sldSz cx="12192000" cy="6858000"/>
  <p:notesSz cx="6858000" cy="9144000"/>
  <p:embeddedFontLst>
    <p:embeddedFont>
      <p:font typeface="Andika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88E3B-6EEE-46B3-96A6-A1DAFCF37EEA}" v="37" dt="2023-08-22T09:47:11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7A88E3B-6EEE-46B3-96A6-A1DAFCF37EEA}"/>
    <pc:docChg chg="modSld">
      <pc:chgData name="Glen Jones" userId="e846aaca-4b24-4b13-b0d0-f2308e16b284" providerId="ADAL" clId="{47A88E3B-6EEE-46B3-96A6-A1DAFCF37EEA}" dt="2023-08-22T09:47:11.159" v="40" actId="20577"/>
      <pc:docMkLst>
        <pc:docMk/>
      </pc:docMkLst>
      <pc:sldChg chg="modSp">
        <pc:chgData name="Glen Jones" userId="e846aaca-4b24-4b13-b0d0-f2308e16b284" providerId="ADAL" clId="{47A88E3B-6EEE-46B3-96A6-A1DAFCF37EEA}" dt="2023-08-22T09:47:11.159" v="40" actId="20577"/>
        <pc:sldMkLst>
          <pc:docMk/>
          <pc:sldMk cId="4278790944" sldId="378"/>
        </pc:sldMkLst>
        <pc:spChg chg="mod">
          <ac:chgData name="Glen Jones" userId="e846aaca-4b24-4b13-b0d0-f2308e16b284" providerId="ADAL" clId="{47A88E3B-6EEE-46B3-96A6-A1DAFCF37EEA}" dt="2023-08-22T09:47:04.078" v="24" actId="20577"/>
          <ac:spMkLst>
            <pc:docMk/>
            <pc:sldMk cId="4278790944" sldId="378"/>
            <ac:spMk id="12" creationId="{7E830A13-A2D0-9F05-2B19-867E82443D1E}"/>
          </ac:spMkLst>
        </pc:spChg>
        <pc:spChg chg="mod">
          <ac:chgData name="Glen Jones" userId="e846aaca-4b24-4b13-b0d0-f2308e16b284" providerId="ADAL" clId="{47A88E3B-6EEE-46B3-96A6-A1DAFCF37EEA}" dt="2023-08-22T09:47:11.159" v="40" actId="20577"/>
          <ac:spMkLst>
            <pc:docMk/>
            <pc:sldMk cId="4278790944" sldId="378"/>
            <ac:spMk id="20" creationId="{945B6145-5CF2-1A59-287A-09BDC21E15B3}"/>
          </ac:spMkLst>
        </pc:spChg>
        <pc:spChg chg="mod">
          <ac:chgData name="Glen Jones" userId="e846aaca-4b24-4b13-b0d0-f2308e16b284" providerId="ADAL" clId="{47A88E3B-6EEE-46B3-96A6-A1DAFCF37EEA}" dt="2023-08-22T09:46:58.647" v="12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47A88E3B-6EEE-46B3-96A6-A1DAFCF37EEA}" dt="2023-08-22T09:47:07.490" v="31" actId="20577"/>
          <ac:spMkLst>
            <pc:docMk/>
            <pc:sldMk cId="4278790944" sldId="378"/>
            <ac:spMk id="27" creationId="{1AD3A8EB-6EC0-1A37-4FA9-D489A7D05560}"/>
          </ac:spMkLst>
        </pc:spChg>
      </pc:sldChg>
      <pc:sldChg chg="modSp mod">
        <pc:chgData name="Glen Jones" userId="e846aaca-4b24-4b13-b0d0-f2308e16b284" providerId="ADAL" clId="{47A88E3B-6EEE-46B3-96A6-A1DAFCF37EEA}" dt="2023-08-22T09:46:41.765" v="3" actId="20577"/>
        <pc:sldMkLst>
          <pc:docMk/>
          <pc:sldMk cId="3953488883" sldId="380"/>
        </pc:sldMkLst>
        <pc:spChg chg="mod">
          <ac:chgData name="Glen Jones" userId="e846aaca-4b24-4b13-b0d0-f2308e16b284" providerId="ADAL" clId="{47A88E3B-6EEE-46B3-96A6-A1DAFCF37EEA}" dt="2023-08-22T09:46:41.765" v="3" actId="20577"/>
          <ac:spMkLst>
            <pc:docMk/>
            <pc:sldMk cId="3953488883" sldId="380"/>
            <ac:spMk id="34" creationId="{B8F1AF4A-2862-D874-BD05-2D73316780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 adverbs can indicate the likelihood of something happening.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Certainly, clearly, definitely, maybe, obviously, perhaps, possibly, probably, surely, truly, undoubtedly,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examples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9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345643"/>
            <a:ext cx="10283535" cy="852161"/>
          </a:xfrm>
          <a:prstGeom prst="roundRect">
            <a:avLst>
              <a:gd name="adj" fmla="val 7120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that indicate the likelihood of something happening, can be an interesting way of starting a sentence!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977179"/>
            <a:ext cx="10283534" cy="65111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57FA5F-AC0D-795B-99D8-120F1E3DCC86}"/>
              </a:ext>
            </a:extLst>
          </p:cNvPr>
          <p:cNvSpPr txBox="1">
            <a:spLocks/>
          </p:cNvSpPr>
          <p:nvPr/>
        </p:nvSpPr>
        <p:spPr>
          <a:xfrm>
            <a:off x="954233" y="4835717"/>
            <a:ext cx="10283534" cy="65111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comma goes after the adverb.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F6DC94-8222-5051-448F-C311B0B9CAE6}"/>
              </a:ext>
            </a:extLst>
          </p:cNvPr>
          <p:cNvSpPr txBox="1">
            <a:spLocks/>
          </p:cNvSpPr>
          <p:nvPr/>
        </p:nvSpPr>
        <p:spPr>
          <a:xfrm>
            <a:off x="954233" y="5694256"/>
            <a:ext cx="10283534" cy="65111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hear the pause when these sentences are read?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D845A4-5D99-0F5B-2BAD-379F63339451}"/>
              </a:ext>
            </a:extLst>
          </p:cNvPr>
          <p:cNvSpPr txBox="1">
            <a:spLocks/>
          </p:cNvSpPr>
          <p:nvPr/>
        </p:nvSpPr>
        <p:spPr>
          <a:xfrm>
            <a:off x="954233" y="365010"/>
            <a:ext cx="10283535" cy="852161"/>
          </a:xfrm>
          <a:prstGeom prst="roundRect">
            <a:avLst>
              <a:gd name="adj" fmla="val 7120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that indicate the likelihood of something happening can be an interesting way of starting a sentence.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0CC790-90B0-6A3D-F299-EC3F9689D797}"/>
              </a:ext>
            </a:extLst>
          </p:cNvPr>
          <p:cNvSpPr txBox="1">
            <a:spLocks/>
          </p:cNvSpPr>
          <p:nvPr/>
        </p:nvSpPr>
        <p:spPr>
          <a:xfrm>
            <a:off x="954233" y="1424595"/>
            <a:ext cx="10283534" cy="2345160"/>
          </a:xfrm>
          <a:prstGeom prst="roundRect">
            <a:avLst>
              <a:gd name="adj" fmla="val 2662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Certainly, Adam was interested in find out more.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Clearly, there was a problem with the plan.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Obviously, they needed a rethink.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Surely, the students could listen more carefully?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CFDBC4-AD34-E80C-8016-F23E586B2809}"/>
              </a:ext>
            </a:extLst>
          </p:cNvPr>
          <p:cNvSpPr txBox="1">
            <a:spLocks/>
          </p:cNvSpPr>
          <p:nvPr/>
        </p:nvSpPr>
        <p:spPr>
          <a:xfrm>
            <a:off x="954233" y="1424594"/>
            <a:ext cx="10283534" cy="2345160"/>
          </a:xfrm>
          <a:prstGeom prst="roundRect">
            <a:avLst>
              <a:gd name="adj" fmla="val 2662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Certainly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Adam was interested in find out more.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Clearly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there was a problem with the plan.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Obviously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they needed a rethink.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Surely</a:t>
            </a:r>
            <a:r>
              <a:rPr lang="en-GB" sz="24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students could listen more carefully?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D95AD5-D40F-8B92-A2DC-96D2588DB5F2}"/>
              </a:ext>
            </a:extLst>
          </p:cNvPr>
          <p:cNvCxnSpPr>
            <a:cxnSpLocks/>
          </p:cNvCxnSpPr>
          <p:nvPr/>
        </p:nvCxnSpPr>
        <p:spPr>
          <a:xfrm flipV="1">
            <a:off x="2143125" y="1714500"/>
            <a:ext cx="1771650" cy="360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6353D3-30FE-A7C1-5338-A802AA330049}"/>
              </a:ext>
            </a:extLst>
          </p:cNvPr>
          <p:cNvCxnSpPr>
            <a:cxnSpLocks/>
          </p:cNvCxnSpPr>
          <p:nvPr/>
        </p:nvCxnSpPr>
        <p:spPr>
          <a:xfrm flipV="1">
            <a:off x="2143125" y="2411319"/>
            <a:ext cx="1857375" cy="3329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D2979B-2EBD-531A-F944-66DE65613465}"/>
              </a:ext>
            </a:extLst>
          </p:cNvPr>
          <p:cNvCxnSpPr>
            <a:cxnSpLocks/>
          </p:cNvCxnSpPr>
          <p:nvPr/>
        </p:nvCxnSpPr>
        <p:spPr>
          <a:xfrm flipV="1">
            <a:off x="2143125" y="3046482"/>
            <a:ext cx="2876550" cy="382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ECE1F2-5928-8BFD-1A3E-8EB33BC53A23}"/>
              </a:ext>
            </a:extLst>
          </p:cNvPr>
          <p:cNvCxnSpPr>
            <a:cxnSpLocks/>
          </p:cNvCxnSpPr>
          <p:nvPr/>
        </p:nvCxnSpPr>
        <p:spPr>
          <a:xfrm flipV="1">
            <a:off x="1724025" y="3709969"/>
            <a:ext cx="1857375" cy="500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1240993"/>
            <a:ext cx="10283535" cy="852161"/>
          </a:xfrm>
          <a:prstGeom prst="roundRect">
            <a:avLst>
              <a:gd name="adj" fmla="val 7120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that indicate the likelihood of something happening, can be an interesting way of starting a sentence!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872529"/>
            <a:ext cx="10283534" cy="65111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D845A4-5D99-0F5B-2BAD-379F63339451}"/>
              </a:ext>
            </a:extLst>
          </p:cNvPr>
          <p:cNvSpPr txBox="1">
            <a:spLocks/>
          </p:cNvSpPr>
          <p:nvPr/>
        </p:nvSpPr>
        <p:spPr>
          <a:xfrm>
            <a:off x="954233" y="1260360"/>
            <a:ext cx="10283535" cy="852161"/>
          </a:xfrm>
          <a:prstGeom prst="roundRect">
            <a:avLst>
              <a:gd name="adj" fmla="val 7120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Who is most likely to be a professional football player?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0CC790-90B0-6A3D-F299-EC3F9689D797}"/>
              </a:ext>
            </a:extLst>
          </p:cNvPr>
          <p:cNvSpPr txBox="1">
            <a:spLocks/>
          </p:cNvSpPr>
          <p:nvPr/>
        </p:nvSpPr>
        <p:spPr>
          <a:xfrm>
            <a:off x="954233" y="2319945"/>
            <a:ext cx="10283534" cy="2345160"/>
          </a:xfrm>
          <a:prstGeom prst="roundRect">
            <a:avLst>
              <a:gd name="adj" fmla="val 2662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Certainly, Evie was going to be a professional football player.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Possibly, Annie was going to be a professional football player.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Probably, Holly was going to be a professional football player.</a:t>
            </a:r>
          </a:p>
        </p:txBody>
      </p:sp>
    </p:spTree>
    <p:extLst>
      <p:ext uri="{BB962C8B-B14F-4D97-AF65-F5344CB8AC3E}">
        <p14:creationId xmlns:p14="http://schemas.microsoft.com/office/powerpoint/2010/main" val="33076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313459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to Indicate Possibility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an action word.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examples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682865" y="221818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7572793" y="2244655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run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792937" y="22181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1792936" y="303932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1792936" y="386047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4682865" y="304096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4682865" y="38604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7572793" y="305339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7572791" y="385045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446747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6" grpId="0" animBg="1"/>
      <p:bldP spid="13" grpId="0" animBg="1"/>
      <p:bldP spid="16" grpId="0" animBg="1"/>
      <p:bldP spid="19" grpId="0" animBg="1"/>
      <p:bldP spid="20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4331DDF5-8C12-1869-AE9C-E56C058E84D7}"/>
              </a:ext>
            </a:extLst>
          </p:cNvPr>
          <p:cNvSpPr txBox="1">
            <a:spLocks/>
          </p:cNvSpPr>
          <p:nvPr/>
        </p:nvSpPr>
        <p:spPr>
          <a:xfrm>
            <a:off x="3286839" y="170564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86839" y="169285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73354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studying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NOT verbs?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wanted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entertain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6875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036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90971" y="49640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play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87337" y="169828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listen - verb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6076" y="249477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29669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learn - verb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3" y="329669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to collect - verb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7E90E2-1C1E-0779-759A-76B0D409709D}"/>
              </a:ext>
            </a:extLst>
          </p:cNvPr>
          <p:cNvSpPr txBox="1">
            <a:spLocks/>
          </p:cNvSpPr>
          <p:nvPr/>
        </p:nvSpPr>
        <p:spPr>
          <a:xfrm>
            <a:off x="3290557" y="412786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16E5-464B-947E-7A65-437A4E7AA73D}"/>
              </a:ext>
            </a:extLst>
          </p:cNvPr>
          <p:cNvSpPr txBox="1"/>
          <p:nvPr/>
        </p:nvSpPr>
        <p:spPr>
          <a:xfrm>
            <a:off x="6194191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B804B-3135-7CCA-01DB-6C114B813AFE}"/>
              </a:ext>
            </a:extLst>
          </p:cNvPr>
          <p:cNvSpPr txBox="1"/>
          <p:nvPr/>
        </p:nvSpPr>
        <p:spPr>
          <a:xfrm>
            <a:off x="9090971" y="412918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 - noun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CA93A-C551-DC92-BC15-2959361D5597}"/>
              </a:ext>
            </a:extLst>
          </p:cNvPr>
          <p:cNvSpPr txBox="1"/>
          <p:nvPr/>
        </p:nvSpPr>
        <p:spPr>
          <a:xfrm>
            <a:off x="9066695" y="169593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studying - verb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00EC3B-1B48-6F2D-D386-D9BA47EBD0B9}"/>
              </a:ext>
            </a:extLst>
          </p:cNvPr>
          <p:cNvSpPr txBox="1"/>
          <p:nvPr/>
        </p:nvSpPr>
        <p:spPr>
          <a:xfrm>
            <a:off x="418053" y="166442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walk - verb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591CB-FFE3-ED44-3A2F-BBDCEB010B2C}"/>
              </a:ext>
            </a:extLst>
          </p:cNvPr>
          <p:cNvSpPr txBox="1"/>
          <p:nvPr/>
        </p:nvSpPr>
        <p:spPr>
          <a:xfrm>
            <a:off x="379774" y="246797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watch - verb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6923A7-231B-8847-452B-43516481E43E}"/>
              </a:ext>
            </a:extLst>
          </p:cNvPr>
          <p:cNvSpPr txBox="1"/>
          <p:nvPr/>
        </p:nvSpPr>
        <p:spPr>
          <a:xfrm>
            <a:off x="418053" y="330434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wander - verb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9B0902-CF01-D164-D3C0-581BBA6A5A17}"/>
              </a:ext>
            </a:extLst>
          </p:cNvPr>
          <p:cNvSpPr txBox="1"/>
          <p:nvPr/>
        </p:nvSpPr>
        <p:spPr>
          <a:xfrm>
            <a:off x="418053" y="41254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winning - verb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9B1341-37F8-B8D3-F534-91F1B393C90F}"/>
              </a:ext>
            </a:extLst>
          </p:cNvPr>
          <p:cNvSpPr txBox="1"/>
          <p:nvPr/>
        </p:nvSpPr>
        <p:spPr>
          <a:xfrm>
            <a:off x="389010" y="4951911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wanted - verb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AC80754-5FC8-137C-26C0-AC78FAC7A8E7}"/>
              </a:ext>
            </a:extLst>
          </p:cNvPr>
          <p:cNvSpPr txBox="1">
            <a:spLocks/>
          </p:cNvSpPr>
          <p:nvPr/>
        </p:nvSpPr>
        <p:spPr>
          <a:xfrm>
            <a:off x="3301128" y="49519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entertain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B1D6C4-4246-CD30-8AE4-184BCD98B426}"/>
              </a:ext>
            </a:extLst>
          </p:cNvPr>
          <p:cNvSpPr txBox="1"/>
          <p:nvPr/>
        </p:nvSpPr>
        <p:spPr>
          <a:xfrm>
            <a:off x="6176768" y="249740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study - verb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5672B0-543F-C399-3434-4BC1CC2FFEF5}"/>
              </a:ext>
            </a:extLst>
          </p:cNvPr>
          <p:cNvSpPr txBox="1"/>
          <p:nvPr/>
        </p:nvSpPr>
        <p:spPr>
          <a:xfrm>
            <a:off x="6197908" y="41290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work - verb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0CAFE4-93BE-6043-9C70-24ABD8D20F9E}"/>
              </a:ext>
            </a:extLst>
          </p:cNvPr>
          <p:cNvSpPr txBox="1"/>
          <p:nvPr/>
        </p:nvSpPr>
        <p:spPr>
          <a:xfrm>
            <a:off x="6204762" y="49367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win - verb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40A903-AC4D-9D25-7ED6-2A3FF5AA9743}"/>
              </a:ext>
            </a:extLst>
          </p:cNvPr>
          <p:cNvSpPr txBox="1"/>
          <p:nvPr/>
        </p:nvSpPr>
        <p:spPr>
          <a:xfrm>
            <a:off x="9087837" y="2561147"/>
            <a:ext cx="266400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studied  - verb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DC44A1-F9F8-205C-E4E1-F43B07286571}"/>
              </a:ext>
            </a:extLst>
          </p:cNvPr>
          <p:cNvSpPr txBox="1"/>
          <p:nvPr/>
        </p:nvSpPr>
        <p:spPr>
          <a:xfrm>
            <a:off x="9087254" y="496166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play - verb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5" grpId="0" animBg="1"/>
      <p:bldP spid="36" grpId="0" animBg="1"/>
      <p:bldP spid="37" grpId="0" animBg="1"/>
      <p:bldP spid="45" grpId="0" animBg="1"/>
      <p:bldP spid="5" grpId="0" animBg="1"/>
      <p:bldP spid="7" grpId="0" animBg="1"/>
      <p:bldP spid="8" grpId="0" animBg="1"/>
      <p:bldP spid="10" grpId="0" animBg="1"/>
      <p:bldP spid="3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plural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singular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</a:t>
            </a:r>
            <a:r>
              <a:rPr lang="en-GB" sz="2400">
                <a:solidFill>
                  <a:schemeClr val="bg1"/>
                </a:solidFill>
              </a:rPr>
              <a:t>a singular </a:t>
            </a:r>
            <a:r>
              <a:rPr lang="en-GB" sz="2400" dirty="0">
                <a:solidFill>
                  <a:schemeClr val="bg1"/>
                </a:solidFill>
              </a:rPr>
              <a:t>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plural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C127B9-5B64-1AEA-389F-F5D258BD9194}"/>
              </a:ext>
            </a:extLst>
          </p:cNvPr>
          <p:cNvSpPr txBox="1"/>
          <p:nvPr/>
        </p:nvSpPr>
        <p:spPr>
          <a:xfrm>
            <a:off x="4431617" y="3280992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“like” is a verb.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97DED-E299-57CA-CF85-8A705136F320}"/>
              </a:ext>
            </a:extLst>
          </p:cNvPr>
          <p:cNvCxnSpPr>
            <a:cxnSpLocks/>
          </p:cNvCxnSpPr>
          <p:nvPr/>
        </p:nvCxnSpPr>
        <p:spPr>
          <a:xfrm flipV="1">
            <a:off x="6327228" y="2761658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50E17B-E1A3-D359-2A14-8A9411E09475}"/>
              </a:ext>
            </a:extLst>
          </p:cNvPr>
          <p:cNvCxnSpPr>
            <a:cxnSpLocks/>
          </p:cNvCxnSpPr>
          <p:nvPr/>
        </p:nvCxnSpPr>
        <p:spPr>
          <a:xfrm flipV="1">
            <a:off x="5846513" y="2679555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0B79A-15FD-70D5-3FC7-F1D56DE317FB}"/>
              </a:ext>
            </a:extLst>
          </p:cNvPr>
          <p:cNvSpPr txBox="1"/>
          <p:nvPr/>
        </p:nvSpPr>
        <p:spPr>
          <a:xfrm>
            <a:off x="4649193" y="5705328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“drive” is a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0D02E2-F9C2-3B01-1438-DDC8A961463A}"/>
              </a:ext>
            </a:extLst>
          </p:cNvPr>
          <p:cNvCxnSpPr>
            <a:cxnSpLocks/>
          </p:cNvCxnSpPr>
          <p:nvPr/>
        </p:nvCxnSpPr>
        <p:spPr>
          <a:xfrm flipV="1">
            <a:off x="6544804" y="5185994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57D88-AF70-B188-365E-E7ECD5B31C15}"/>
              </a:ext>
            </a:extLst>
          </p:cNvPr>
          <p:cNvCxnSpPr>
            <a:cxnSpLocks/>
          </p:cNvCxnSpPr>
          <p:nvPr/>
        </p:nvCxnSpPr>
        <p:spPr>
          <a:xfrm flipV="1">
            <a:off x="6064089" y="5103891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easily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quickly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wisely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bravely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never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anywhere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eventually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gladly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honestly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make verbs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2" y="405340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play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0" y="4831297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write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407480" y="215134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passionately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play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407480" y="5609188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secretly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write 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59340" y="215134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adverbs!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Andika</vt:lpstr>
      <vt:lpstr>Office Theme</vt:lpstr>
      <vt:lpstr> How to Use this Powerpoint</vt:lpstr>
      <vt:lpstr>Adverbs to Indicate Possibility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2023-08-22T09:47:20Z</dcterms:modified>
</cp:coreProperties>
</file>