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77" r:id="rId2"/>
    <p:sldId id="274" r:id="rId3"/>
    <p:sldId id="364" r:id="rId4"/>
    <p:sldId id="363" r:id="rId5"/>
    <p:sldId id="385" r:id="rId6"/>
    <p:sldId id="402" r:id="rId7"/>
    <p:sldId id="403" r:id="rId8"/>
  </p:sldIdLst>
  <p:sldSz cx="12192000" cy="6858000"/>
  <p:notesSz cx="6858000" cy="9144000"/>
  <p:embeddedFontLst>
    <p:embeddedFont>
      <p:font typeface="Andika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B3554-E0BB-4F4B-A19B-E20D7D81420B}" v="4" dt="2023-08-22T10:51:46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2A3B3554-E0BB-4F4B-A19B-E20D7D81420B}"/>
    <pc:docChg chg="modSld">
      <pc:chgData name="Glen Jones" userId="e846aaca-4b24-4b13-b0d0-f2308e16b284" providerId="ADAL" clId="{2A3B3554-E0BB-4F4B-A19B-E20D7D81420B}" dt="2023-08-22T10:51:46.706" v="4"/>
      <pc:docMkLst>
        <pc:docMk/>
      </pc:docMkLst>
      <pc:sldChg chg="modSp">
        <pc:chgData name="Glen Jones" userId="e846aaca-4b24-4b13-b0d0-f2308e16b284" providerId="ADAL" clId="{2A3B3554-E0BB-4F4B-A19B-E20D7D81420B}" dt="2023-08-22T10:51:00.849" v="0" actId="207"/>
        <pc:sldMkLst>
          <pc:docMk/>
          <pc:sldMk cId="2623633076" sldId="385"/>
        </pc:sldMkLst>
        <pc:spChg chg="mod">
          <ac:chgData name="Glen Jones" userId="e846aaca-4b24-4b13-b0d0-f2308e16b284" providerId="ADAL" clId="{2A3B3554-E0BB-4F4B-A19B-E20D7D81420B}" dt="2023-08-22T10:51:00.849" v="0" actId="207"/>
          <ac:spMkLst>
            <pc:docMk/>
            <pc:sldMk cId="2623633076" sldId="385"/>
            <ac:spMk id="13" creationId="{C49B7D82-91B6-D3E9-6F91-FDBCCC2DCA05}"/>
          </ac:spMkLst>
        </pc:spChg>
      </pc:sldChg>
      <pc:sldChg chg="modSp mod modAnim">
        <pc:chgData name="Glen Jones" userId="e846aaca-4b24-4b13-b0d0-f2308e16b284" providerId="ADAL" clId="{2A3B3554-E0BB-4F4B-A19B-E20D7D81420B}" dt="2023-08-22T10:51:24.392" v="3" actId="1076"/>
        <pc:sldMkLst>
          <pc:docMk/>
          <pc:sldMk cId="1560908886" sldId="402"/>
        </pc:sldMkLst>
        <pc:spChg chg="mod">
          <ac:chgData name="Glen Jones" userId="e846aaca-4b24-4b13-b0d0-f2308e16b284" providerId="ADAL" clId="{2A3B3554-E0BB-4F4B-A19B-E20D7D81420B}" dt="2023-08-22T10:51:24.392" v="3" actId="1076"/>
          <ac:spMkLst>
            <pc:docMk/>
            <pc:sldMk cId="1560908886" sldId="402"/>
            <ac:spMk id="2" creationId="{A50804E1-9632-0DE2-F975-50E838C3CD07}"/>
          </ac:spMkLst>
        </pc:spChg>
      </pc:sldChg>
      <pc:sldChg chg="modAnim">
        <pc:chgData name="Glen Jones" userId="e846aaca-4b24-4b13-b0d0-f2308e16b284" providerId="ADAL" clId="{2A3B3554-E0BB-4F4B-A19B-E20D7D81420B}" dt="2023-08-22T10:51:46.706" v="4"/>
        <pc:sldMkLst>
          <pc:docMk/>
          <pc:sldMk cId="4226531199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7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9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395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Subjunctive Form of 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20511"/>
            <a:ext cx="10283535" cy="2392773"/>
          </a:xfrm>
          <a:prstGeom prst="roundRect">
            <a:avLst>
              <a:gd name="adj" fmla="val 7646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subjunctive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form of a verb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expresses things that could or should happen. 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used to express wishes, hopes, commands, demands or suggestions.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1" y="2872403"/>
            <a:ext cx="10283535" cy="101011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“It is important that she 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agree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to these terms.”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E3E6E-7220-A19E-EF9E-370B4C3D7ABC}"/>
              </a:ext>
            </a:extLst>
          </p:cNvPr>
          <p:cNvSpPr txBox="1">
            <a:spLocks/>
          </p:cNvSpPr>
          <p:nvPr/>
        </p:nvSpPr>
        <p:spPr>
          <a:xfrm>
            <a:off x="954230" y="4888712"/>
            <a:ext cx="10283535" cy="147202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different but often confused with modal verbs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(can, may, will, should, …)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FCD58C-BA2A-D5B1-C4F9-3586160AEE8C}"/>
              </a:ext>
            </a:extLst>
          </p:cNvPr>
          <p:cNvSpPr txBox="1">
            <a:spLocks/>
          </p:cNvSpPr>
          <p:nvPr/>
        </p:nvSpPr>
        <p:spPr>
          <a:xfrm>
            <a:off x="954230" y="4041634"/>
            <a:ext cx="10283535" cy="6879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“she agree</a:t>
            </a:r>
            <a:r>
              <a:rPr lang="en-GB" sz="3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59876" y="211095"/>
            <a:ext cx="11271409" cy="140291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subjunctive is rare and used with the same verbs and structures repeatedly.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59876" y="1861777"/>
            <a:ext cx="7522590" cy="195504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important that she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agree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 is vital that he </a:t>
            </a:r>
            <a:r>
              <a:rPr lang="en-GB" sz="2800" u="sng" dirty="0">
                <a:solidFill>
                  <a:srgbClr val="FFFF00"/>
                </a:solidFill>
                <a:ea typeface="Andika"/>
                <a:cs typeface="Andika"/>
              </a:rPr>
              <a:t>listen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 is recommended that she </a:t>
            </a:r>
            <a:r>
              <a:rPr lang="en-GB" sz="2800" u="sng" dirty="0">
                <a:solidFill>
                  <a:srgbClr val="FFFF00"/>
                </a:solidFill>
                <a:ea typeface="Andika"/>
                <a:cs typeface="Andika"/>
              </a:rPr>
              <a:t>go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ask that he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leave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10B16-6A5F-627C-36E9-3451C874B920}"/>
              </a:ext>
            </a:extLst>
          </p:cNvPr>
          <p:cNvSpPr txBox="1">
            <a:spLocks/>
          </p:cNvSpPr>
          <p:nvPr/>
        </p:nvSpPr>
        <p:spPr>
          <a:xfrm>
            <a:off x="659876" y="4018699"/>
            <a:ext cx="7522590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I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 cat, I would….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I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prime minister, I could….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DA1AEC-EB1A-3440-FB7E-E5149E05185A}"/>
              </a:ext>
            </a:extLst>
          </p:cNvPr>
          <p:cNvSpPr txBox="1">
            <a:spLocks/>
          </p:cNvSpPr>
          <p:nvPr/>
        </p:nvSpPr>
        <p:spPr>
          <a:xfrm>
            <a:off x="659876" y="5360596"/>
            <a:ext cx="7522590" cy="110334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demand that they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be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told off.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suggested that he </a:t>
            </a:r>
            <a:r>
              <a:rPr lang="en-GB" sz="28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attend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meeting.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7A2E0E-CC5D-CEB3-C445-6D46D5977551}"/>
              </a:ext>
            </a:extLst>
          </p:cNvPr>
          <p:cNvSpPr txBox="1">
            <a:spLocks/>
          </p:cNvSpPr>
          <p:nvPr/>
        </p:nvSpPr>
        <p:spPr>
          <a:xfrm>
            <a:off x="8443179" y="1825100"/>
            <a:ext cx="3488107" cy="1955048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“agrees”.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“listens”.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“goes”.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“leaves”.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C037E4-667F-64A4-33B1-3941A1BA4037}"/>
              </a:ext>
            </a:extLst>
          </p:cNvPr>
          <p:cNvSpPr/>
          <p:nvPr/>
        </p:nvSpPr>
        <p:spPr>
          <a:xfrm rot="10800000">
            <a:off x="7176893" y="2456076"/>
            <a:ext cx="1168924" cy="5750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2983BA-1BCD-E513-3D86-11D7B277C692}"/>
              </a:ext>
            </a:extLst>
          </p:cNvPr>
          <p:cNvSpPr txBox="1">
            <a:spLocks/>
          </p:cNvSpPr>
          <p:nvPr/>
        </p:nvSpPr>
        <p:spPr>
          <a:xfrm>
            <a:off x="8443179" y="3989014"/>
            <a:ext cx="3488107" cy="110334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“I was”.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1202D24-0FCF-80ED-8D7A-1D9A14295F35}"/>
              </a:ext>
            </a:extLst>
          </p:cNvPr>
          <p:cNvSpPr/>
          <p:nvPr/>
        </p:nvSpPr>
        <p:spPr>
          <a:xfrm rot="10800000">
            <a:off x="7176893" y="4253169"/>
            <a:ext cx="1168924" cy="5750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9B7D82-91B6-D3E9-6F91-FDBCCC2DCA05}"/>
              </a:ext>
            </a:extLst>
          </p:cNvPr>
          <p:cNvSpPr txBox="1">
            <a:spLocks/>
          </p:cNvSpPr>
          <p:nvPr/>
        </p:nvSpPr>
        <p:spPr>
          <a:xfrm>
            <a:off x="8490312" y="5357941"/>
            <a:ext cx="3488107" cy="110334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 “they are”.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Not “he attends”.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D40CD16-D79E-6A8E-B6A6-963936C28C4A}"/>
              </a:ext>
            </a:extLst>
          </p:cNvPr>
          <p:cNvSpPr/>
          <p:nvPr/>
        </p:nvSpPr>
        <p:spPr>
          <a:xfrm rot="10800000">
            <a:off x="7230691" y="5356515"/>
            <a:ext cx="1168924" cy="5750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1" y="422168"/>
            <a:ext cx="8709891" cy="16139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Which verb form is correct?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268794" y="2597361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268794" y="2597361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268794" y="2597361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261413" y="5400594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261413" y="540059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268794" y="2597361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497124" y="3832389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537511" y="2597361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544364" y="4906671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138726" y="4698435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815673" y="28146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400468" y="3308350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437142" y="433705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569486" y="3869698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270395" y="389132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490220" y="3322400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430235" y="4353455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261413" y="5400594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790865" y="4698435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194375" y="2856111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543592" y="2787221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2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261413" y="5400594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334659" y="1889945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F093177-224D-CD3F-4504-48983DBD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838" y="1714163"/>
            <a:ext cx="2577462" cy="434830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81" y="2070160"/>
            <a:ext cx="6902028" cy="425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1. If I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were/was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a teacher, I would never shout.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2. If I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was/were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 dragon, I would eat naughty people.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3. If I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were/was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angry, I would try and calm down.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4. I demand that they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be/are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told off.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5. I recommend that he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listen/listens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to the teacher.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6. It is important that she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do/does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as instructed.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7. It is vital that she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win/wins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8. It is important that she 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work/works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hard.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38565" y="1746711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5609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1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ight, outdoor object, day&#10;&#10;Description automatically generated">
            <a:extLst>
              <a:ext uri="{FF2B5EF4-FFF2-40B4-BE49-F238E27FC236}">
                <a16:creationId xmlns:a16="http://schemas.microsoft.com/office/drawing/2014/main" id="{4BEAF348-75AC-314F-C8F0-9A9C6A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" y="-6908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2"/>
            <a:ext cx="8709891" cy="126560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did you do?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F5F4A-4798-7229-61BA-8A0838CC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57" y="1781281"/>
            <a:ext cx="6902028" cy="379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1. If I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were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/was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a teacher, I would never shout.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2. If I 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was/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were</a:t>
            </a:r>
            <a:r>
              <a:rPr lang="en-GB" altLang="en-US" sz="2000" u="sng" dirty="0">
                <a:solidFill>
                  <a:schemeClr val="tx1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 dragon, I would eat naughty people.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3. If I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were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/was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angry, I would try and calm down.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4. I demand that they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be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/are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told off.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5. I recommend that he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listen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/listens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to the teacher.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6. It is important that she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do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/does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as instructed.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7. It is vital that she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win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/wins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8. It is important that she </a:t>
            </a:r>
            <a:r>
              <a:rPr lang="en-GB" altLang="en-US" sz="2000" u="sng" dirty="0">
                <a:solidFill>
                  <a:srgbClr val="00B050"/>
                </a:solidFill>
                <a:latin typeface="Andika" panose="02000000000000000000" pitchFamily="2" charset="0"/>
              </a:rPr>
              <a:t>work</a:t>
            </a:r>
            <a:r>
              <a:rPr lang="en-GB" altLang="en-US" sz="2000" u="sng" strike="sngStrike" dirty="0">
                <a:solidFill>
                  <a:srgbClr val="FF0000"/>
                </a:solidFill>
                <a:latin typeface="Andika" panose="02000000000000000000" pitchFamily="2" charset="0"/>
              </a:rPr>
              <a:t>/works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hard.</a:t>
            </a:r>
          </a:p>
        </p:txBody>
      </p:sp>
    </p:spTree>
    <p:extLst>
      <p:ext uri="{BB962C8B-B14F-4D97-AF65-F5344CB8AC3E}">
        <p14:creationId xmlns:p14="http://schemas.microsoft.com/office/powerpoint/2010/main" val="422653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Andika</vt:lpstr>
      <vt:lpstr>Office Theme</vt:lpstr>
      <vt:lpstr> How to Use this Powerpoint</vt:lpstr>
      <vt:lpstr>Subjunctive Form of Verbs</vt:lpstr>
      <vt:lpstr>PowerPoint Presentation</vt:lpstr>
      <vt:lpstr>PowerPoint Presentation</vt:lpstr>
      <vt:lpstr>PowerPoint Presentation</vt:lpstr>
      <vt:lpstr>Which verb form is correct?</vt:lpstr>
      <vt:lpstr>How did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2023-08-22T10:51:56Z</dcterms:modified>
</cp:coreProperties>
</file>