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73" r:id="rId2"/>
    <p:sldId id="274" r:id="rId3"/>
    <p:sldId id="363" r:id="rId4"/>
    <p:sldId id="365" r:id="rId5"/>
    <p:sldId id="364" r:id="rId6"/>
    <p:sldId id="385" r:id="rId7"/>
    <p:sldId id="386" r:id="rId8"/>
    <p:sldId id="384" r:id="rId9"/>
    <p:sldId id="389" r:id="rId10"/>
    <p:sldId id="374" r:id="rId11"/>
    <p:sldId id="367" r:id="rId12"/>
    <p:sldId id="391" r:id="rId13"/>
    <p:sldId id="390" r:id="rId14"/>
  </p:sldIdLst>
  <p:sldSz cx="12192000" cy="6858000"/>
  <p:notesSz cx="6858000" cy="9144000"/>
  <p:embeddedFontLst>
    <p:embeddedFont>
      <p:font typeface="Andika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4B6A6-93A4-483D-AB9B-63BE36C19DE9}" v="4" dt="2023-08-22T10:55:24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9494B6A6-93A4-483D-AB9B-63BE36C19DE9}"/>
    <pc:docChg chg="modSld">
      <pc:chgData name="Glen Jones" userId="e846aaca-4b24-4b13-b0d0-f2308e16b284" providerId="ADAL" clId="{9494B6A6-93A4-483D-AB9B-63BE36C19DE9}" dt="2023-08-22T10:55:24.241" v="4"/>
      <pc:docMkLst>
        <pc:docMk/>
      </pc:docMkLst>
      <pc:sldChg chg="modSp mod">
        <pc:chgData name="Glen Jones" userId="e846aaca-4b24-4b13-b0d0-f2308e16b284" providerId="ADAL" clId="{9494B6A6-93A4-483D-AB9B-63BE36C19DE9}" dt="2023-08-22T10:54:21.335" v="0" actId="207"/>
        <pc:sldMkLst>
          <pc:docMk/>
          <pc:sldMk cId="2371301929" sldId="364"/>
        </pc:sldMkLst>
        <pc:spChg chg="mod">
          <ac:chgData name="Glen Jones" userId="e846aaca-4b24-4b13-b0d0-f2308e16b284" providerId="ADAL" clId="{9494B6A6-93A4-483D-AB9B-63BE36C19DE9}" dt="2023-08-22T10:54:21.335" v="0" actId="207"/>
          <ac:spMkLst>
            <pc:docMk/>
            <pc:sldMk cId="2371301929" sldId="364"/>
            <ac:spMk id="8" creationId="{2CD10EAC-76CD-B09A-734A-291C5B2959F9}"/>
          </ac:spMkLst>
        </pc:spChg>
      </pc:sldChg>
      <pc:sldChg chg="modSp modAnim">
        <pc:chgData name="Glen Jones" userId="e846aaca-4b24-4b13-b0d0-f2308e16b284" providerId="ADAL" clId="{9494B6A6-93A4-483D-AB9B-63BE36C19DE9}" dt="2023-08-22T10:55:02.623" v="2" actId="207"/>
        <pc:sldMkLst>
          <pc:docMk/>
          <pc:sldMk cId="3215910978" sldId="367"/>
        </pc:sldMkLst>
        <pc:spChg chg="mod">
          <ac:chgData name="Glen Jones" userId="e846aaca-4b24-4b13-b0d0-f2308e16b284" providerId="ADAL" clId="{9494B6A6-93A4-483D-AB9B-63BE36C19DE9}" dt="2023-08-22T10:55:02.623" v="2" actId="207"/>
          <ac:spMkLst>
            <pc:docMk/>
            <pc:sldMk cId="3215910978" sldId="367"/>
            <ac:spMk id="2" creationId="{EBA6AF3B-0791-80DF-E8BC-15E2150DC44A}"/>
          </ac:spMkLst>
        </pc:spChg>
      </pc:sldChg>
      <pc:sldChg chg="modAnim">
        <pc:chgData name="Glen Jones" userId="e846aaca-4b24-4b13-b0d0-f2308e16b284" providerId="ADAL" clId="{9494B6A6-93A4-483D-AB9B-63BE36C19DE9}" dt="2023-08-22T10:55:24.241" v="4"/>
        <pc:sldMkLst>
          <pc:docMk/>
          <pc:sldMk cId="1772121516" sldId="3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B9E8B-C763-4F98-88A2-3537AF9711D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0E98C7-9293-4661-822E-BB79FC56E4BF}">
      <dgm:prSet phldrT="[Text]" custT="1"/>
      <dgm:spPr>
        <a:solidFill>
          <a:srgbClr val="7030A0"/>
        </a:solidFill>
      </dgm:spPr>
      <dgm:t>
        <a:bodyPr/>
        <a:lstStyle/>
        <a:p>
          <a:endParaRPr lang="en-GB" sz="1800" dirty="0"/>
        </a:p>
        <a:p>
          <a:r>
            <a:rPr lang="en-GB" sz="1800" dirty="0"/>
            <a:t>Adverbials (a </a:t>
          </a:r>
          <a:r>
            <a:rPr lang="en-GB" sz="1800" u="sng" dirty="0"/>
            <a:t>word or phrase</a:t>
          </a:r>
          <a:r>
            <a:rPr lang="en-GB" sz="1800" dirty="0"/>
            <a:t> that describes a verb).</a:t>
          </a:r>
        </a:p>
      </dgm:t>
    </dgm:pt>
    <dgm:pt modelId="{9C6E0C49-8A81-4C9E-9E43-A5228AA43374}" type="parTrans" cxnId="{2D1FDF15-0EA9-4BBD-9A9D-531DC10EB077}">
      <dgm:prSet/>
      <dgm:spPr/>
      <dgm:t>
        <a:bodyPr/>
        <a:lstStyle/>
        <a:p>
          <a:endParaRPr lang="en-GB"/>
        </a:p>
      </dgm:t>
    </dgm:pt>
    <dgm:pt modelId="{720C5A6E-283A-4862-8CD0-DA66392E4BFE}" type="sibTrans" cxnId="{2D1FDF15-0EA9-4BBD-9A9D-531DC10EB077}">
      <dgm:prSet/>
      <dgm:spPr/>
      <dgm:t>
        <a:bodyPr/>
        <a:lstStyle/>
        <a:p>
          <a:endParaRPr lang="en-GB"/>
        </a:p>
      </dgm:t>
    </dgm:pt>
    <dgm:pt modelId="{05971919-CF79-441B-8FBF-DC5613F5C93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dirty="0"/>
            <a:t>Adverbs (a </a:t>
          </a:r>
          <a:r>
            <a:rPr lang="en-GB" sz="1800" u="sng" dirty="0"/>
            <a:t>word</a:t>
          </a:r>
          <a:r>
            <a:rPr lang="en-GB" sz="1800" dirty="0"/>
            <a:t> that describes a verb).</a:t>
          </a:r>
        </a:p>
      </dgm:t>
    </dgm:pt>
    <dgm:pt modelId="{0415D8A1-5F94-4C9F-ABCF-66142761700E}" type="parTrans" cxnId="{E73B3455-2E02-4583-BF1B-B0F29406CE57}">
      <dgm:prSet/>
      <dgm:spPr/>
      <dgm:t>
        <a:bodyPr/>
        <a:lstStyle/>
        <a:p>
          <a:endParaRPr lang="en-GB"/>
        </a:p>
      </dgm:t>
    </dgm:pt>
    <dgm:pt modelId="{15A4ADE8-FF40-46B2-A048-ED567BCF8BB8}" type="sibTrans" cxnId="{E73B3455-2E02-4583-BF1B-B0F29406CE57}">
      <dgm:prSet/>
      <dgm:spPr/>
      <dgm:t>
        <a:bodyPr/>
        <a:lstStyle/>
        <a:p>
          <a:endParaRPr lang="en-GB"/>
        </a:p>
      </dgm:t>
    </dgm:pt>
    <dgm:pt modelId="{D846E2F0-94F8-433E-9C9F-ACF365BF8F40}" type="pres">
      <dgm:prSet presAssocID="{A98B9E8B-C763-4F98-88A2-3537AF9711DD}" presName="Name0" presStyleCnt="0">
        <dgm:presLayoutVars>
          <dgm:chMax val="7"/>
          <dgm:resizeHandles val="exact"/>
        </dgm:presLayoutVars>
      </dgm:prSet>
      <dgm:spPr/>
    </dgm:pt>
    <dgm:pt modelId="{72F1FF59-76E5-4E0C-B51B-3FBD859AD915}" type="pres">
      <dgm:prSet presAssocID="{A98B9E8B-C763-4F98-88A2-3537AF9711DD}" presName="comp1" presStyleCnt="0"/>
      <dgm:spPr/>
    </dgm:pt>
    <dgm:pt modelId="{D6034120-CEBE-4E9F-9FC2-58FD10523379}" type="pres">
      <dgm:prSet presAssocID="{A98B9E8B-C763-4F98-88A2-3537AF9711DD}" presName="circle1" presStyleLbl="node1" presStyleIdx="0" presStyleCnt="2"/>
      <dgm:spPr/>
    </dgm:pt>
    <dgm:pt modelId="{A63877E2-51A2-4A7A-BB4C-78B856156057}" type="pres">
      <dgm:prSet presAssocID="{A98B9E8B-C763-4F98-88A2-3537AF9711DD}" presName="c1text" presStyleLbl="node1" presStyleIdx="0" presStyleCnt="2">
        <dgm:presLayoutVars>
          <dgm:bulletEnabled val="1"/>
        </dgm:presLayoutVars>
      </dgm:prSet>
      <dgm:spPr/>
    </dgm:pt>
    <dgm:pt modelId="{F7C8F509-76CA-4CC2-815C-6314FEB65D34}" type="pres">
      <dgm:prSet presAssocID="{A98B9E8B-C763-4F98-88A2-3537AF9711DD}" presName="comp2" presStyleCnt="0"/>
      <dgm:spPr/>
    </dgm:pt>
    <dgm:pt modelId="{7562B345-F06F-4269-AB51-AB0E0E2503CD}" type="pres">
      <dgm:prSet presAssocID="{A98B9E8B-C763-4F98-88A2-3537AF9711DD}" presName="circle2" presStyleLbl="node1" presStyleIdx="1" presStyleCnt="2" custScaleX="67816" custScaleY="69068" custLinFactNeighborX="0" custLinFactNeighborY="9719"/>
      <dgm:spPr/>
    </dgm:pt>
    <dgm:pt modelId="{86D043BA-38D7-4A84-A95F-3EA60C0C670F}" type="pres">
      <dgm:prSet presAssocID="{A98B9E8B-C763-4F98-88A2-3537AF9711DD}" presName="c2text" presStyleLbl="node1" presStyleIdx="1" presStyleCnt="2">
        <dgm:presLayoutVars>
          <dgm:bulletEnabled val="1"/>
        </dgm:presLayoutVars>
      </dgm:prSet>
      <dgm:spPr/>
    </dgm:pt>
  </dgm:ptLst>
  <dgm:cxnLst>
    <dgm:cxn modelId="{2D1FDF15-0EA9-4BBD-9A9D-531DC10EB077}" srcId="{A98B9E8B-C763-4F98-88A2-3537AF9711DD}" destId="{A00E98C7-9293-4661-822E-BB79FC56E4BF}" srcOrd="0" destOrd="0" parTransId="{9C6E0C49-8A81-4C9E-9E43-A5228AA43374}" sibTransId="{720C5A6E-283A-4862-8CD0-DA66392E4BFE}"/>
    <dgm:cxn modelId="{5268672B-E5A9-4649-85C7-6564F50297B3}" type="presOf" srcId="{05971919-CF79-441B-8FBF-DC5613F5C93B}" destId="{7562B345-F06F-4269-AB51-AB0E0E2503CD}" srcOrd="0" destOrd="0" presId="urn:microsoft.com/office/officeart/2005/8/layout/venn2"/>
    <dgm:cxn modelId="{9B77D136-C64A-48B6-9BB4-A3A8B84ADDE2}" type="presOf" srcId="{A00E98C7-9293-4661-822E-BB79FC56E4BF}" destId="{A63877E2-51A2-4A7A-BB4C-78B856156057}" srcOrd="1" destOrd="0" presId="urn:microsoft.com/office/officeart/2005/8/layout/venn2"/>
    <dgm:cxn modelId="{E73B3455-2E02-4583-BF1B-B0F29406CE57}" srcId="{A98B9E8B-C763-4F98-88A2-3537AF9711DD}" destId="{05971919-CF79-441B-8FBF-DC5613F5C93B}" srcOrd="1" destOrd="0" parTransId="{0415D8A1-5F94-4C9F-ABCF-66142761700E}" sibTransId="{15A4ADE8-FF40-46B2-A048-ED567BCF8BB8}"/>
    <dgm:cxn modelId="{6AFB678E-7FC8-4058-A5BC-30F7C52D3DB4}" type="presOf" srcId="{A98B9E8B-C763-4F98-88A2-3537AF9711DD}" destId="{D846E2F0-94F8-433E-9C9F-ACF365BF8F40}" srcOrd="0" destOrd="0" presId="urn:microsoft.com/office/officeart/2005/8/layout/venn2"/>
    <dgm:cxn modelId="{B2F706A1-9725-444E-B2AA-232A85049D9E}" type="presOf" srcId="{05971919-CF79-441B-8FBF-DC5613F5C93B}" destId="{86D043BA-38D7-4A84-A95F-3EA60C0C670F}" srcOrd="1" destOrd="0" presId="urn:microsoft.com/office/officeart/2005/8/layout/venn2"/>
    <dgm:cxn modelId="{9EBB2DD4-192C-48AD-B869-9BD866CE1F15}" type="presOf" srcId="{A00E98C7-9293-4661-822E-BB79FC56E4BF}" destId="{D6034120-CEBE-4E9F-9FC2-58FD10523379}" srcOrd="0" destOrd="0" presId="urn:microsoft.com/office/officeart/2005/8/layout/venn2"/>
    <dgm:cxn modelId="{3AC8F891-A68B-4FE7-939D-43180377C3C2}" type="presParOf" srcId="{D846E2F0-94F8-433E-9C9F-ACF365BF8F40}" destId="{72F1FF59-76E5-4E0C-B51B-3FBD859AD915}" srcOrd="0" destOrd="0" presId="urn:microsoft.com/office/officeart/2005/8/layout/venn2"/>
    <dgm:cxn modelId="{7DE5B3A6-4629-4E10-AFB5-DD1AC01F8DA5}" type="presParOf" srcId="{72F1FF59-76E5-4E0C-B51B-3FBD859AD915}" destId="{D6034120-CEBE-4E9F-9FC2-58FD10523379}" srcOrd="0" destOrd="0" presId="urn:microsoft.com/office/officeart/2005/8/layout/venn2"/>
    <dgm:cxn modelId="{566935EC-C464-42A8-B2B4-3818CB5428AB}" type="presParOf" srcId="{72F1FF59-76E5-4E0C-B51B-3FBD859AD915}" destId="{A63877E2-51A2-4A7A-BB4C-78B856156057}" srcOrd="1" destOrd="0" presId="urn:microsoft.com/office/officeart/2005/8/layout/venn2"/>
    <dgm:cxn modelId="{5BBB10F3-6F01-4864-875F-170BA3BBE8AE}" type="presParOf" srcId="{D846E2F0-94F8-433E-9C9F-ACF365BF8F40}" destId="{F7C8F509-76CA-4CC2-815C-6314FEB65D34}" srcOrd="1" destOrd="0" presId="urn:microsoft.com/office/officeart/2005/8/layout/venn2"/>
    <dgm:cxn modelId="{3AD236EA-3048-495C-A296-93935D474714}" type="presParOf" srcId="{F7C8F509-76CA-4CC2-815C-6314FEB65D34}" destId="{7562B345-F06F-4269-AB51-AB0E0E2503CD}" srcOrd="0" destOrd="0" presId="urn:microsoft.com/office/officeart/2005/8/layout/venn2"/>
    <dgm:cxn modelId="{0D73AC4C-857B-4020-B361-8C076B0BD89B}" type="presParOf" srcId="{F7C8F509-76CA-4CC2-815C-6314FEB65D34}" destId="{86D043BA-38D7-4A84-A95F-3EA60C0C670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34120-CEBE-4E9F-9FC2-58FD10523379}">
      <dsp:nvSpPr>
        <dsp:cNvPr id="0" name=""/>
        <dsp:cNvSpPr/>
      </dsp:nvSpPr>
      <dsp:spPr>
        <a:xfrm>
          <a:off x="679720" y="0"/>
          <a:ext cx="3879768" cy="3879768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Adverbials (a </a:t>
          </a:r>
          <a:r>
            <a:rPr lang="en-GB" sz="1800" u="sng" kern="1200" dirty="0"/>
            <a:t>word or phrase</a:t>
          </a:r>
          <a:r>
            <a:rPr lang="en-GB" sz="1800" kern="1200" dirty="0"/>
            <a:t> that describes a verb).</a:t>
          </a:r>
        </a:p>
      </dsp:txBody>
      <dsp:txXfrm>
        <a:off x="1601164" y="290982"/>
        <a:ext cx="2036878" cy="659560"/>
      </dsp:txXfrm>
    </dsp:sp>
    <dsp:sp modelId="{7562B345-F06F-4269-AB51-AB0E0E2503CD}">
      <dsp:nvSpPr>
        <dsp:cNvPr id="0" name=""/>
        <dsp:cNvSpPr/>
      </dsp:nvSpPr>
      <dsp:spPr>
        <a:xfrm>
          <a:off x="1632940" y="1702781"/>
          <a:ext cx="1973327" cy="200975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Adverbs (a </a:t>
          </a:r>
          <a:r>
            <a:rPr lang="en-GB" sz="1800" u="sng" kern="1200" dirty="0"/>
            <a:t>word</a:t>
          </a:r>
          <a:r>
            <a:rPr lang="en-GB" sz="1800" kern="1200" dirty="0"/>
            <a:t> that describes a verb).</a:t>
          </a:r>
        </a:p>
      </dsp:txBody>
      <dsp:txXfrm>
        <a:off x="1921927" y="2205221"/>
        <a:ext cx="1395353" cy="100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37522E3-EAD7-6CFA-EEEE-FCC5A216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12159" y="219364"/>
            <a:ext cx="11546465" cy="241765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Once you have mastered writing paragraphs, you can think about how to link ideas across paragraphs to help your writing flow.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D1A0A5-5DA5-81EA-6928-C7ED7E977DFB}"/>
              </a:ext>
            </a:extLst>
          </p:cNvPr>
          <p:cNvSpPr txBox="1">
            <a:spLocks/>
          </p:cNvSpPr>
          <p:nvPr/>
        </p:nvSpPr>
        <p:spPr>
          <a:xfrm>
            <a:off x="312158" y="2933989"/>
            <a:ext cx="11546465" cy="241765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you think about how to begin a paragraph, you can choose words that will link the sentences in the new paragraph with the ideas in the previous paragraph.</a:t>
            </a:r>
          </a:p>
        </p:txBody>
      </p:sp>
    </p:spTree>
    <p:extLst>
      <p:ext uri="{BB962C8B-B14F-4D97-AF65-F5344CB8AC3E}">
        <p14:creationId xmlns:p14="http://schemas.microsoft.com/office/powerpoint/2010/main" val="99499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05F4532-F422-2A04-2D03-C88A8209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72572" y="1438275"/>
            <a:ext cx="11438428" cy="5229224"/>
          </a:xfrm>
          <a:prstGeom prst="roundRect">
            <a:avLst>
              <a:gd name="adj" fmla="val 406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Football is one of the most popular and widely played sports globally. </a:t>
            </a:r>
          </a:p>
          <a:p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Players primarily use their feet to control, pass, and shoot the ball, though they can also use their heads and other parts of their bodies. Played on a rectangular field with two teams of eleven players each, the objective of the game is to score goals by getting the ball into the opposing team’s net. Football requires a combination of skill, teamwork, and strategy, making it an exciting and dynamic sport loved by millions worldwide. </a:t>
            </a:r>
          </a:p>
          <a:p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beauty of football lies not only in its competitive nature but also in its ability to bring people together and foster a sense of unity and camaraderie. Football fans around the world passionately support their favourite teams, creating a vibrant atmosphere during matches that transcends language, culture, and borders.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6AF3B-0791-80DF-E8BC-15E2150DC44A}"/>
              </a:ext>
            </a:extLst>
          </p:cNvPr>
          <p:cNvSpPr txBox="1">
            <a:spLocks/>
          </p:cNvSpPr>
          <p:nvPr/>
        </p:nvSpPr>
        <p:spPr>
          <a:xfrm>
            <a:off x="372572" y="286670"/>
            <a:ext cx="11438428" cy="96110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some adverbials we can use to link the three paragraphs below?</a:t>
            </a:r>
            <a:endParaRPr lang="en-GB" sz="2400" b="1" u="sng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21591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05F4532-F422-2A04-2D03-C88A8209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72572" y="1438275"/>
            <a:ext cx="11438428" cy="5229224"/>
          </a:xfrm>
          <a:prstGeom prst="roundRect">
            <a:avLst>
              <a:gd name="adj" fmla="val 406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Firstly,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football is one of the most popular and widely played sports globally. </a:t>
            </a:r>
          </a:p>
          <a:p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Secondly,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players primarily use their feet to control, pass, and shoot the ball, though they can also use their heads and other parts of their bodies. Played on a rectangular field with two teams of eleven players each, the objective of the game is to score goals by getting the ball into the opposing team’s net. Football requires a combination of skill, teamwork, and strategy, making it an exciting and dynamic sport loved by millions worldwide. </a:t>
            </a:r>
          </a:p>
          <a:p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Thirdly,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 beauty of football lies not only in its competitive nature but also in its ability to bring people together and foster a sense of unity and camaraderie. Football fans around the world passionately support their favourite teams, creating a vibrant atmosphere during matches that transcends language, culture, and borders.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6AF3B-0791-80DF-E8BC-15E2150DC44A}"/>
              </a:ext>
            </a:extLst>
          </p:cNvPr>
          <p:cNvSpPr txBox="1">
            <a:spLocks/>
          </p:cNvSpPr>
          <p:nvPr/>
        </p:nvSpPr>
        <p:spPr>
          <a:xfrm>
            <a:off x="372572" y="286670"/>
            <a:ext cx="11438428" cy="96110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about adverbials of number?</a:t>
            </a:r>
            <a:endParaRPr lang="en-GB" sz="2400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721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05F4532-F422-2A04-2D03-C88A8209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72572" y="1438275"/>
            <a:ext cx="11438428" cy="5229224"/>
          </a:xfrm>
          <a:prstGeom prst="roundRect">
            <a:avLst>
              <a:gd name="adj" fmla="val 406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First of all,</a:t>
            </a:r>
            <a:r>
              <a:rPr lang="en-GB" sz="24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football is one of the most popular and widely played sports globally. </a:t>
            </a:r>
          </a:p>
          <a:p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Currently,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players primarily use their feet to control, pass, and shoot the ball, though they can also use their heads and other parts of their bodies. Played on a rectangular field with two teams of eleven players each, the objective of the game is to score goals by getting the ball into the opposing team’s net. F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ootball requires a combination of skill, teamwork, and strategy, making it an exciting and dynamic sport loved by millions worldwide. 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Finally,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 beauty of football lies not only in its competitive nature but also in its ability to bring people together and foster a sense of unity and camaraderie. Football fans around the world passionately support their favourite teams, creating a vibrant atmosphere during matches that transcends language, culture, and borders.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6AF3B-0791-80DF-E8BC-15E2150DC44A}"/>
              </a:ext>
            </a:extLst>
          </p:cNvPr>
          <p:cNvSpPr txBox="1">
            <a:spLocks/>
          </p:cNvSpPr>
          <p:nvPr/>
        </p:nvSpPr>
        <p:spPr>
          <a:xfrm>
            <a:off x="372572" y="286670"/>
            <a:ext cx="11438428" cy="96110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about adverbials of time?</a:t>
            </a:r>
            <a:endParaRPr lang="en-GB" sz="2400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1610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975" y="2009159"/>
            <a:ext cx="10001250" cy="2019916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Linking ideas across paragraphs using adverbials.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1184525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 paragraph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916344"/>
            <a:ext cx="10283534" cy="218212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paragraph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group of sentences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that talk about the same idea or topic.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821DE6D-EFD1-AB3C-FB9E-A4BEFE2C0A97}"/>
              </a:ext>
            </a:extLst>
          </p:cNvPr>
          <p:cNvSpPr txBox="1">
            <a:spLocks/>
          </p:cNvSpPr>
          <p:nvPr/>
        </p:nvSpPr>
        <p:spPr>
          <a:xfrm>
            <a:off x="407483" y="2309091"/>
            <a:ext cx="5688518" cy="384232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Paragraphs are usually separated by a missing line.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how to recognise when one paragraph has finished and the next has started?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99B836-968E-E5DC-CF76-4ACC96495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088" y="2338099"/>
            <a:ext cx="4960078" cy="381331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EA5216-A7F0-B28D-C17E-3FBD94B2C3B8}"/>
              </a:ext>
            </a:extLst>
          </p:cNvPr>
          <p:cNvCxnSpPr/>
          <p:nvPr/>
        </p:nvCxnSpPr>
        <p:spPr>
          <a:xfrm>
            <a:off x="6022107" y="3232727"/>
            <a:ext cx="835815" cy="0"/>
          </a:xfrm>
          <a:prstGeom prst="straightConnector1">
            <a:avLst/>
          </a:prstGeom>
          <a:ln w="7620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2B1167-1CAA-204D-AB22-ABF97666B880}"/>
              </a:ext>
            </a:extLst>
          </p:cNvPr>
          <p:cNvCxnSpPr/>
          <p:nvPr/>
        </p:nvCxnSpPr>
        <p:spPr>
          <a:xfrm>
            <a:off x="6022106" y="3429000"/>
            <a:ext cx="835815" cy="0"/>
          </a:xfrm>
          <a:prstGeom prst="straightConnector1">
            <a:avLst/>
          </a:prstGeom>
          <a:ln w="7620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7995E8-8C81-BDF6-30DB-D7BE22BB4462}"/>
              </a:ext>
            </a:extLst>
          </p:cNvPr>
          <p:cNvCxnSpPr/>
          <p:nvPr/>
        </p:nvCxnSpPr>
        <p:spPr>
          <a:xfrm>
            <a:off x="6022105" y="4197926"/>
            <a:ext cx="835815" cy="0"/>
          </a:xfrm>
          <a:prstGeom prst="straightConnector1">
            <a:avLst/>
          </a:prstGeom>
          <a:ln w="7620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5D7D10-1C87-8B99-D586-B117A2D07A0B}"/>
              </a:ext>
            </a:extLst>
          </p:cNvPr>
          <p:cNvCxnSpPr/>
          <p:nvPr/>
        </p:nvCxnSpPr>
        <p:spPr>
          <a:xfrm>
            <a:off x="6022105" y="5158508"/>
            <a:ext cx="835815" cy="0"/>
          </a:xfrm>
          <a:prstGeom prst="straightConnector1">
            <a:avLst/>
          </a:prstGeom>
          <a:ln w="7620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64482A-ADD3-1DA5-0A51-2B18761E1B89}"/>
              </a:ext>
            </a:extLst>
          </p:cNvPr>
          <p:cNvCxnSpPr/>
          <p:nvPr/>
        </p:nvCxnSpPr>
        <p:spPr>
          <a:xfrm>
            <a:off x="6022104" y="5518729"/>
            <a:ext cx="835815" cy="0"/>
          </a:xfrm>
          <a:prstGeom prst="straightConnector1">
            <a:avLst/>
          </a:prstGeom>
          <a:ln w="7620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37522E3-EAD7-6CFA-EEEE-FCC5A216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35985" y="365125"/>
            <a:ext cx="11232140" cy="213042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piece of writing flows when there are clear links between paragraphs.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8E8FAA-286F-4369-5660-540A6651A955}"/>
              </a:ext>
            </a:extLst>
          </p:cNvPr>
          <p:cNvSpPr txBox="1">
            <a:spLocks/>
          </p:cNvSpPr>
          <p:nvPr/>
        </p:nvSpPr>
        <p:spPr>
          <a:xfrm>
            <a:off x="479929" y="2679700"/>
            <a:ext cx="11232140" cy="213042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links can be:</a:t>
            </a:r>
          </a:p>
          <a:p>
            <a:pPr marL="361950" indent="352425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(1)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or </a:t>
            </a:r>
          </a:p>
          <a:p>
            <a:pPr marL="361950" indent="352425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(2) the form of verbs.</a:t>
            </a:r>
          </a:p>
        </p:txBody>
      </p:sp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1031236" y="1284648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 what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1031237" y="2956200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phrase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3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0A7D33D-0321-92E1-CD3C-254C9753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difference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between an adverb and an adverbial?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3"/>
            <a:ext cx="10283534" cy="36767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word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phrase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describes a verb. 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word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that describes a verb.</a:t>
            </a:r>
          </a:p>
        </p:txBody>
      </p:sp>
    </p:spTree>
    <p:extLst>
      <p:ext uri="{BB962C8B-B14F-4D97-AF65-F5344CB8AC3E}">
        <p14:creationId xmlns:p14="http://schemas.microsoft.com/office/powerpoint/2010/main" val="28223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F3019D6F-F7CA-A032-56E4-7C1115AD7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1039076" y="42951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All adverbs are adverbials. </a:t>
            </a:r>
          </a:p>
          <a:p>
            <a:pPr algn="ctr"/>
            <a:endParaRPr lang="en-GB" sz="4000" b="1" u="sng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(But not all adverbials are adverbs!)</a:t>
            </a:r>
            <a:endParaRPr lang="en-GB" sz="40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800F47-079A-4798-94A4-B4ED8BDCAB0E}"/>
              </a:ext>
            </a:extLst>
          </p:cNvPr>
          <p:cNvGraphicFramePr/>
          <p:nvPr/>
        </p:nvGraphicFramePr>
        <p:xfrm>
          <a:off x="3476396" y="2548713"/>
          <a:ext cx="5239208" cy="387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43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07481" y="3145377"/>
            <a:ext cx="3028445" cy="540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near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433095" y="4626327"/>
            <a:ext cx="3028443" cy="510778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frighteningly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 or adverbial?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2" y="1664427"/>
            <a:ext cx="302844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a minute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04902"/>
            <a:ext cx="3028444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boldly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407481" y="3885852"/>
            <a:ext cx="3028443" cy="540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find gold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433096" y="5366802"/>
            <a:ext cx="3028442" cy="510778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surprisingly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433096" y="6107276"/>
            <a:ext cx="292894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in the corner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428B91-C7DF-A832-796A-A26DDAE3A66E}"/>
              </a:ext>
            </a:extLst>
          </p:cNvPr>
          <p:cNvSpPr txBox="1">
            <a:spLocks/>
          </p:cNvSpPr>
          <p:nvPr/>
        </p:nvSpPr>
        <p:spPr>
          <a:xfrm>
            <a:off x="3843407" y="1664427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27D749-80EE-F1F8-39D6-A813E986D32B}"/>
              </a:ext>
            </a:extLst>
          </p:cNvPr>
          <p:cNvSpPr txBox="1">
            <a:spLocks/>
          </p:cNvSpPr>
          <p:nvPr/>
        </p:nvSpPr>
        <p:spPr>
          <a:xfrm>
            <a:off x="3843406" y="2429796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587F5B-4251-23CC-64F5-5B991518B154}"/>
              </a:ext>
            </a:extLst>
          </p:cNvPr>
          <p:cNvSpPr txBox="1">
            <a:spLocks/>
          </p:cNvSpPr>
          <p:nvPr/>
        </p:nvSpPr>
        <p:spPr>
          <a:xfrm>
            <a:off x="3843405" y="3159988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BB3C31-25DC-DC0A-ED9D-D595B0122D51}"/>
              </a:ext>
            </a:extLst>
          </p:cNvPr>
          <p:cNvSpPr txBox="1">
            <a:spLocks/>
          </p:cNvSpPr>
          <p:nvPr/>
        </p:nvSpPr>
        <p:spPr>
          <a:xfrm>
            <a:off x="3843405" y="3915074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81DA04-70B9-1C2B-4C9D-9FF7B816A336}"/>
              </a:ext>
            </a:extLst>
          </p:cNvPr>
          <p:cNvSpPr txBox="1">
            <a:spLocks/>
          </p:cNvSpPr>
          <p:nvPr/>
        </p:nvSpPr>
        <p:spPr>
          <a:xfrm>
            <a:off x="3843402" y="6091106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phrase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1D3864-3101-E096-1C60-8AA634DD219B}"/>
              </a:ext>
            </a:extLst>
          </p:cNvPr>
          <p:cNvSpPr txBox="1">
            <a:spLocks/>
          </p:cNvSpPr>
          <p:nvPr/>
        </p:nvSpPr>
        <p:spPr>
          <a:xfrm>
            <a:off x="3843403" y="4621998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F72852-2202-B1F0-CC42-78E43756B009}"/>
              </a:ext>
            </a:extLst>
          </p:cNvPr>
          <p:cNvSpPr txBox="1">
            <a:spLocks/>
          </p:cNvSpPr>
          <p:nvPr/>
        </p:nvSpPr>
        <p:spPr>
          <a:xfrm>
            <a:off x="3843403" y="5356552"/>
            <a:ext cx="7831357" cy="51077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is a word and so is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adverbial</a:t>
            </a:r>
          </a:p>
        </p:txBody>
      </p:sp>
    </p:spTree>
    <p:extLst>
      <p:ext uri="{BB962C8B-B14F-4D97-AF65-F5344CB8AC3E}">
        <p14:creationId xmlns:p14="http://schemas.microsoft.com/office/powerpoint/2010/main" val="12334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17" grpId="0" animBg="1"/>
      <p:bldP spid="25" grpId="0" animBg="1"/>
      <p:bldP spid="28" grpId="0" animBg="1"/>
      <p:bldP spid="8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Andika</vt:lpstr>
      <vt:lpstr>Office Theme</vt:lpstr>
      <vt:lpstr> How to Use this Powerpoint</vt:lpstr>
      <vt:lpstr>Linking ideas across paragraphs using adverbials.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2023-08-22T10:55:31Z</dcterms:modified>
</cp:coreProperties>
</file>