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449" r:id="rId2"/>
    <p:sldId id="438" r:id="rId3"/>
    <p:sldId id="408" r:id="rId4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274" r:id="rId15"/>
    <p:sldId id="379" r:id="rId16"/>
    <p:sldId id="365" r:id="rId17"/>
    <p:sldId id="378" r:id="rId18"/>
    <p:sldId id="363" r:id="rId19"/>
    <p:sldId id="389" r:id="rId20"/>
    <p:sldId id="390" r:id="rId21"/>
    <p:sldId id="392" r:id="rId22"/>
    <p:sldId id="382" r:id="rId23"/>
    <p:sldId id="383" r:id="rId24"/>
    <p:sldId id="391" r:id="rId25"/>
    <p:sldId id="360" r:id="rId26"/>
    <p:sldId id="366" r:id="rId27"/>
    <p:sldId id="428" r:id="rId28"/>
    <p:sldId id="385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7CAA68-E4CB-4ACD-B512-A1906F4A033F}" v="38" dt="2025-12-11T14:26:03.2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552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A5B41-7531-D02A-65E1-6D0FD3A02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4EC1D42-D1F7-23A7-533A-36855C71D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E9A380-BDFC-46A8-E733-1FEECF42B1B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89C2C9-96B2-332C-DB0A-3AFDCF430F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E82195-EC9D-6B88-A791-5925E40C759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E58505-0DD9-60CF-74F4-0B26E16770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342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87F3E-F23C-D4A6-B79C-F56B2F475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0189057-0181-64D2-321D-883709B94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CD7C48-6672-C3F4-1D6C-48E90F79AA9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B26433-41FB-30F1-F689-0F57F7C319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00655B-7375-D06E-3B60-5C57D27932D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359920-0ED1-AE57-07A7-9D3F75B6A4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116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2AA31-EA69-4565-C2A6-13BEF2341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311A5A-971D-D0CA-968D-B381D436E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CE1A19-BB20-3FC5-9BEA-95DC04EF61C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AC75D9-E8CF-1ACA-5D6E-A20C94399A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saves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69F32A-B4FC-DE5B-A9B7-E8301745AD6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404EC4-C408-2813-1715-8DC950654A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134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9F641-049A-CA97-6DB7-F859D9F20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E475D2-4C91-DDC5-4A64-0B2D21ACC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F7CC0F-A6B2-0F56-878B-EB5C683E065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66E21D-02F8-F5E5-9BEF-4C059470D5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saves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CCC5-933E-7D7C-5B75-35C931DEE30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4D8DE9-5694-D9A9-BBBD-8AA04815C5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531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221586" y="17141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31658" y="171419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331657" y="253533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331657" y="33564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331657" y="41776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331657" y="4998776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221586" y="25369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221586" y="33564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221586" y="41854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214732" y="49987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4475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“foxes”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Foxes sleep in a den.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0718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“den”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7162800" y="2683764"/>
            <a:ext cx="754284" cy="659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“cats”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Cats sit on mats.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495800" y="5114275"/>
            <a:ext cx="9048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“mats”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716385" y="5114275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pronouns 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he, she, it, we, and they.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Foxes sleep in a den. They sleep during the day!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783239" y="2761752"/>
            <a:ext cx="1174551" cy="2823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5525070" y="2681478"/>
            <a:ext cx="9737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</a:t>
            </a:r>
            <a:r>
              <a:rPr lang="en-GB" sz="2800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“foxes”.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“she”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My cat sits on mats. She likes the feel of the mat.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372" y="5117584"/>
            <a:ext cx="1417178" cy="5586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5393390" y="5117584"/>
            <a:ext cx="45225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“she”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</a:t>
            </a:r>
            <a:r>
              <a:rPr lang="en-GB" sz="2800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“cat”.</a:t>
            </a:r>
          </a:p>
        </p:txBody>
      </p:sp>
    </p:spTree>
    <p:extLst>
      <p:ext uri="{BB962C8B-B14F-4D97-AF65-F5344CB8AC3E}">
        <p14:creationId xmlns:p14="http://schemas.microsoft.com/office/powerpoint/2010/main" val="140603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6126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i can pat the dog.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6126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Mum had a red mug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6126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The </a:t>
            </a:r>
            <a:r>
              <a:rPr lang="en-GB" sz="3200" dirty="0" err="1">
                <a:solidFill>
                  <a:schemeClr val="bg1"/>
                </a:solidFill>
              </a:rPr>
              <a:t>foxisinthe</a:t>
            </a:r>
            <a:r>
              <a:rPr lang="en-GB" sz="3200" dirty="0">
                <a:solidFill>
                  <a:schemeClr val="bg1"/>
                </a:solidFill>
              </a:rPr>
              <a:t> box.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6126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Is the cat in the box.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6126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What a hot day.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69060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dirty="0">
                <a:solidFill>
                  <a:srgbClr val="FFFF00"/>
                </a:solidFill>
              </a:rPr>
              <a:t>I</a:t>
            </a:r>
            <a:r>
              <a:rPr lang="en-GB" sz="3200" dirty="0">
                <a:solidFill>
                  <a:schemeClr val="bg1"/>
                </a:solidFill>
              </a:rPr>
              <a:t> can pat the dog.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69060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Mum had a red mug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69060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The fox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in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the box.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69060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Is the cat in the box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69060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What a hot day</a:t>
            </a:r>
            <a:r>
              <a:rPr lang="en-GB" sz="3200" u="sng" dirty="0">
                <a:solidFill>
                  <a:srgbClr val="FFFF00"/>
                </a:solidFill>
              </a:rPr>
              <a:t>!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3625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3860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3860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3860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3625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“it”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rat ran to the bin. It hid in the dark.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783239" y="2671953"/>
            <a:ext cx="2712811" cy="37215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582345" y="2671953"/>
            <a:ext cx="40900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“it”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</a:t>
            </a:r>
            <a:r>
              <a:rPr lang="en-GB" sz="2800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“rat”.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“he”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had a nap. He sleeps all day.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372" y="5117584"/>
            <a:ext cx="2350628" cy="5586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6269922" y="5117584"/>
            <a:ext cx="45225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“he”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</a:t>
            </a:r>
            <a:r>
              <a:rPr lang="en-GB" sz="2800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“cat”.</a:t>
            </a:r>
          </a:p>
        </p:txBody>
      </p:sp>
    </p:spTree>
    <p:extLst>
      <p:ext uri="{BB962C8B-B14F-4D97-AF65-F5344CB8AC3E}">
        <p14:creationId xmlns:p14="http://schemas.microsoft.com/office/powerpoint/2010/main" val="271545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998336" y="3070070"/>
            <a:ext cx="561226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“I” is a pronoun.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It replaces the name of the person.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can zip my top.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657" y="2681478"/>
            <a:ext cx="6920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187880" y="5485336"/>
            <a:ext cx="542272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“it” is a pronoun.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It replaces the hen.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hen wore a hat. It was running around.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4578245-CF7A-70DE-3289-C57FD7B4611E}"/>
              </a:ext>
            </a:extLst>
          </p:cNvPr>
          <p:cNvCxnSpPr>
            <a:cxnSpLocks/>
          </p:cNvCxnSpPr>
          <p:nvPr/>
        </p:nvCxnSpPr>
        <p:spPr>
          <a:xfrm>
            <a:off x="5722988" y="5101542"/>
            <a:ext cx="71541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87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112378" y="174926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222450" y="1749262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222449" y="2570407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222449" y="3391552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222449" y="4212697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222449" y="5033844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112378" y="257204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112378" y="339155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112378" y="422047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105524" y="50338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119232" y="174926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229304" y="1749262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229303" y="2570407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229303" y="3391552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229303" y="4212697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229303" y="5033844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103190" y="257204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119232" y="339155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119232" y="422047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112378" y="50338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587800" cy="1642291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on the orange  are pronouns.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9105961" y="1683389"/>
            <a:ext cx="2799262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219512" y="2576924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235554" y="4203172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125483" y="33820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9128857" y="4031972"/>
            <a:ext cx="2792107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128420" y="174648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098670" y="50338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1630382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Dave plays. Dave runs. Dave has a dog. Dave has a nice mum. Dave sits down.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1660743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Dave plays. He runs. He has a dog. He has a nice mum. He sits down.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3594517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friends? Or the girl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 (two meanings).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three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one minute to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spot all the pronouns!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877" y="2490147"/>
            <a:ext cx="5793974" cy="303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1. I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2. She asked for an idea.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3. They went on holiday.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33250" y="2397374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794359" y="2276333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6445740" y="345583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6457910" y="347061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5598" y="775526"/>
            <a:ext cx="8709891" cy="901595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8ECFF0F-F7C5-653C-653F-5CEA8EA3B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1860606"/>
            <a:ext cx="6208396" cy="3395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1. I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2. She asked for an idea.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3. They went on holiday.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8E62A7-08E6-C9BB-559C-721AC445B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1860606"/>
            <a:ext cx="6208396" cy="3395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1.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I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2. She asked for an idea.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3. They went on holiday.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A83912-1122-5BDE-1F9D-D3655B703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1860606"/>
            <a:ext cx="6208396" cy="3395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1.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I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2.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She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asked for an idea.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3. They went on holiday.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B56517-35B9-2761-D2F4-47A2D05EC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1860606"/>
            <a:ext cx="6208396" cy="3395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1.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I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2.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She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asked for an idea.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3.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They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went on holiday.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0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728641" cy="349133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each with a different pronoun? 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 if a friend can spot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pronouns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your sentences?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could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  <p:sp>
        <p:nvSpPr>
          <p:cNvPr id="9" name="Rectangle: Rounded Corners 8">
            <a:hlinkClick r:id="rId4"/>
            <a:extLst>
              <a:ext uri="{FF2B5EF4-FFF2-40B4-BE49-F238E27FC236}">
                <a16:creationId xmlns:a16="http://schemas.microsoft.com/office/drawing/2014/main" id="{C16DF346-270E-4202-169A-DEF3D15FEBBB}"/>
              </a:ext>
            </a:extLst>
          </p:cNvPr>
          <p:cNvSpPr/>
          <p:nvPr/>
        </p:nvSpPr>
        <p:spPr>
          <a:xfrm>
            <a:off x="8559384" y="5787773"/>
            <a:ext cx="3447094" cy="895827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905064"/>
              </p:ext>
            </p:extLst>
          </p:nvPr>
        </p:nvGraphicFramePr>
        <p:xfrm>
          <a:off x="252410" y="285751"/>
          <a:ext cx="11687176" cy="5953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383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5052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78848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24247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0421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pronoun -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sees him.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95289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 watch the movie.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GSpotPron2,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95289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92001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Adverb | Verb | Pronoun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dog loudly hears her.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92001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08835" y="1493075"/>
            <a:ext cx="2790824" cy="7167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(general name)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669058" y="242962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street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669058" y="316419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01316" y="316419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669058" y="463331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669058" y="389875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city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01316" y="242962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High Street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01316" y="389875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01316" y="463331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829676" y="1493075"/>
            <a:ext cx="2790824" cy="7167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(specific name)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178581" y="245064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669058" y="536787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301316" y="536787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669058" y="607196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Sarah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2301316" y="607196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 Jones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25365 -0.0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82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75 -0.0020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10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59259E-6 L 0.3875 -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3.7037E-6 L 0.3875 -0.0060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0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22222E-6 L 0.72656 -0.0101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47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58959 -0.0046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7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59428 -0.0159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14" y="-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0.59037 -0.0050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8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75 -0.003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10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25365 0.104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82" y="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2422 -0.1039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46" y="-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0.59349 0.0018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74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A0866-16AD-AADE-7BFC-313C7326E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BD7FD0C-1C31-BD25-D17C-8F9478A6C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27226-07A1-D302-71CF-EB3085E85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F44543-99AA-0CE5-1A35-E7294E30323C}"/>
              </a:ext>
            </a:extLst>
          </p:cNvPr>
          <p:cNvSpPr txBox="1">
            <a:spLocks/>
          </p:cNvSpPr>
          <p:nvPr/>
        </p:nvSpPr>
        <p:spPr>
          <a:xfrm>
            <a:off x="4372173" y="1532591"/>
            <a:ext cx="2849025" cy="60415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22324AE-BBCB-F577-4A10-D995C29B9CFA}"/>
              </a:ext>
            </a:extLst>
          </p:cNvPr>
          <p:cNvSpPr txBox="1">
            <a:spLocks/>
          </p:cNvSpPr>
          <p:nvPr/>
        </p:nvSpPr>
        <p:spPr>
          <a:xfrm>
            <a:off x="545432" y="248614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8E57ACD-A841-AE17-5A20-7B5546297CF1}"/>
              </a:ext>
            </a:extLst>
          </p:cNvPr>
          <p:cNvSpPr txBox="1">
            <a:spLocks/>
          </p:cNvSpPr>
          <p:nvPr/>
        </p:nvSpPr>
        <p:spPr>
          <a:xfrm>
            <a:off x="545432" y="322071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6CF53F22-F2EB-8F68-0977-071D5E3FB198}"/>
              </a:ext>
            </a:extLst>
          </p:cNvPr>
          <p:cNvSpPr txBox="1">
            <a:spLocks/>
          </p:cNvSpPr>
          <p:nvPr/>
        </p:nvSpPr>
        <p:spPr>
          <a:xfrm>
            <a:off x="2177690" y="322071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96CBC3F7-022F-BDC7-A4E7-B9C4C9D14469}"/>
              </a:ext>
            </a:extLst>
          </p:cNvPr>
          <p:cNvSpPr txBox="1">
            <a:spLocks/>
          </p:cNvSpPr>
          <p:nvPr/>
        </p:nvSpPr>
        <p:spPr>
          <a:xfrm>
            <a:off x="545432" y="468983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children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36158F5-31E4-5A77-F676-D9BEB57FE228}"/>
              </a:ext>
            </a:extLst>
          </p:cNvPr>
          <p:cNvSpPr txBox="1">
            <a:spLocks/>
          </p:cNvSpPr>
          <p:nvPr/>
        </p:nvSpPr>
        <p:spPr>
          <a:xfrm>
            <a:off x="545432" y="395527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F4D130C-AE77-7A56-52D2-2C36D32F512A}"/>
              </a:ext>
            </a:extLst>
          </p:cNvPr>
          <p:cNvSpPr txBox="1">
            <a:spLocks/>
          </p:cNvSpPr>
          <p:nvPr/>
        </p:nvSpPr>
        <p:spPr>
          <a:xfrm>
            <a:off x="2177690" y="248614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mats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491586-63AE-7D96-82B1-027EADE22E0A}"/>
              </a:ext>
            </a:extLst>
          </p:cNvPr>
          <p:cNvSpPr txBox="1">
            <a:spLocks/>
          </p:cNvSpPr>
          <p:nvPr/>
        </p:nvSpPr>
        <p:spPr>
          <a:xfrm>
            <a:off x="2177690" y="395527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23BA5F0-6EE7-BB17-6974-A1C29C114EA7}"/>
              </a:ext>
            </a:extLst>
          </p:cNvPr>
          <p:cNvSpPr txBox="1">
            <a:spLocks/>
          </p:cNvSpPr>
          <p:nvPr/>
        </p:nvSpPr>
        <p:spPr>
          <a:xfrm>
            <a:off x="2177690" y="468983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9A1B7B-F816-C4C5-D89D-8D99F037B6C2}"/>
              </a:ext>
            </a:extLst>
          </p:cNvPr>
          <p:cNvSpPr txBox="1">
            <a:spLocks/>
          </p:cNvSpPr>
          <p:nvPr/>
        </p:nvSpPr>
        <p:spPr>
          <a:xfrm>
            <a:off x="8525076" y="1532591"/>
            <a:ext cx="2713639" cy="60415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44341BA-80BB-BAED-EED8-D7F196854D54}"/>
              </a:ext>
            </a:extLst>
          </p:cNvPr>
          <p:cNvCxnSpPr>
            <a:cxnSpLocks/>
          </p:cNvCxnSpPr>
          <p:nvPr/>
        </p:nvCxnSpPr>
        <p:spPr>
          <a:xfrm>
            <a:off x="7816830" y="2286506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0EB3A621-114D-C169-B8F8-77DED5A2D52A}"/>
              </a:ext>
            </a:extLst>
          </p:cNvPr>
          <p:cNvSpPr txBox="1">
            <a:spLocks/>
          </p:cNvSpPr>
          <p:nvPr/>
        </p:nvSpPr>
        <p:spPr>
          <a:xfrm>
            <a:off x="545432" y="542439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1309431-30FF-A74A-E380-0A4FC4C8EA6A}"/>
              </a:ext>
            </a:extLst>
          </p:cNvPr>
          <p:cNvSpPr txBox="1">
            <a:spLocks/>
          </p:cNvSpPr>
          <p:nvPr/>
        </p:nvSpPr>
        <p:spPr>
          <a:xfrm>
            <a:off x="2177690" y="542439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fox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5FCA56D-A1A7-767D-04E5-A279982BDC00}"/>
              </a:ext>
            </a:extLst>
          </p:cNvPr>
          <p:cNvSpPr txBox="1">
            <a:spLocks/>
          </p:cNvSpPr>
          <p:nvPr/>
        </p:nvSpPr>
        <p:spPr>
          <a:xfrm>
            <a:off x="545432" y="612848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cups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17999AF-B693-913A-4664-CF2A36D6FC2B}"/>
              </a:ext>
            </a:extLst>
          </p:cNvPr>
          <p:cNvSpPr txBox="1">
            <a:spLocks/>
          </p:cNvSpPr>
          <p:nvPr/>
        </p:nvSpPr>
        <p:spPr>
          <a:xfrm>
            <a:off x="2177690" y="612848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foxes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E84EB23B-1C0D-7918-FBF2-A264BB46E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635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755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093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04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70469 -0.021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34" y="-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6562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77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36719 2.22222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724 -0.0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20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3373 0.0053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0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23373 0.0023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0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6953 0.0023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1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3373 0.1023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0" y="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70469 -0.1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69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57474 -0.0185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7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saves the young alien.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CD0FF-DE0B-8962-8617-8CB78B6D6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DD82D6-3EF6-0A38-4D32-E01B6469B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3BEBF-2DB7-C5C5-EAFA-4231C107E54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1E565F-2C84-5E7C-E873-5CD0C6077D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829C1-4455-E337-80E3-D74FF0A36E4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2D323D-D8FE-66C5-A3F0-5F9CA21D4A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712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C0E7E-2391-A43D-7A1D-874F9694A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EA1528-321A-472D-479C-2BCD508D5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623B3F-7C8B-3FC0-D027-5D0C95FFE41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80C85F-24E7-4DCF-6D58-69264E07E4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3E1A7D-BC64-C9AE-7E60-8B7174D5540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1787F7-4180-1EFE-9DC7-CE99EA2861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683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F4B3F-1F82-3613-078B-7F001F495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2CCD1D-2660-A603-6806-C8C794C4F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0B601D-69F0-617E-DBDB-B89C131ED43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105985-C33C-CEA2-F5A3-2619DB64C3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17B99B-C7A2-7753-5039-2EDEF984123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D2CB31-4E6F-47F5-7B34-0C0CEA2B5E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173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FBD6A-E247-7C4B-2408-ADDEB041E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3C0349-6903-54BB-BBA5-D794C3911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C93112-4051-792B-483A-9FA092AE79E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C51EF-49F0-B9BB-7FF4-F4362CBA12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590272-C754-939A-ECD5-8A74EC38A19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9FBAF1-9230-583D-2582-D6DD234290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34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1864</Words>
  <Application>Microsoft Office PowerPoint</Application>
  <PresentationFormat>Widescreen</PresentationFormat>
  <Paragraphs>317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three sentences.   You have one minute to  spot all the pronouns!</vt:lpstr>
      <vt:lpstr>How about?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2025-12-22T09:49:24Z</dcterms:modified>
</cp:coreProperties>
</file>