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5"/>
  </p:notesMasterIdLst>
  <p:sldIdLst>
    <p:sldId id="390" r:id="rId2"/>
    <p:sldId id="428" r:id="rId3"/>
    <p:sldId id="385" r:id="rId4"/>
  </p:sldIdLst>
  <p:sldSz cx="12192000" cy="6858000"/>
  <p:notesSz cx="6858000" cy="9144000"/>
  <p:embeddedFontLst>
    <p:embeddedFont>
      <p:font typeface="Andika" panose="02000000000000000000" pitchFamily="2" charset="0"/>
      <p:regular r:id="rId6"/>
      <p:bold r:id="rId7"/>
      <p:italic r:id="rId8"/>
      <p:boldItalic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CE17FF9-2968-4316-AE68-0A7BB6495F24}" v="3" dt="2025-12-11T14:26:52.05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9" d="100"/>
          <a:sy n="99" d="100"/>
        </p:scale>
        <p:origin x="7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notesMaster" Target="notesMasters/notesMaster1.xml"/><Relationship Id="rId15" Type="http://schemas.microsoft.com/office/2018/10/relationships/authors" Target="authors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4.fntdata"/><Relationship Id="rId14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8F26F2E-174F-83AE-5305-BD79B4EA7A63}"/>
              </a:ext>
            </a:extLst>
          </p:cNvPr>
          <p:cNvSpPr txBox="1">
            <a:spLocks/>
          </p:cNvSpPr>
          <p:nvPr/>
        </p:nvSpPr>
        <p:spPr>
          <a:xfrm>
            <a:off x="3363008" y="2062439"/>
            <a:ext cx="6728641" cy="3491338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write </a:t>
            </a:r>
            <a:r>
              <a:rPr lang="en-GB" sz="32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three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sentences each with a different pronoun?  </a:t>
            </a:r>
          </a:p>
          <a:p>
            <a:pPr algn="ctr"/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See if a friend can spot the pronoun in your sentence? </a:t>
            </a:r>
          </a:p>
          <a:p>
            <a:pPr algn="ctr"/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sentences could be about Emile, Aimee or Scrambler. </a:t>
            </a:r>
          </a:p>
        </p:txBody>
      </p:sp>
      <p:sp>
        <p:nvSpPr>
          <p:cNvPr id="2" name="Red Oval">
            <a:extLst>
              <a:ext uri="{FF2B5EF4-FFF2-40B4-BE49-F238E27FC236}">
                <a16:creationId xmlns:a16="http://schemas.microsoft.com/office/drawing/2014/main" id="{346257CA-37B1-9692-7F51-20FD9BFA547A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6" name="Amber Oval">
            <a:extLst>
              <a:ext uri="{FF2B5EF4-FFF2-40B4-BE49-F238E27FC236}">
                <a16:creationId xmlns:a16="http://schemas.microsoft.com/office/drawing/2014/main" id="{553BC89F-5058-0D40-2483-B1C36D2EE98F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928720F4-E484-4167-0546-1FB007780190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86B5C03-F847-BE80-598C-5DF7739D357F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6" name="Last 60 seconds">
            <a:extLst>
              <a:ext uri="{FF2B5EF4-FFF2-40B4-BE49-F238E27FC236}">
                <a16:creationId xmlns:a16="http://schemas.microsoft.com/office/drawing/2014/main" id="{D1C6E0E0-D430-1806-D846-8E9C0DF70BBE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7" name="Grey Oval">
            <a:extLst>
              <a:ext uri="{FF2B5EF4-FFF2-40B4-BE49-F238E27FC236}">
                <a16:creationId xmlns:a16="http://schemas.microsoft.com/office/drawing/2014/main" id="{CEF28D70-9270-253C-EAD9-F5462999C809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1C36402C-2ACC-DFD4-4A6D-70D642F541AC}"/>
              </a:ext>
            </a:extLst>
          </p:cNvPr>
          <p:cNvSpPr/>
          <p:nvPr/>
        </p:nvSpPr>
        <p:spPr>
          <a:xfrm>
            <a:off x="1808364" y="3810946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1D8B16B-D303-6D91-4BFE-8C609A64C5AE}"/>
              </a:ext>
            </a:extLst>
          </p:cNvPr>
          <p:cNvCxnSpPr>
            <a:cxnSpLocks/>
            <a:stCxn id="17" idx="0"/>
          </p:cNvCxnSpPr>
          <p:nvPr/>
        </p:nvCxnSpPr>
        <p:spPr>
          <a:xfrm flipH="1">
            <a:off x="1848751" y="2575918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E6D0B92-9ED5-12BB-366A-DF74B39C552C}"/>
              </a:ext>
            </a:extLst>
          </p:cNvPr>
          <p:cNvCxnSpPr/>
          <p:nvPr/>
        </p:nvCxnSpPr>
        <p:spPr>
          <a:xfrm>
            <a:off x="1855604" y="4885228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72984A4-0557-2DCD-66BB-A40203CCA32A}"/>
              </a:ext>
            </a:extLst>
          </p:cNvPr>
          <p:cNvCxnSpPr>
            <a:cxnSpLocks/>
          </p:cNvCxnSpPr>
          <p:nvPr/>
        </p:nvCxnSpPr>
        <p:spPr>
          <a:xfrm>
            <a:off x="2449966" y="4676992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9F11A951-3039-BFE4-E517-747E2E6F092E}"/>
              </a:ext>
            </a:extLst>
          </p:cNvPr>
          <p:cNvCxnSpPr>
            <a:cxnSpLocks/>
          </p:cNvCxnSpPr>
          <p:nvPr/>
        </p:nvCxnSpPr>
        <p:spPr>
          <a:xfrm>
            <a:off x="1126913" y="2793171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1E253FE-1ED3-8FFE-DA49-DD64AC024A09}"/>
              </a:ext>
            </a:extLst>
          </p:cNvPr>
          <p:cNvCxnSpPr>
            <a:cxnSpLocks/>
          </p:cNvCxnSpPr>
          <p:nvPr/>
        </p:nvCxnSpPr>
        <p:spPr>
          <a:xfrm>
            <a:off x="711708" y="3286907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C268FE99-4341-A598-9836-6EFFE052182C}"/>
              </a:ext>
            </a:extLst>
          </p:cNvPr>
          <p:cNvCxnSpPr>
            <a:cxnSpLocks/>
          </p:cNvCxnSpPr>
          <p:nvPr/>
        </p:nvCxnSpPr>
        <p:spPr>
          <a:xfrm>
            <a:off x="2748382" y="4315616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386148CC-7690-BE13-E553-6A58C1648833}"/>
              </a:ext>
            </a:extLst>
          </p:cNvPr>
          <p:cNvCxnSpPr>
            <a:cxnSpLocks/>
          </p:cNvCxnSpPr>
          <p:nvPr/>
        </p:nvCxnSpPr>
        <p:spPr>
          <a:xfrm>
            <a:off x="2880726" y="3848255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CC8CF59A-9536-F0A3-618E-605D44005A49}"/>
              </a:ext>
            </a:extLst>
          </p:cNvPr>
          <p:cNvCxnSpPr>
            <a:cxnSpLocks/>
          </p:cNvCxnSpPr>
          <p:nvPr/>
        </p:nvCxnSpPr>
        <p:spPr>
          <a:xfrm>
            <a:off x="581635" y="3869884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8811A1-45D5-EBAA-3476-3F6633641459}"/>
              </a:ext>
            </a:extLst>
          </p:cNvPr>
          <p:cNvCxnSpPr>
            <a:cxnSpLocks/>
          </p:cNvCxnSpPr>
          <p:nvPr/>
        </p:nvCxnSpPr>
        <p:spPr>
          <a:xfrm flipV="1">
            <a:off x="2801460" y="330095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6F79574-CD24-5274-F3FB-29EC745E5A95}"/>
              </a:ext>
            </a:extLst>
          </p:cNvPr>
          <p:cNvCxnSpPr>
            <a:cxnSpLocks/>
          </p:cNvCxnSpPr>
          <p:nvPr/>
        </p:nvCxnSpPr>
        <p:spPr>
          <a:xfrm flipV="1">
            <a:off x="741475" y="433201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Go 30 seconds">
            <a:extLst>
              <a:ext uri="{FF2B5EF4-FFF2-40B4-BE49-F238E27FC236}">
                <a16:creationId xmlns:a16="http://schemas.microsoft.com/office/drawing/2014/main" id="{E07454F5-1E0C-CF54-F617-BA3D9C971709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1A3E80B2-25FB-3669-F0DD-2198531A11DD}"/>
              </a:ext>
            </a:extLst>
          </p:cNvPr>
          <p:cNvCxnSpPr>
            <a:cxnSpLocks/>
          </p:cNvCxnSpPr>
          <p:nvPr/>
        </p:nvCxnSpPr>
        <p:spPr>
          <a:xfrm flipV="1">
            <a:off x="1102105" y="467699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212E5FA4-E10D-BD5B-1B96-3577616233FC}"/>
              </a:ext>
            </a:extLst>
          </p:cNvPr>
          <p:cNvCxnSpPr>
            <a:cxnSpLocks/>
          </p:cNvCxnSpPr>
          <p:nvPr/>
        </p:nvCxnSpPr>
        <p:spPr>
          <a:xfrm flipV="1">
            <a:off x="2505615" y="2834668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Group 31">
            <a:extLst>
              <a:ext uri="{FF2B5EF4-FFF2-40B4-BE49-F238E27FC236}">
                <a16:creationId xmlns:a16="http://schemas.microsoft.com/office/drawing/2014/main" id="{FA0A9BDF-809E-0361-78DB-C73481A388C9}"/>
              </a:ext>
            </a:extLst>
          </p:cNvPr>
          <p:cNvGrpSpPr>
            <a:grpSpLocks/>
          </p:cNvGrpSpPr>
          <p:nvPr/>
        </p:nvGrpSpPr>
        <p:grpSpPr bwMode="auto">
          <a:xfrm>
            <a:off x="1854832" y="2765778"/>
            <a:ext cx="7938" cy="2208212"/>
            <a:chOff x="6948614" y="3503140"/>
            <a:chExt cx="7930" cy="2208694"/>
          </a:xfrm>
        </p:grpSpPr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53CEE151-9D1F-5ECD-29E3-8FC675726CF0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DDAE03FD-655F-C982-3EBC-7D3254B95C6A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2 minutes start">
            <a:extLst>
              <a:ext uri="{FF2B5EF4-FFF2-40B4-BE49-F238E27FC236}">
                <a16:creationId xmlns:a16="http://schemas.microsoft.com/office/drawing/2014/main" id="{805FA77A-5F76-D3D2-E85B-9521357E1CC4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E12177E-B3D2-0F81-7C0F-60DE6730D327}"/>
              </a:ext>
            </a:extLst>
          </p:cNvPr>
          <p:cNvSpPr txBox="1"/>
          <p:nvPr/>
        </p:nvSpPr>
        <p:spPr>
          <a:xfrm>
            <a:off x="645899" y="1868502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6B9E476-97EF-FEEA-1216-A71CB0D3A0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347694"/>
            <a:ext cx="8062577" cy="961360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8" name="Picture 7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36D4A415-9B04-4B84-1E89-3E4580321E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44197" y="1152522"/>
            <a:ext cx="2474614" cy="3068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6159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2 -0.12176 L -0.30156 0.3256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159" y="223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" dur="12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6" grpId="0" animBg="1"/>
      <p:bldP spid="17" grpId="0" animBg="1"/>
      <p:bldP spid="29" grpId="0" animBg="1"/>
      <p:bldP spid="3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252410" y="285751"/>
          <a:ext cx="11687176" cy="59531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00500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2138365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505201">
                  <a:extLst>
                    <a:ext uri="{9D8B030D-6E8A-4147-A177-3AD203B41FA5}">
                      <a16:colId xmlns:a16="http://schemas.microsoft.com/office/drawing/2014/main" val="556942734"/>
                    </a:ext>
                  </a:extLst>
                </a:gridCol>
                <a:gridCol w="2043110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778848">
                <a:tc>
                  <a:txBody>
                    <a:bodyPr/>
                    <a:lstStyle/>
                    <a:p>
                      <a:r>
                        <a:rPr lang="en-GB" sz="24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24247">
                <a:tc>
                  <a:txBody>
                    <a:bodyPr/>
                    <a:lstStyle/>
                    <a:p>
                      <a:r>
                        <a:rPr lang="en-GB" sz="1800" dirty="0"/>
                        <a:t>Spot the pronoun - Introduction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/>
                        <a:t>Spot the pronoun!</a:t>
                      </a: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He runs.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Gpronouns1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80421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pronoun - Object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/>
                        <a:t>Spot the pronoun!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cat sees him.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Gpronouns2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952894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Pronoun | Verb | Object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/>
                        <a:t>Spot the pronoun!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We watch the movie.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GSpotPron2,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Gpronouns3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952894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Pronoun | Adverb | Verb | Object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/>
                        <a:t>Spot the pronoun!</a:t>
                      </a: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He quickly kicks the ball.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Gpronouns4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34643559"/>
                  </a:ext>
                </a:extLst>
              </a:tr>
              <a:tr h="920015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Subject | Adverb | Verb | Pronoun</a:t>
                      </a:r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/>
                        <a:t>Spot the pronoun!</a:t>
                      </a: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The dog loudly hears her.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Gpronouns5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77664923"/>
                  </a:ext>
                </a:extLst>
              </a:tr>
              <a:tr h="920015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Sentences with connectives.</a:t>
                      </a:r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/>
                        <a:t>Spot the pronoun!</a:t>
                      </a: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The cat chased the mouse because it was hungry.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Gpronouns6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92761514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483035" y="6057901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357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245</Words>
  <Application>Microsoft Office PowerPoint</Application>
  <PresentationFormat>Widescreen</PresentationFormat>
  <Paragraphs>46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Andika</vt:lpstr>
      <vt:lpstr>Office Theme</vt:lpstr>
      <vt:lpstr> How to Use this PowerPoint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2025-12-22T09:49:33Z</dcterms:modified>
</cp:coreProperties>
</file>