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93" r:id="rId2"/>
    <p:sldId id="274" r:id="rId3"/>
    <p:sldId id="379" r:id="rId4"/>
    <p:sldId id="365" r:id="rId5"/>
    <p:sldId id="378" r:id="rId6"/>
    <p:sldId id="363" r:id="rId7"/>
    <p:sldId id="389" r:id="rId8"/>
    <p:sldId id="390" r:id="rId9"/>
    <p:sldId id="392" r:id="rId10"/>
    <p:sldId id="382" r:id="rId11"/>
    <p:sldId id="383" r:id="rId12"/>
    <p:sldId id="391" r:id="rId13"/>
    <p:sldId id="360" r:id="rId14"/>
    <p:sldId id="366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BE342F-18C1-43ED-9142-CC46318348CE}" v="2" dt="2025-12-09T11:09:13.3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552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112378" y="174926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000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pronouns?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222450" y="1749262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222449" y="2570407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222449" y="3391552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222449" y="4212697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222449" y="5033844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112378" y="257204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112378" y="339155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112378" y="422047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105524" y="50338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F15DEF-8CEF-D709-367C-59D9631607DE}"/>
              </a:ext>
            </a:extLst>
          </p:cNvPr>
          <p:cNvSpPr txBox="1">
            <a:spLocks/>
          </p:cNvSpPr>
          <p:nvPr/>
        </p:nvSpPr>
        <p:spPr>
          <a:xfrm>
            <a:off x="6119232" y="174926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FA191-3DB1-BAEA-82C4-26DA0817A966}"/>
              </a:ext>
            </a:extLst>
          </p:cNvPr>
          <p:cNvSpPr txBox="1"/>
          <p:nvPr/>
        </p:nvSpPr>
        <p:spPr>
          <a:xfrm>
            <a:off x="3229304" y="1749262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887DD-BDF2-2942-A53A-15B5EBDD6A5B}"/>
              </a:ext>
            </a:extLst>
          </p:cNvPr>
          <p:cNvSpPr txBox="1"/>
          <p:nvPr/>
        </p:nvSpPr>
        <p:spPr>
          <a:xfrm>
            <a:off x="3229303" y="2570407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0E6C6F-1A2B-5926-14FA-78EA8C28A764}"/>
              </a:ext>
            </a:extLst>
          </p:cNvPr>
          <p:cNvSpPr txBox="1"/>
          <p:nvPr/>
        </p:nvSpPr>
        <p:spPr>
          <a:xfrm>
            <a:off x="3229303" y="3391552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04282A-8C45-AF52-EB28-3C416858C201}"/>
              </a:ext>
            </a:extLst>
          </p:cNvPr>
          <p:cNvSpPr txBox="1"/>
          <p:nvPr/>
        </p:nvSpPr>
        <p:spPr>
          <a:xfrm>
            <a:off x="3229303" y="4212697"/>
            <a:ext cx="2664000" cy="648000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0D75C9-4993-C67B-141D-0CEFB60B973E}"/>
              </a:ext>
            </a:extLst>
          </p:cNvPr>
          <p:cNvSpPr txBox="1"/>
          <p:nvPr/>
        </p:nvSpPr>
        <p:spPr>
          <a:xfrm>
            <a:off x="3229303" y="5033844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0C10383-3D75-F2F9-AC5A-C3B0712F1731}"/>
              </a:ext>
            </a:extLst>
          </p:cNvPr>
          <p:cNvSpPr txBox="1">
            <a:spLocks/>
          </p:cNvSpPr>
          <p:nvPr/>
        </p:nvSpPr>
        <p:spPr>
          <a:xfrm>
            <a:off x="6103190" y="257204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E2FC539-4ECB-74EB-FCD6-AAF50926F1C0}"/>
              </a:ext>
            </a:extLst>
          </p:cNvPr>
          <p:cNvSpPr txBox="1">
            <a:spLocks/>
          </p:cNvSpPr>
          <p:nvPr/>
        </p:nvSpPr>
        <p:spPr>
          <a:xfrm>
            <a:off x="6119232" y="339155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9D13E9A-C662-2EBD-9B52-0B8D58B410CA}"/>
              </a:ext>
            </a:extLst>
          </p:cNvPr>
          <p:cNvSpPr txBox="1">
            <a:spLocks/>
          </p:cNvSpPr>
          <p:nvPr/>
        </p:nvSpPr>
        <p:spPr>
          <a:xfrm>
            <a:off x="6119232" y="422047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9E813B6-C720-FD0D-6686-954F470DC84D}"/>
              </a:ext>
            </a:extLst>
          </p:cNvPr>
          <p:cNvSpPr txBox="1">
            <a:spLocks/>
          </p:cNvSpPr>
          <p:nvPr/>
        </p:nvSpPr>
        <p:spPr>
          <a:xfrm>
            <a:off x="6112378" y="50338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45F99DC-574C-8886-0476-43F23A055943}"/>
              </a:ext>
            </a:extLst>
          </p:cNvPr>
          <p:cNvSpPr txBox="1">
            <a:spLocks/>
          </p:cNvSpPr>
          <p:nvPr/>
        </p:nvSpPr>
        <p:spPr>
          <a:xfrm>
            <a:off x="384000" y="1691710"/>
            <a:ext cx="2587800" cy="1642291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on the orange  are pronouns.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C967DF0F-98BD-C6BA-A601-2B599C28EC69}"/>
              </a:ext>
            </a:extLst>
          </p:cNvPr>
          <p:cNvSpPr txBox="1">
            <a:spLocks/>
          </p:cNvSpPr>
          <p:nvPr/>
        </p:nvSpPr>
        <p:spPr>
          <a:xfrm>
            <a:off x="9105961" y="1683389"/>
            <a:ext cx="2799262" cy="19746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on purple blocks?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545F9A-40A4-6328-5BD8-FE850E700BE7}"/>
              </a:ext>
            </a:extLst>
          </p:cNvPr>
          <p:cNvSpPr txBox="1"/>
          <p:nvPr/>
        </p:nvSpPr>
        <p:spPr>
          <a:xfrm>
            <a:off x="3219512" y="2576924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people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DA1568E-DA4B-9044-4CA9-7DBD28723FBA}"/>
              </a:ext>
            </a:extLst>
          </p:cNvPr>
          <p:cNvSpPr txBox="1"/>
          <p:nvPr/>
        </p:nvSpPr>
        <p:spPr>
          <a:xfrm>
            <a:off x="3235554" y="4203172"/>
            <a:ext cx="2664000" cy="64800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2E751B6-F9AC-116F-40BB-EE336C307848}"/>
              </a:ext>
            </a:extLst>
          </p:cNvPr>
          <p:cNvSpPr txBox="1">
            <a:spLocks/>
          </p:cNvSpPr>
          <p:nvPr/>
        </p:nvSpPr>
        <p:spPr>
          <a:xfrm>
            <a:off x="6125483" y="33820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5018B8F6-A985-93BC-1B7B-9609459CB290}"/>
              </a:ext>
            </a:extLst>
          </p:cNvPr>
          <p:cNvSpPr txBox="1">
            <a:spLocks/>
          </p:cNvSpPr>
          <p:nvPr/>
        </p:nvSpPr>
        <p:spPr>
          <a:xfrm>
            <a:off x="9128857" y="4031972"/>
            <a:ext cx="2792107" cy="130941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(singular) nouns.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742EEB46-50A8-140F-364A-B74BAEF1A04F}"/>
              </a:ext>
            </a:extLst>
          </p:cNvPr>
          <p:cNvSpPr txBox="1">
            <a:spLocks/>
          </p:cNvSpPr>
          <p:nvPr/>
        </p:nvSpPr>
        <p:spPr>
          <a:xfrm>
            <a:off x="6128420" y="17464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EF89680-4E95-8E7B-3D70-5CC965A65ED9}"/>
              </a:ext>
            </a:extLst>
          </p:cNvPr>
          <p:cNvSpPr txBox="1">
            <a:spLocks/>
          </p:cNvSpPr>
          <p:nvPr/>
        </p:nvSpPr>
        <p:spPr>
          <a:xfrm>
            <a:off x="6098670" y="50338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7" grpId="0" animBg="1"/>
      <p:bldP spid="8" grpId="0" animBg="1"/>
      <p:bldP spid="10" grpId="0" animBg="1"/>
      <p:bldP spid="11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5602795" cy="1630382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Dave plays. Dave runs. Dave has a dog. Dave has a nice mum. Dave sits down.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6179633" y="1697670"/>
            <a:ext cx="5688517" cy="1660743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Dave plays. He runs. He has a dog. He has a nice mum. He sits down.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use pronouns in your writing?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3594517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one sounds best and why?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251560" y="1714542"/>
            <a:ext cx="11616590" cy="607397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girl ran towards friends. They cheered.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251560" y="2558043"/>
            <a:ext cx="11616590" cy="1139726"/>
          </a:xfrm>
          <a:prstGeom prst="roundRect">
            <a:avLst>
              <a:gd name="adj" fmla="val 9474"/>
            </a:avLst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Who cheered?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 friends? Or the girl and her friends?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251560" y="205495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 need to be used carefully as they can create ambiguity (two meanings). 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528DA1-0E7D-4AE9-0971-19C61A06EA83}"/>
              </a:ext>
            </a:extLst>
          </p:cNvPr>
          <p:cNvSpPr txBox="1">
            <a:spLocks/>
          </p:cNvSpPr>
          <p:nvPr/>
        </p:nvSpPr>
        <p:spPr>
          <a:xfrm>
            <a:off x="251560" y="5206120"/>
            <a:ext cx="11616590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 sure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reader knows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has been replaced by the pronoun.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5D3CC1-9F67-739B-BD2B-1CAE1B1E90FD}"/>
              </a:ext>
            </a:extLst>
          </p:cNvPr>
          <p:cNvSpPr txBox="1"/>
          <p:nvPr/>
        </p:nvSpPr>
        <p:spPr>
          <a:xfrm>
            <a:off x="251560" y="3933873"/>
            <a:ext cx="11616590" cy="1118890"/>
          </a:xfrm>
          <a:prstGeom prst="roundRect">
            <a:avLst>
              <a:gd name="adj" fmla="val 7194"/>
            </a:avLst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reader can’t tell.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It’s ambiguous (two meanings).</a:t>
            </a:r>
          </a:p>
        </p:txBody>
      </p:sp>
    </p:spTree>
    <p:extLst>
      <p:ext uri="{BB962C8B-B14F-4D97-AF65-F5344CB8AC3E}">
        <p14:creationId xmlns:p14="http://schemas.microsoft.com/office/powerpoint/2010/main" val="147285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0" grpId="0" animBg="1"/>
      <p:bldP spid="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three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one minute to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spot all the pronouns!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877" y="2490147"/>
            <a:ext cx="5793974" cy="303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1. I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2. She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Andika" panose="02000000000000000000" pitchFamily="2" charset="0"/>
              </a:rPr>
              <a:t>3. They went on holiday.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33250" y="2397374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794359" y="2276333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6445740" y="345583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6457910" y="347061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5598" y="775526"/>
            <a:ext cx="8709891" cy="901595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8ECFF0F-F7C5-653C-653F-5CEA8EA3B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60606"/>
            <a:ext cx="6208396" cy="3395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1. I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2. She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3. They went on holiday.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8E62A7-08E6-C9BB-559C-721AC445B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60606"/>
            <a:ext cx="6208396" cy="3395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1.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I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2. She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3. They went on holiday.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A83912-1122-5BDE-1F9D-D3655B703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60606"/>
            <a:ext cx="6208396" cy="3395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1.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I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2.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She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3. They went on holiday.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B56517-35B9-2761-D2F4-47A2D05EC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866" y="1860606"/>
            <a:ext cx="6208396" cy="3395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1.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I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am excited to start a new job.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2.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She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asked for an idea.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3. </a:t>
            </a:r>
            <a:r>
              <a:rPr lang="en-GB" altLang="en-US" sz="3600" b="1" u="sng" dirty="0">
                <a:solidFill>
                  <a:srgbClr val="7030A0"/>
                </a:solidFill>
                <a:latin typeface="Andika" panose="02000000000000000000" pitchFamily="2" charset="0"/>
              </a:rPr>
              <a:t>They</a:t>
            </a:r>
            <a:r>
              <a:rPr lang="en-GB" altLang="en-US" sz="3600" dirty="0">
                <a:solidFill>
                  <a:schemeClr val="tx1"/>
                </a:solidFill>
                <a:latin typeface="Andika" panose="02000000000000000000" pitchFamily="2" charset="0"/>
              </a:rPr>
              <a:t> went on holiday.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B7BEA5C5-50DF-B002-70F3-B1B20B0DE4E4}"/>
              </a:ext>
            </a:extLst>
          </p:cNvPr>
          <p:cNvSpPr/>
          <p:nvPr/>
        </p:nvSpPr>
        <p:spPr>
          <a:xfrm>
            <a:off x="4419771" y="5600163"/>
            <a:ext cx="3121543" cy="10183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0" grpId="0" animBg="1"/>
      <p:bldP spid="1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221586" y="17141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31658" y="171419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31657" y="253533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31657" y="33564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31657" y="41776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31657" y="4998776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221586" y="25369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221586" y="33564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221586" y="41854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214732" y="499877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4475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“foxes”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Foxes sleep in a den.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071862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“den”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7162800" y="2683764"/>
            <a:ext cx="754284" cy="6593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“cats”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Cats sit on mats.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495800" y="5114275"/>
            <a:ext cx="9048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“mats”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6716385" y="5114275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i="1" u="sng" dirty="0">
                <a:solidFill>
                  <a:srgbClr val="FFFF00"/>
                </a:solidFill>
                <a:ea typeface="Andika"/>
                <a:cs typeface="Andika"/>
              </a:rPr>
              <a:t>pronoun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replaces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pronouns include: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I, you, he, she, it, we, and they.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Foxes sleep in a den. They sleep during the day!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83239" y="2761752"/>
            <a:ext cx="1174551" cy="28235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5525070" y="2681478"/>
            <a:ext cx="97375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“they”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</a:t>
            </a:r>
            <a:r>
              <a:rPr lang="en-GB" sz="2800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“foxes”.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“she”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My cat sits on mats. She likes the feel of the mat.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117584"/>
            <a:ext cx="1417178" cy="5586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5393390" y="5117584"/>
            <a:ext cx="45225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“she”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</a:t>
            </a:r>
            <a:r>
              <a:rPr lang="en-GB" sz="2800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“cat”.</a:t>
            </a:r>
          </a:p>
        </p:txBody>
      </p:sp>
    </p:spTree>
    <p:extLst>
      <p:ext uri="{BB962C8B-B14F-4D97-AF65-F5344CB8AC3E}">
        <p14:creationId xmlns:p14="http://schemas.microsoft.com/office/powerpoint/2010/main" val="140603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2958749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“it” is a pronoun.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rat ran to the bin. It hid in the dark.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783239" y="2671953"/>
            <a:ext cx="2712811" cy="372150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6582345" y="2671953"/>
            <a:ext cx="40900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957790" y="2963059"/>
            <a:ext cx="681068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“it”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</a:t>
            </a:r>
            <a:r>
              <a:rPr lang="en-GB" sz="2800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“rat”.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5" y="552259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“he” is a pronoun.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cat had a nap. He sleeps all day.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745372" y="5117584"/>
            <a:ext cx="2350628" cy="55865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6269922" y="5117584"/>
            <a:ext cx="45225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403879" y="5522594"/>
            <a:ext cx="733767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“he” is there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to </a:t>
            </a:r>
            <a:r>
              <a:rPr lang="en-GB" sz="2800" u="sng" dirty="0">
                <a:solidFill>
                  <a:schemeClr val="bg1"/>
                </a:solidFill>
              </a:rPr>
              <a:t>replace</a:t>
            </a:r>
            <a:r>
              <a:rPr lang="en-GB" sz="2800" dirty="0">
                <a:solidFill>
                  <a:schemeClr val="bg1"/>
                </a:solidFill>
              </a:rPr>
              <a:t> the noun “cat”.</a:t>
            </a:r>
          </a:p>
        </p:txBody>
      </p:sp>
    </p:spTree>
    <p:extLst>
      <p:ext uri="{BB962C8B-B14F-4D97-AF65-F5344CB8AC3E}">
        <p14:creationId xmlns:p14="http://schemas.microsoft.com/office/powerpoint/2010/main" val="271545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2998336" y="3070070"/>
            <a:ext cx="561226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“I” is a pronoun. </a:t>
            </a:r>
            <a:br>
              <a:rPr lang="en-GB" sz="2400" dirty="0">
                <a:solidFill>
                  <a:schemeClr val="bg1"/>
                </a:solidFill>
              </a:rPr>
            </a:br>
            <a:r>
              <a:rPr lang="en-GB" sz="2400" dirty="0">
                <a:solidFill>
                  <a:schemeClr val="bg1"/>
                </a:solidFill>
              </a:rPr>
              <a:t>It replaces the name of the person.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pronouns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can zip my top.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657" y="2681478"/>
            <a:ext cx="692079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187880" y="5485336"/>
            <a:ext cx="5422720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“it” is a pronoun.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It replaces the hen.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hen wore a hat. It was running around.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4578245-CF7A-70DE-3289-C57FD7B4611E}"/>
              </a:ext>
            </a:extLst>
          </p:cNvPr>
          <p:cNvCxnSpPr>
            <a:cxnSpLocks/>
          </p:cNvCxnSpPr>
          <p:nvPr/>
        </p:nvCxnSpPr>
        <p:spPr>
          <a:xfrm>
            <a:off x="5722988" y="5101542"/>
            <a:ext cx="715411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87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845</Words>
  <Application>Microsoft Office PowerPoint</Application>
  <PresentationFormat>Widescreen</PresentationFormat>
  <Paragraphs>124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Pronouns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three sentences.   You have one minute to  spot all the pronouns!</vt:lpstr>
      <vt:lpstr>How about?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2025-12-22T09:49:41Z</dcterms:modified>
</cp:coreProperties>
</file>