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1"/>
  </p:notesMasterIdLst>
  <p:sldIdLst>
    <p:sldId id="390" r:id="rId2"/>
    <p:sldId id="408" r:id="rId3"/>
    <p:sldId id="448" r:id="rId4"/>
    <p:sldId id="449" r:id="rId5"/>
    <p:sldId id="450" r:id="rId6"/>
    <p:sldId id="441" r:id="rId7"/>
    <p:sldId id="442" r:id="rId8"/>
    <p:sldId id="443" r:id="rId9"/>
    <p:sldId id="444" r:id="rId10"/>
    <p:sldId id="445" r:id="rId11"/>
    <p:sldId id="468" r:id="rId12"/>
    <p:sldId id="469" r:id="rId13"/>
    <p:sldId id="446" r:id="rId14"/>
    <p:sldId id="470" r:id="rId15"/>
    <p:sldId id="471" r:id="rId16"/>
    <p:sldId id="472" r:id="rId17"/>
    <p:sldId id="458" r:id="rId18"/>
    <p:sldId id="379" r:id="rId19"/>
    <p:sldId id="437" r:id="rId20"/>
    <p:sldId id="473" r:id="rId21"/>
    <p:sldId id="462" r:id="rId22"/>
    <p:sldId id="378" r:id="rId23"/>
    <p:sldId id="363" r:id="rId24"/>
    <p:sldId id="440" r:id="rId25"/>
    <p:sldId id="463" r:id="rId26"/>
    <p:sldId id="464" r:id="rId27"/>
    <p:sldId id="476" r:id="rId28"/>
    <p:sldId id="494" r:id="rId29"/>
    <p:sldId id="495" r:id="rId30"/>
    <p:sldId id="496" r:id="rId31"/>
    <p:sldId id="497" r:id="rId32"/>
    <p:sldId id="498" r:id="rId33"/>
    <p:sldId id="499" r:id="rId34"/>
    <p:sldId id="439" r:id="rId35"/>
    <p:sldId id="500" r:id="rId36"/>
    <p:sldId id="501" r:id="rId37"/>
    <p:sldId id="474" r:id="rId38"/>
    <p:sldId id="477" r:id="rId39"/>
    <p:sldId id="478" r:id="rId40"/>
    <p:sldId id="479" r:id="rId41"/>
    <p:sldId id="480" r:id="rId42"/>
    <p:sldId id="481" r:id="rId43"/>
    <p:sldId id="482" r:id="rId44"/>
    <p:sldId id="483" r:id="rId45"/>
    <p:sldId id="484" r:id="rId46"/>
    <p:sldId id="465" r:id="rId47"/>
    <p:sldId id="485" r:id="rId48"/>
    <p:sldId id="486" r:id="rId49"/>
    <p:sldId id="487" r:id="rId50"/>
    <p:sldId id="466" r:id="rId51"/>
    <p:sldId id="467" r:id="rId52"/>
    <p:sldId id="488" r:id="rId53"/>
    <p:sldId id="489" r:id="rId54"/>
    <p:sldId id="490" r:id="rId55"/>
    <p:sldId id="491" r:id="rId56"/>
    <p:sldId id="492" r:id="rId57"/>
    <p:sldId id="493" r:id="rId58"/>
    <p:sldId id="447" r:id="rId59"/>
    <p:sldId id="532" r:id="rId60"/>
  </p:sldIdLst>
  <p:sldSz cx="12192000" cy="6858000"/>
  <p:notesSz cx="6858000" cy="9144000"/>
  <p:embeddedFontLst>
    <p:embeddedFont>
      <p:font typeface="Andika" panose="02000000000000000000" pitchFamily="2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5D1D0A-E41A-415E-A092-F4D0E801A247}" v="7" dt="2025-12-18T10:15:16.7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8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155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9DD16-EFBD-62BA-9F8C-B759C35B8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5C4392-7A8A-D700-B577-B229C99C5D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3FB696-C1AF-55C9-E9B2-DA8A82A9E0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CBD6E-E94E-672D-DE11-36943E95EC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825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828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5B0370-5FCE-BC68-6700-CA4116F09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6AC198-B07E-9BCA-4D47-812FC31D1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43EAC9-5B3B-3A8C-D8BA-E33C5E41E3F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does 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 see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34393F-6AEE-B4C9-055F-CB4A113762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>
                <a:solidFill>
                  <a:srgbClr val="FFFF00"/>
                </a:solidFill>
                <a:ea typeface="Andika"/>
                <a:cs typeface="Andika"/>
              </a:rPr>
              <a:t>shone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854071-2C85-0701-8DEC-7272874C485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green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633CF0-E0CB-3C29-3E1B-6EAD88DD86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418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37949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460933" y="443450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516622" y="444280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9FE94E-6DF8-A527-022C-E1901FF99A4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22414D-A76A-B9B2-ACE0-7417F28309B9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861951" y="507031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57442" y="445128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492499" y="443313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787539" y="5114218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A57B7B-E1E5-DDFE-FD5A-87721A8C37A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66F80D-804B-90F1-F636-1B74EDAAEF8C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906133" y="504080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457721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99998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67852" y="5092548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4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“green”?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646129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918368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163199" y="2720924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98959" y="260265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739254">
            <a:off x="7906979" y="270146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648246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Similes &amp; Metaphors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76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217271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88823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trying to describe something to a reader.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093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describe things plainly.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noisy.”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classroom?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children?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doing different things?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talking? Some singing? Some shouting?</a:t>
            </a:r>
          </a:p>
        </p:txBody>
      </p:sp>
    </p:spTree>
    <p:extLst>
      <p:ext uri="{BB962C8B-B14F-4D97-AF65-F5344CB8AC3E}">
        <p14:creationId xmlns:p14="http://schemas.microsoft.com/office/powerpoint/2010/main" val="299059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large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Bob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think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412 -0.0027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6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3255 -0.2282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28" y="-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73560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if we said….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like a zoo.” </a:t>
            </a: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a zoo.” 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FF885A-44EC-46A9-E1AC-3CC0D5CEF172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classroom now?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841360-DFA4-2588-451B-463D7FEAD00E}"/>
              </a:ext>
            </a:extLst>
          </p:cNvPr>
          <p:cNvSpPr txBox="1">
            <a:spLocks/>
          </p:cNvSpPr>
          <p:nvPr/>
        </p:nvSpPr>
        <p:spPr>
          <a:xfrm>
            <a:off x="954233" y="4895850"/>
            <a:ext cx="10283534" cy="1657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climbing? Moving around? Making noises? </a:t>
            </a:r>
          </a:p>
        </p:txBody>
      </p:sp>
    </p:spTree>
    <p:extLst>
      <p:ext uri="{BB962C8B-B14F-4D97-AF65-F5344CB8AC3E}">
        <p14:creationId xmlns:p14="http://schemas.microsoft.com/office/powerpoint/2010/main" val="25107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C45A8-9C1B-F915-E72E-906C5DA79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ABAB960-2DF1-46EF-6566-9B2E06986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ADF15D-05C5-C11F-1696-DFBDBF6F5B9F}"/>
              </a:ext>
            </a:extLst>
          </p:cNvPr>
          <p:cNvSpPr txBox="1">
            <a:spLocks/>
          </p:cNvSpPr>
          <p:nvPr/>
        </p:nvSpPr>
        <p:spPr>
          <a:xfrm>
            <a:off x="834304" y="998196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makes a more detailed image in your head?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noisy.” 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a zoo.” 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like a zoo.”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DA86EC-2421-908A-80A5-DBB3D83CB5A7}"/>
              </a:ext>
            </a:extLst>
          </p:cNvPr>
          <p:cNvSpPr txBox="1">
            <a:spLocks/>
          </p:cNvSpPr>
          <p:nvPr/>
        </p:nvSpPr>
        <p:spPr>
          <a:xfrm>
            <a:off x="834304" y="3886200"/>
            <a:ext cx="10523392" cy="12477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classroom really a zoo? </a:t>
            </a:r>
          </a:p>
        </p:txBody>
      </p:sp>
    </p:spTree>
    <p:extLst>
      <p:ext uri="{BB962C8B-B14F-4D97-AF65-F5344CB8AC3E}">
        <p14:creationId xmlns:p14="http://schemas.microsoft.com/office/powerpoint/2010/main" val="108480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4" y="34064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describe something by saying it is like or as something else, it is called a “</a:t>
            </a:r>
            <a:r>
              <a:rPr lang="en-GB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8" y="2284567"/>
            <a:ext cx="5352142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brave as a lion.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2461506" y="5244982"/>
            <a:ext cx="7268985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similes use either “as” or “like”.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6" y="3072866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cold as ice.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DCFC17-B060-A094-7620-507243EF8174}"/>
              </a:ext>
            </a:extLst>
          </p:cNvPr>
          <p:cNvSpPr txBox="1"/>
          <p:nvPr/>
        </p:nvSpPr>
        <p:spPr>
          <a:xfrm>
            <a:off x="391435" y="3955457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quiet as a mouse.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CA953F-7043-3FF9-FC67-9E4E80001F1D}"/>
              </a:ext>
            </a:extLst>
          </p:cNvPr>
          <p:cNvSpPr txBox="1"/>
          <p:nvPr/>
        </p:nvSpPr>
        <p:spPr>
          <a:xfrm>
            <a:off x="6416331" y="2284567"/>
            <a:ext cx="5352142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Sings like an angel.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3BAB0F-D6C9-8404-C053-A94DFCE2C3E5}"/>
              </a:ext>
            </a:extLst>
          </p:cNvPr>
          <p:cNvSpPr txBox="1"/>
          <p:nvPr/>
        </p:nvSpPr>
        <p:spPr>
          <a:xfrm>
            <a:off x="6416329" y="3072866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Smile is like sunshine.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8E6119-07D6-1A72-2B13-0A8B04537688}"/>
              </a:ext>
            </a:extLst>
          </p:cNvPr>
          <p:cNvSpPr txBox="1"/>
          <p:nvPr/>
        </p:nvSpPr>
        <p:spPr>
          <a:xfrm>
            <a:off x="6448424" y="3955457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Swims like a fish.</a:t>
            </a:r>
          </a:p>
        </p:txBody>
      </p:sp>
    </p:spTree>
    <p:extLst>
      <p:ext uri="{BB962C8B-B14F-4D97-AF65-F5344CB8AC3E}">
        <p14:creationId xmlns:p14="http://schemas.microsoft.com/office/powerpoint/2010/main" val="208981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0" grpId="0" animBg="1"/>
      <p:bldP spid="21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 contain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simile?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 runs like the wind.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3502527" y="5281078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laugh is lovely.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3502527" y="2863951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 runs fast.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His eyes are like stars.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3502527" y="4475369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His eyes twinkle.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066A51-2926-C6C6-B9AE-5990A5E681C7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laugh is as sweet as honey.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1C291-423D-7C20-DDDF-09EBA6DE8E60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 runs </a:t>
            </a:r>
            <a:r>
              <a:rPr lang="en-GB" sz="2400" u="sng" dirty="0">
                <a:solidFill>
                  <a:schemeClr val="bg1"/>
                </a:solidFill>
              </a:rPr>
              <a:t>like</a:t>
            </a:r>
            <a:r>
              <a:rPr lang="en-GB" sz="2400" dirty="0">
                <a:solidFill>
                  <a:schemeClr val="bg1"/>
                </a:solidFill>
              </a:rPr>
              <a:t> the wind.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C387E1-955A-A7BA-4353-F41BF80D3610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His eyes are </a:t>
            </a:r>
            <a:r>
              <a:rPr lang="en-GB" sz="2400" u="sng" dirty="0">
                <a:solidFill>
                  <a:schemeClr val="bg1"/>
                </a:solidFill>
              </a:rPr>
              <a:t>like</a:t>
            </a:r>
            <a:r>
              <a:rPr lang="en-GB" sz="2400" dirty="0">
                <a:solidFill>
                  <a:schemeClr val="bg1"/>
                </a:solidFill>
              </a:rPr>
              <a:t> stars.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FC71BD-C695-7002-B4F3-F6963674EE87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laugh is </a:t>
            </a:r>
            <a:r>
              <a:rPr lang="en-GB" sz="2400" u="sng" dirty="0">
                <a:solidFill>
                  <a:schemeClr val="bg1"/>
                </a:solidFill>
              </a:rPr>
              <a:t>as</a:t>
            </a:r>
            <a:r>
              <a:rPr lang="en-GB" sz="2400" dirty="0">
                <a:solidFill>
                  <a:schemeClr val="bg1"/>
                </a:solidFill>
              </a:rPr>
              <a:t> sweet as honey.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35D4E6-9288-697A-66AB-A5DF8D4884B1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 runs </a:t>
            </a:r>
            <a:r>
              <a:rPr lang="en-GB" sz="2400" u="sng" dirty="0">
                <a:solidFill>
                  <a:srgbClr val="FFFF00"/>
                </a:solidFill>
              </a:rPr>
              <a:t>like</a:t>
            </a:r>
            <a:r>
              <a:rPr lang="en-GB" sz="2400" dirty="0">
                <a:solidFill>
                  <a:schemeClr val="bg1"/>
                </a:solidFill>
              </a:rPr>
              <a:t> the wind.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C996D0-FF68-99B3-2EB8-6A41846F12F3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His eyes are </a:t>
            </a:r>
            <a:r>
              <a:rPr lang="en-GB" sz="2400" u="sng" dirty="0">
                <a:solidFill>
                  <a:srgbClr val="FFFF00"/>
                </a:solidFill>
              </a:rPr>
              <a:t>like</a:t>
            </a:r>
            <a:r>
              <a:rPr lang="en-GB" sz="2400" dirty="0">
                <a:solidFill>
                  <a:schemeClr val="bg1"/>
                </a:solidFill>
              </a:rPr>
              <a:t> stars.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FF6250-F370-23B8-ACBD-BC666BEC5115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laugh is </a:t>
            </a:r>
            <a:r>
              <a:rPr lang="en-GB" sz="2400" u="sng" dirty="0">
                <a:solidFill>
                  <a:srgbClr val="FFFF00"/>
                </a:solidFill>
              </a:rPr>
              <a:t>as</a:t>
            </a:r>
            <a:r>
              <a:rPr lang="en-GB" sz="2400" dirty="0">
                <a:solidFill>
                  <a:schemeClr val="bg1"/>
                </a:solidFill>
              </a:rPr>
              <a:t> sweet as honey.</a:t>
            </a:r>
          </a:p>
        </p:txBody>
      </p:sp>
    </p:spTree>
    <p:extLst>
      <p:ext uri="{BB962C8B-B14F-4D97-AF65-F5344CB8AC3E}">
        <p14:creationId xmlns:p14="http://schemas.microsoft.com/office/powerpoint/2010/main" val="763478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3" grpId="0" animBg="1"/>
      <p:bldP spid="4" grpId="0" animBg="1"/>
      <p:bldP spid="7" grpId="0" animBg="1"/>
      <p:bldP spid="8" grpId="0" animBg="1"/>
      <p:bldP spid="10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90406-7381-35DE-E936-440EBCE0F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blue background with a hat and stars&#10;&#10;AI-generated content may be incorrect.">
            <a:extLst>
              <a:ext uri="{FF2B5EF4-FFF2-40B4-BE49-F238E27FC236}">
                <a16:creationId xmlns:a16="http://schemas.microsoft.com/office/drawing/2014/main" id="{1AEA3836-C3DB-31D3-1636-90511F3AC3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941C7BA-9D2A-C132-9E46-682118374628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 contain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simile?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5F4E6B-AE7F-1172-BBE7-2D8A68872BD6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Emile is as curious as a cat.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DEBB9E-E224-D522-31E5-D901F3884B71}"/>
              </a:ext>
            </a:extLst>
          </p:cNvPr>
          <p:cNvSpPr txBox="1"/>
          <p:nvPr/>
        </p:nvSpPr>
        <p:spPr>
          <a:xfrm>
            <a:off x="3502527" y="5281078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Scrambler is sneaky.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A408F9-3035-D71F-E31D-2F8AA110FA17}"/>
              </a:ext>
            </a:extLst>
          </p:cNvPr>
          <p:cNvSpPr txBox="1"/>
          <p:nvPr/>
        </p:nvSpPr>
        <p:spPr>
          <a:xfrm>
            <a:off x="3502527" y="2863951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Emile is very curious.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FC7728-0784-68DD-FDFE-5F169D6BC525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Aimee is shiny like a mirror.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0E2F0F-552E-3422-69A3-39E156801064}"/>
              </a:ext>
            </a:extLst>
          </p:cNvPr>
          <p:cNvSpPr txBox="1"/>
          <p:nvPr/>
        </p:nvSpPr>
        <p:spPr>
          <a:xfrm>
            <a:off x="3502527" y="4475369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Aimee is shiny!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92FD97-2C50-C1A9-91CC-5C865CD4A8BE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Scrambler is as sneaky as a fox.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B802CD-9BDE-C1F2-18D2-7F2AE2A01633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Emile is as curious as a cat.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284C9D-9F25-C61C-0A8D-307C74B406EC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Aimee is shiny like a mirror.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A9CDE7-28B1-5F2A-62FE-75796AD50551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Scrambler is as sneaky as a fox.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E7CF8-E030-A09F-4D07-D8CDFEE700C0}"/>
              </a:ext>
            </a:extLst>
          </p:cNvPr>
          <p:cNvSpPr txBox="1"/>
          <p:nvPr/>
        </p:nvSpPr>
        <p:spPr>
          <a:xfrm>
            <a:off x="3502527" y="2049559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Emile is </a:t>
            </a:r>
            <a:r>
              <a:rPr lang="en-GB" sz="2400" u="sng" dirty="0">
                <a:solidFill>
                  <a:srgbClr val="FFFF00"/>
                </a:solidFill>
              </a:rPr>
              <a:t>as</a:t>
            </a:r>
            <a:r>
              <a:rPr lang="en-GB" sz="2400" dirty="0">
                <a:solidFill>
                  <a:schemeClr val="bg1"/>
                </a:solidFill>
              </a:rPr>
              <a:t> curious as a cat.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AB9491-1C72-E0A6-0156-C70568EB9FEF}"/>
              </a:ext>
            </a:extLst>
          </p:cNvPr>
          <p:cNvSpPr txBox="1"/>
          <p:nvPr/>
        </p:nvSpPr>
        <p:spPr>
          <a:xfrm>
            <a:off x="3502527" y="3660977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Aimee is shiny </a:t>
            </a:r>
            <a:r>
              <a:rPr lang="en-GB" sz="2400" u="sng" dirty="0">
                <a:solidFill>
                  <a:srgbClr val="FFFF00"/>
                </a:solidFill>
              </a:rPr>
              <a:t>like</a:t>
            </a:r>
            <a:r>
              <a:rPr lang="en-GB" sz="2400" dirty="0">
                <a:solidFill>
                  <a:schemeClr val="bg1"/>
                </a:solidFill>
              </a:rPr>
              <a:t> a mirror.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F26D33-B538-8252-022A-337BEB5888ED}"/>
              </a:ext>
            </a:extLst>
          </p:cNvPr>
          <p:cNvSpPr txBox="1"/>
          <p:nvPr/>
        </p:nvSpPr>
        <p:spPr>
          <a:xfrm>
            <a:off x="3502527" y="6078102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Scrambler is </a:t>
            </a:r>
            <a:r>
              <a:rPr lang="en-GB" sz="2400" u="sng" dirty="0">
                <a:solidFill>
                  <a:srgbClr val="FFFF00"/>
                </a:solidFill>
              </a:rPr>
              <a:t>as</a:t>
            </a:r>
            <a:r>
              <a:rPr lang="en-GB" sz="2400" dirty="0">
                <a:solidFill>
                  <a:schemeClr val="bg1"/>
                </a:solidFill>
              </a:rPr>
              <a:t> sneaky as a fox.</a:t>
            </a:r>
          </a:p>
        </p:txBody>
      </p:sp>
    </p:spTree>
    <p:extLst>
      <p:ext uri="{BB962C8B-B14F-4D97-AF65-F5344CB8AC3E}">
        <p14:creationId xmlns:p14="http://schemas.microsoft.com/office/powerpoint/2010/main" val="15778969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3" grpId="0" animBg="1"/>
      <p:bldP spid="4" grpId="0" animBg="1"/>
      <p:bldP spid="7" grpId="0" animBg="1"/>
      <p:bldP spid="8" grpId="0" animBg="1"/>
      <p:bldP spid="10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3109767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time really a thief?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80" y="34359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describe something by saying it is something else, it is called a “</a:t>
            </a:r>
            <a:r>
              <a:rPr lang="en-GB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Time is a thief.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499484" y="3096585"/>
            <a:ext cx="726898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 say time is a thief but it’s not really a person taking other people’s belongings!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4499484" y="5480075"/>
            <a:ext cx="726898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 say life is a rollercoaster due to the ups and downs, but it’s not a theme park ride!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Life is a rollercoaster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07480" y="5513632"/>
            <a:ext cx="3700569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life a theme park ride?</a:t>
            </a:r>
          </a:p>
        </p:txBody>
      </p:sp>
    </p:spTree>
    <p:extLst>
      <p:ext uri="{BB962C8B-B14F-4D97-AF65-F5344CB8AC3E}">
        <p14:creationId xmlns:p14="http://schemas.microsoft.com/office/powerpoint/2010/main" val="407313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sentences have a metaphor?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She has a heart of gold.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3502527" y="5281078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smile is lovely.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3502527" y="2863951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She is very kind.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stars are diamonds in the sky.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3502527" y="4475369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stars twinkle in the sky.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066A51-2926-C6C6-B9AE-5990A5E681C7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smile is sunshine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60B731-79A8-E051-0734-4B47E26F76C3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She has a heart of gold.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75B0D9A-4872-8022-41CB-28F3922CCF2B}"/>
              </a:ext>
            </a:extLst>
          </p:cNvPr>
          <p:cNvSpPr txBox="1"/>
          <p:nvPr/>
        </p:nvSpPr>
        <p:spPr>
          <a:xfrm>
            <a:off x="3502527" y="3669658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stars are diamonds in the sky.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5C21B68-DA7B-AD21-96BA-FEF4786E9C2D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smile is sunshine</a:t>
            </a:r>
          </a:p>
        </p:txBody>
      </p:sp>
    </p:spTree>
    <p:extLst>
      <p:ext uri="{BB962C8B-B14F-4D97-AF65-F5344CB8AC3E}">
        <p14:creationId xmlns:p14="http://schemas.microsoft.com/office/powerpoint/2010/main" val="210328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564836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Metaphor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7" y="2511583"/>
            <a:ext cx="327638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His words were a dagger to her heart.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3276384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His words were like a dagger to her heart.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7" y="4715269"/>
            <a:ext cx="3276379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Life is a rollercoaster.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7" y="3980707"/>
            <a:ext cx="3276373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Life is like a rollercoaster.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367447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Simile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7" y="5449831"/>
            <a:ext cx="327637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 smile is sunshine on a cloudy day.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9753 -0.122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5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7 L 0.28737 -0.2143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62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737 0.0027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57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2.22222E-6 L 0.61393 -0.1194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09" y="-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737 -0.2212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97" y="-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as bright as a star.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BFCA4B-F867-C480-5944-051082F136E1}"/>
              </a:ext>
            </a:extLst>
          </p:cNvPr>
          <p:cNvSpPr txBox="1"/>
          <p:nvPr/>
        </p:nvSpPr>
        <p:spPr>
          <a:xfrm>
            <a:off x="714375" y="31332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Simile!!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978CCD-3B97-D970-170F-009A2A989094}"/>
              </a:ext>
            </a:extLst>
          </p:cNvPr>
          <p:cNvSpPr txBox="1"/>
          <p:nvPr/>
        </p:nvSpPr>
        <p:spPr>
          <a:xfrm>
            <a:off x="355464" y="1944785"/>
            <a:ext cx="11596551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bright as a star.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9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F9DCAD-97CA-1F26-59AF-8E83CF3DC737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is a light in the dark.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D50BD2-F2A7-D306-690B-331A57679277}"/>
              </a:ext>
            </a:extLst>
          </p:cNvPr>
          <p:cNvSpPr txBox="1"/>
          <p:nvPr/>
        </p:nvSpPr>
        <p:spPr>
          <a:xfrm>
            <a:off x="528637" y="298554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EF8023"/>
                </a:solidFill>
                <a:latin typeface="Andika" panose="02000000000000000000" pitchFamily="2" charset="0"/>
              </a:rPr>
              <a:t>Metaphor</a:t>
            </a:r>
            <a:r>
              <a:rPr lang="en-GB" sz="19900" b="1" dirty="0">
                <a:solidFill>
                  <a:srgbClr val="EF8023"/>
                </a:solidFill>
                <a:latin typeface="Andika" panose="02000000000000000000" pitchFamily="2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90755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see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Emile.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6A4C3C-F5EA-9BB4-F583-10702CA956F3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as noisy as a drum.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5510E7-C2E1-E8E3-3559-4B882EDFA82E}"/>
              </a:ext>
            </a:extLst>
          </p:cNvPr>
          <p:cNvSpPr txBox="1"/>
          <p:nvPr/>
        </p:nvSpPr>
        <p:spPr>
          <a:xfrm>
            <a:off x="714375" y="31332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Simile!!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E2C65C-CD56-D963-65A2-017B77BB7E43}"/>
              </a:ext>
            </a:extLst>
          </p:cNvPr>
          <p:cNvSpPr txBox="1"/>
          <p:nvPr/>
        </p:nvSpPr>
        <p:spPr>
          <a:xfrm>
            <a:off x="355464" y="2038795"/>
            <a:ext cx="11596551" cy="1015663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noisy as a drum.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64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3D67C-9ED6-1FC5-5B32-4E743A3A8332}"/>
              </a:ext>
            </a:extLst>
          </p:cNvPr>
          <p:cNvSpPr txBox="1"/>
          <p:nvPr/>
        </p:nvSpPr>
        <p:spPr>
          <a:xfrm>
            <a:off x="239986" y="2038796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is a shadow in the night.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DD77E5-6E82-77D2-7D2B-AED7EEFE7F75}"/>
              </a:ext>
            </a:extLst>
          </p:cNvPr>
          <p:cNvSpPr txBox="1"/>
          <p:nvPr/>
        </p:nvSpPr>
        <p:spPr>
          <a:xfrm>
            <a:off x="528637" y="298554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EF8023"/>
                </a:solidFill>
                <a:latin typeface="Andika" panose="02000000000000000000" pitchFamily="2" charset="0"/>
              </a:rPr>
              <a:t>Metaphor</a:t>
            </a:r>
            <a:r>
              <a:rPr lang="en-GB" sz="19900" b="1" dirty="0">
                <a:solidFill>
                  <a:srgbClr val="EF8023"/>
                </a:solidFill>
                <a:latin typeface="Andika" panose="02000000000000000000" pitchFamily="2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203539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74BB75-23B8-93D2-0F37-59FEA7AD7CCC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a rainbow of fun.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98C5BA-CF02-C327-AF7D-A011DC16C5EE}"/>
              </a:ext>
            </a:extLst>
          </p:cNvPr>
          <p:cNvSpPr txBox="1"/>
          <p:nvPr/>
        </p:nvSpPr>
        <p:spPr>
          <a:xfrm>
            <a:off x="528637" y="298554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EF8023"/>
                </a:solidFill>
                <a:latin typeface="Andika" panose="02000000000000000000" pitchFamily="2" charset="0"/>
              </a:rPr>
              <a:t>Metaphor</a:t>
            </a:r>
            <a:r>
              <a:rPr lang="en-GB" sz="19900" b="1" dirty="0">
                <a:solidFill>
                  <a:srgbClr val="EF8023"/>
                </a:solidFill>
                <a:latin typeface="Andika" panose="02000000000000000000" pitchFamily="2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385814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BBC1CA-66FB-5CE7-3E05-A45E30F39BDA}"/>
              </a:ext>
            </a:extLst>
          </p:cNvPr>
          <p:cNvSpPr txBox="1"/>
          <p:nvPr/>
        </p:nvSpPr>
        <p:spPr>
          <a:xfrm>
            <a:off x="342900" y="2038796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is as quiet as a mouse.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7F6B23-B686-D050-2E32-4B21FE689DF7}"/>
              </a:ext>
            </a:extLst>
          </p:cNvPr>
          <p:cNvSpPr txBox="1"/>
          <p:nvPr/>
        </p:nvSpPr>
        <p:spPr>
          <a:xfrm>
            <a:off x="714375" y="31332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Simile!!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3EC733-99C8-6DE2-F8B4-B0E7A2E731A0}"/>
              </a:ext>
            </a:extLst>
          </p:cNvPr>
          <p:cNvSpPr txBox="1"/>
          <p:nvPr/>
        </p:nvSpPr>
        <p:spPr>
          <a:xfrm>
            <a:off x="355464" y="2038796"/>
            <a:ext cx="11596551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is </a:t>
            </a:r>
            <a:r>
              <a:rPr lang="en-GB" sz="54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quiet as a mouse.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11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8E48B-3E55-B971-347E-1654F2AC7994}"/>
              </a:ext>
            </a:extLst>
          </p:cNvPr>
          <p:cNvSpPr txBox="1"/>
          <p:nvPr/>
        </p:nvSpPr>
        <p:spPr>
          <a:xfrm>
            <a:off x="342900" y="2038796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is as fast as lightning.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C127EF-D2BA-C9A4-A3E5-217D95E35F37}"/>
              </a:ext>
            </a:extLst>
          </p:cNvPr>
          <p:cNvSpPr txBox="1"/>
          <p:nvPr/>
        </p:nvSpPr>
        <p:spPr>
          <a:xfrm>
            <a:off x="714375" y="31332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EF8023"/>
                </a:solidFill>
                <a:latin typeface="Andika" panose="02000000000000000000" pitchFamily="2" charset="0"/>
              </a:rPr>
              <a:t>Simile!!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1B816A-6F74-FEAC-A1BB-340FBC76A04E}"/>
              </a:ext>
            </a:extLst>
          </p:cNvPr>
          <p:cNvSpPr txBox="1"/>
          <p:nvPr/>
        </p:nvSpPr>
        <p:spPr>
          <a:xfrm>
            <a:off x="330336" y="2038796"/>
            <a:ext cx="11596551" cy="92333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is </a:t>
            </a:r>
            <a:r>
              <a:rPr lang="en-GB" sz="54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fast as lightning.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36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501" y="530352"/>
            <a:ext cx="11563950" cy="59275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6405D-9EF4-2A1D-BD64-FAF525EC710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like a ball of energy.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FBAF30-5D5A-2C98-DC29-AD2BF9DE4281}"/>
              </a:ext>
            </a:extLst>
          </p:cNvPr>
          <p:cNvSpPr txBox="1"/>
          <p:nvPr/>
        </p:nvSpPr>
        <p:spPr>
          <a:xfrm>
            <a:off x="714375" y="31332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EF8023"/>
                </a:solidFill>
                <a:latin typeface="Andika" panose="02000000000000000000" pitchFamily="2" charset="0"/>
              </a:rPr>
              <a:t>Simile!!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B2207A-CF86-D7C8-8503-9D89C2B25AEF}"/>
              </a:ext>
            </a:extLst>
          </p:cNvPr>
          <p:cNvSpPr txBox="1"/>
          <p:nvPr/>
        </p:nvSpPr>
        <p:spPr>
          <a:xfrm>
            <a:off x="430638" y="2038796"/>
            <a:ext cx="11453675" cy="1015663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like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a ball of energy.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6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3CF12D-2E15-3705-82E2-F13A27E83E91}"/>
              </a:ext>
            </a:extLst>
          </p:cNvPr>
          <p:cNvSpPr txBox="1"/>
          <p:nvPr/>
        </p:nvSpPr>
        <p:spPr>
          <a:xfrm>
            <a:off x="342900" y="2038796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is a superhero in disguise.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E89576-6E99-BC90-CAC2-F33C6D08EC2E}"/>
              </a:ext>
            </a:extLst>
          </p:cNvPr>
          <p:cNvSpPr txBox="1"/>
          <p:nvPr/>
        </p:nvSpPr>
        <p:spPr>
          <a:xfrm>
            <a:off x="528637" y="298554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Andika" panose="02000000000000000000" pitchFamily="2" charset="0"/>
              </a:rPr>
              <a:t>Metaphor</a:t>
            </a:r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391927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A20CC2-48EA-2C4D-FF0B-DB1CE03A6B78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a storm in a bottle.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D09808-7E5D-2705-90F8-EEB715E323EF}"/>
              </a:ext>
            </a:extLst>
          </p:cNvPr>
          <p:cNvSpPr txBox="1"/>
          <p:nvPr/>
        </p:nvSpPr>
        <p:spPr>
          <a:xfrm>
            <a:off x="528637" y="298554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Andika" panose="02000000000000000000" pitchFamily="2" charset="0"/>
              </a:rPr>
              <a:t>Metaphor</a:t>
            </a:r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06974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Time is a thief.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“Time is a thief” is a metaphor.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Time is a thief.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0CA68-792D-D67B-D70E-39C2EF58A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19D0B4-691D-0BA8-7B30-9BCC34427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328660-A4BD-FC50-0EF0-4AB4AC40B52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see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9BE4C9-A9DF-5A0B-FBF3-50C3A0190F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1719BA-51ED-4DF4-3D79-D793EE8228D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A6474D-89F0-C6DB-5662-A64DAE1AD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786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0293AE-B671-C29F-F3D4-5CF182EEC261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cake tasted like heaven” is a simile.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As brave as a lion.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As brave as a lion.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272152-413D-B909-30E2-89386A963F0B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“As brave as a lion” is a simile.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has a heart of stone.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has a heart of stone.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1EDC42-44C0-D16E-631E-6D9C821FE31E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 has a heart of stone” is a metaphor.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As brave as a lion.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As brave as a lion.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044694-BEF1-2A1F-0E23-2A656E488C9D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“As brave as a lion” is a simile.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ran like the wind.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ran like the wind.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BCC718-5312-3A83-2251-73C7D9EB9509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 ran like the wind” is a simile.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730BB-54C6-25FB-4B43-E399AFFD3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EBB442-9373-C3CD-9DFA-AAD3A307D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BF818E-2E08-9934-B225-9107F662A27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see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B3E16A-6D6E-F3A3-4DCC-076D1FDE46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3A6DC3-CB86-4DA5-D04F-8ECEFD7B409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18532E-A3E7-047C-B7D7-232CE94A11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771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was as quiet as a mouse.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was as quiet as a mouse.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B4F79E-6486-2AAB-7AB0-B7C868C7294F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was as quiet as a mouse” is a simile.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Their friendship is a rock.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Their friendship is a rock.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5482FD-E146-E0F8-6A7E-635DEEDE7DB1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“Their friendship is a rock” is a metaphor.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She’s a walking </a:t>
            </a:r>
            <a:r>
              <a:rPr lang="en-GB" sz="8000" dirty="0" err="1">
                <a:solidFill>
                  <a:srgbClr val="FFFF00"/>
                </a:solidFill>
                <a:latin typeface="Andika" panose="02000000000000000000" pitchFamily="2" charset="0"/>
              </a:rPr>
              <a:t>encyclopedia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She’s a walking </a:t>
            </a:r>
            <a:r>
              <a:rPr lang="en-GB" sz="8000" dirty="0" err="1">
                <a:solidFill>
                  <a:srgbClr val="FFFF00"/>
                </a:solidFill>
                <a:latin typeface="Andika" panose="02000000000000000000" pitchFamily="2" charset="0"/>
              </a:rPr>
              <a:t>encyclopedia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C8FE97-3716-0FBE-C6F7-DEE08B8E7730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“She’s a walking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encyclopedia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is a metaphor.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He’s as stubborn as a mule.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He’s as stubborn as a mule.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C519BA-5B80-E1A8-55E4-B86853253E74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“He’s as stubborn as a mule” is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a simile.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1310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all containing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similes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 sentence about Emile.</a:t>
            </a: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 sentence about Aimee.</a:t>
            </a: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 sentence about Scrambler.</a:t>
            </a: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that “as” or “like” should be in every sentence.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898" y="4612922"/>
            <a:ext cx="1631994" cy="202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58333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Is there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personification in the sentence 'The wind whispered secrets through the trees.'?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 1?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Is there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an onomatopoeia in the sentence 'The bees buzzed in the garden.'?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A36AC-A9FB-E286-7522-0CC6F774B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F95881-5365-58AC-6E43-DA254713B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A16822-2065-3942-9CB4-58002354E0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does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see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7C0AD3C-E1D4-56FD-C645-FD71E56E60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30775B1-9BED-ABD8-988D-D0498BDB379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C5FED-DAD9-B204-3D12-8B0CEBF30E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90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B1B5D9-A206-36FB-71D8-AA85C2655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5C4256-9584-C9F6-D5D2-6383C1175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5C2A91-2F50-5867-2A40-371B34F6D6F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does 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 see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64EB0E-9F8E-0701-1608-3116B056E5B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18CE20-715C-9A19-3BA1-C344C9D60F05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D1E12F-4ACE-CAC8-C81E-C07EFCB02B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851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C8BD05-10CB-E617-19E3-23207FC92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42C998-00C5-B083-0620-888D9D52C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36B9DF-FC4C-7E07-7A3D-1F161C2BAC3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does 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 see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61779C-A5A1-6C42-105E-F8A5F267A77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48B932-E53B-5118-5DA2-C28B087F102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D81071-38AF-B4D4-3C5D-B77F53D8215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647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16DB3-0DED-63C4-10A1-230140395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56E2D2E-FD41-B434-739A-A4D6C3E47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475C3E-4844-D7A5-6F3F-BBD81A0D04C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does 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 see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B1F846-EB83-F658-A90A-87374CBD57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>
                <a:solidFill>
                  <a:srgbClr val="FFFF00"/>
                </a:solidFill>
                <a:ea typeface="Andika"/>
                <a:cs typeface="Andika"/>
              </a:rPr>
              <a:t>shone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DD1EF3-7D64-1907-477E-7422401DAF77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E948114-B0D3-B8EE-9206-0DD8C3CDA7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180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2282</Words>
  <Application>Microsoft Office PowerPoint</Application>
  <PresentationFormat>Widescreen</PresentationFormat>
  <Paragraphs>386</Paragraphs>
  <Slides>59</Slides>
  <Notes>3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Similes &amp; Metaphors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2025-12-22T09:43:00Z</dcterms:modified>
</cp:coreProperties>
</file>