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45"/>
  </p:notesMasterIdLst>
  <p:sldIdLst>
    <p:sldId id="390" r:id="rId2"/>
    <p:sldId id="458" r:id="rId3"/>
    <p:sldId id="379" r:id="rId4"/>
    <p:sldId id="437" r:id="rId5"/>
    <p:sldId id="473" r:id="rId6"/>
    <p:sldId id="462" r:id="rId7"/>
    <p:sldId id="378" r:id="rId8"/>
    <p:sldId id="363" r:id="rId9"/>
    <p:sldId id="440" r:id="rId10"/>
    <p:sldId id="463" r:id="rId11"/>
    <p:sldId id="464" r:id="rId12"/>
    <p:sldId id="476" r:id="rId13"/>
    <p:sldId id="494" r:id="rId14"/>
    <p:sldId id="495" r:id="rId15"/>
    <p:sldId id="496" r:id="rId16"/>
    <p:sldId id="497" r:id="rId17"/>
    <p:sldId id="498" r:id="rId18"/>
    <p:sldId id="499" r:id="rId19"/>
    <p:sldId id="439" r:id="rId20"/>
    <p:sldId id="500" r:id="rId21"/>
    <p:sldId id="501" r:id="rId22"/>
    <p:sldId id="474" r:id="rId23"/>
    <p:sldId id="477" r:id="rId24"/>
    <p:sldId id="478" r:id="rId25"/>
    <p:sldId id="479" r:id="rId26"/>
    <p:sldId id="480" r:id="rId27"/>
    <p:sldId id="481" r:id="rId28"/>
    <p:sldId id="482" r:id="rId29"/>
    <p:sldId id="483" r:id="rId30"/>
    <p:sldId id="484" r:id="rId31"/>
    <p:sldId id="465" r:id="rId32"/>
    <p:sldId id="485" r:id="rId33"/>
    <p:sldId id="486" r:id="rId34"/>
    <p:sldId id="487" r:id="rId35"/>
    <p:sldId id="466" r:id="rId36"/>
    <p:sldId id="467" r:id="rId37"/>
    <p:sldId id="488" r:id="rId38"/>
    <p:sldId id="489" r:id="rId39"/>
    <p:sldId id="490" r:id="rId40"/>
    <p:sldId id="491" r:id="rId41"/>
    <p:sldId id="492" r:id="rId42"/>
    <p:sldId id="493" r:id="rId43"/>
    <p:sldId id="447" r:id="rId44"/>
  </p:sldIdLst>
  <p:sldSz cx="12192000" cy="6858000"/>
  <p:notesSz cx="6858000" cy="9144000"/>
  <p:embeddedFontLst>
    <p:embeddedFont>
      <p:font typeface="Andika" panose="02000000000000000000" pitchFamily="2" charset="0"/>
      <p:regular r:id="rId46"/>
      <p:bold r:id="rId47"/>
      <p:italic r:id="rId48"/>
      <p:boldItalic r:id="rId4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6FD0C52-EC17-4D8A-9BC0-C8559677D227}" v="2" dt="2025-12-09T11:41:28.63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1020" y="6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font" Target="fonts/font2.fntdata"/><Relationship Id="rId50" Type="http://schemas.openxmlformats.org/officeDocument/2006/relationships/presProps" Target="presProps.xml"/><Relationship Id="rId55" Type="http://schemas.microsoft.com/office/2018/10/relationships/authors" Target="author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font" Target="fonts/font3.fntdata"/><Relationship Id="rId8" Type="http://schemas.openxmlformats.org/officeDocument/2006/relationships/slide" Target="slides/slide7.xml"/><Relationship Id="rId51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font" Target="fonts/font1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4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98679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271553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49DD16-EFBD-62BA-9F8C-B759C35B82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85C4392-7A8A-D700-B577-B229C99C5DE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63FB696-C1AF-55C9-E9B2-DA8A82A9E06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7CCBD6E-E94E-672D-DE11-36943E95EC4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238256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7282802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3.png"/><Relationship Id="rId4" Type="http://schemas.openxmlformats.org/officeDocument/2006/relationships/image" Target="../media/image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3.png"/><Relationship Id="rId4" Type="http://schemas.openxmlformats.org/officeDocument/2006/relationships/image" Target="../media/image10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3.png"/><Relationship Id="rId4" Type="http://schemas.openxmlformats.org/officeDocument/2006/relationships/image" Target="../media/image11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3.png"/><Relationship Id="rId4" Type="http://schemas.openxmlformats.org/officeDocument/2006/relationships/image" Target="../media/image6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3.png"/><Relationship Id="rId4" Type="http://schemas.openxmlformats.org/officeDocument/2006/relationships/image" Target="../media/image6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3.png"/><Relationship Id="rId4" Type="http://schemas.openxmlformats.org/officeDocument/2006/relationships/image" Target="../media/image8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3.png"/><Relationship Id="rId4" Type="http://schemas.openxmlformats.org/officeDocument/2006/relationships/image" Target="../media/image11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3.png"/><Relationship Id="rId4" Type="http://schemas.openxmlformats.org/officeDocument/2006/relationships/image" Target="../media/image10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forms.office.com/Pages/ResponsePage.aspx?id=KXI8YMEiwUOjgEvkVqYFjsqqRugkSxNLsNDyMI4WsoRUQUM5SjFDTThIV1EyR08zUzg4V0NCNkYxWC4u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9ED3B7CE-D591-7963-3161-830C68DDB2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57A3FA50-7EFF-600E-0326-909ABC110653}"/>
              </a:ext>
            </a:extLst>
          </p:cNvPr>
          <p:cNvSpPr txBox="1"/>
          <p:nvPr/>
        </p:nvSpPr>
        <p:spPr>
          <a:xfrm>
            <a:off x="391435" y="3109767"/>
            <a:ext cx="3716614" cy="510778"/>
          </a:xfrm>
          <a:prstGeom prst="roundRec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Is time really a thief?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C0A342B6-8099-17E5-28B6-237A3F563FB1}"/>
              </a:ext>
            </a:extLst>
          </p:cNvPr>
          <p:cNvSpPr txBox="1">
            <a:spLocks/>
          </p:cNvSpPr>
          <p:nvPr/>
        </p:nvSpPr>
        <p:spPr>
          <a:xfrm>
            <a:off x="407480" y="343595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When we describe something by saying it is something else, it is called a “</a:t>
            </a:r>
            <a:r>
              <a:rPr lang="en-GB" i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metaphor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”.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391435" y="2163191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Time is a thief.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E830A13-A2D0-9F05-2B19-867E82443D1E}"/>
              </a:ext>
            </a:extLst>
          </p:cNvPr>
          <p:cNvSpPr txBox="1"/>
          <p:nvPr/>
        </p:nvSpPr>
        <p:spPr>
          <a:xfrm>
            <a:off x="4499484" y="3096585"/>
            <a:ext cx="7268985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We say time is a thief but it’s not really a person taking other people’s belongings!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45B6145-5CF2-1A59-287A-09BDC21E15B3}"/>
              </a:ext>
            </a:extLst>
          </p:cNvPr>
          <p:cNvSpPr txBox="1"/>
          <p:nvPr/>
        </p:nvSpPr>
        <p:spPr>
          <a:xfrm>
            <a:off x="4499484" y="5480075"/>
            <a:ext cx="7268985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We say life is a rollercoaster due to the ups and downs, but it’s not a theme park ride!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3BEA5BF-E8E8-799C-B14E-B8D06B3941CF}"/>
              </a:ext>
            </a:extLst>
          </p:cNvPr>
          <p:cNvSpPr txBox="1"/>
          <p:nvPr/>
        </p:nvSpPr>
        <p:spPr>
          <a:xfrm>
            <a:off x="391435" y="457788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Life is a rollercoaster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1AD3A8EB-6EC0-1A37-4FA9-D489A7D05560}"/>
              </a:ext>
            </a:extLst>
          </p:cNvPr>
          <p:cNvSpPr txBox="1"/>
          <p:nvPr/>
        </p:nvSpPr>
        <p:spPr>
          <a:xfrm>
            <a:off x="407480" y="5513632"/>
            <a:ext cx="3700569" cy="919401"/>
          </a:xfrm>
          <a:prstGeom prst="roundRec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Is life a theme park ride?</a:t>
            </a:r>
          </a:p>
        </p:txBody>
      </p:sp>
    </p:spTree>
    <p:extLst>
      <p:ext uri="{BB962C8B-B14F-4D97-AF65-F5344CB8AC3E}">
        <p14:creationId xmlns:p14="http://schemas.microsoft.com/office/powerpoint/2010/main" val="4073131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35" grpId="0" animBg="1"/>
      <p:bldP spid="12" grpId="0" animBg="1"/>
      <p:bldP spid="20" grpId="0" animBg="1"/>
      <p:bldP spid="21" grpId="0" animBg="1"/>
      <p:bldP spid="2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2" y="460384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sentences have a metaphor?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6023904-1247-9FF2-6E4A-7E0485436111}"/>
              </a:ext>
            </a:extLst>
          </p:cNvPr>
          <p:cNvSpPr txBox="1"/>
          <p:nvPr/>
        </p:nvSpPr>
        <p:spPr>
          <a:xfrm>
            <a:off x="3502527" y="2058242"/>
            <a:ext cx="5507116" cy="510778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She has a heart of gold.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9E1A0EC-89C9-A1F0-8728-5E9E3997CF95}"/>
              </a:ext>
            </a:extLst>
          </p:cNvPr>
          <p:cNvSpPr txBox="1"/>
          <p:nvPr/>
        </p:nvSpPr>
        <p:spPr>
          <a:xfrm>
            <a:off x="3502527" y="5281078"/>
            <a:ext cx="5507116" cy="510778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Her smile is lovely.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1BBEBAE-C1D9-BA35-2D49-C335ABD5BE5E}"/>
              </a:ext>
            </a:extLst>
          </p:cNvPr>
          <p:cNvSpPr txBox="1"/>
          <p:nvPr/>
        </p:nvSpPr>
        <p:spPr>
          <a:xfrm>
            <a:off x="3502527" y="2863951"/>
            <a:ext cx="5507116" cy="510778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She is very kind.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4DAB17E-64F5-C254-0AB7-89AF96671CF1}"/>
              </a:ext>
            </a:extLst>
          </p:cNvPr>
          <p:cNvSpPr txBox="1"/>
          <p:nvPr/>
        </p:nvSpPr>
        <p:spPr>
          <a:xfrm>
            <a:off x="3502527" y="3669660"/>
            <a:ext cx="5507116" cy="510778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stars are diamonds in the sky.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457E1D6-FC06-CD98-2ACD-44044DA6AA53}"/>
              </a:ext>
            </a:extLst>
          </p:cNvPr>
          <p:cNvSpPr txBox="1"/>
          <p:nvPr/>
        </p:nvSpPr>
        <p:spPr>
          <a:xfrm>
            <a:off x="3502527" y="4475369"/>
            <a:ext cx="5507116" cy="510778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stars twinkle in the sky.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D9066A51-2926-C6C6-B9AE-5990A5E681C7}"/>
              </a:ext>
            </a:extLst>
          </p:cNvPr>
          <p:cNvSpPr txBox="1"/>
          <p:nvPr/>
        </p:nvSpPr>
        <p:spPr>
          <a:xfrm>
            <a:off x="3502527" y="6086785"/>
            <a:ext cx="5507116" cy="510778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Her smile is sunshine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ED60B731-79A8-E051-0734-4B47E26F76C3}"/>
              </a:ext>
            </a:extLst>
          </p:cNvPr>
          <p:cNvSpPr txBox="1"/>
          <p:nvPr/>
        </p:nvSpPr>
        <p:spPr>
          <a:xfrm>
            <a:off x="3502527" y="2058242"/>
            <a:ext cx="5507116" cy="510778"/>
          </a:xfrm>
          <a:prstGeom prst="round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She has a heart of gold.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D75B0D9A-4872-8022-41CB-28F3922CCF2B}"/>
              </a:ext>
            </a:extLst>
          </p:cNvPr>
          <p:cNvSpPr txBox="1"/>
          <p:nvPr/>
        </p:nvSpPr>
        <p:spPr>
          <a:xfrm>
            <a:off x="3502527" y="3669658"/>
            <a:ext cx="5507116" cy="510778"/>
          </a:xfrm>
          <a:prstGeom prst="round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stars are diamonds in the sky.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5C21B68-DA7B-AD21-96BA-FEF4786E9C2D}"/>
              </a:ext>
            </a:extLst>
          </p:cNvPr>
          <p:cNvSpPr txBox="1"/>
          <p:nvPr/>
        </p:nvSpPr>
        <p:spPr>
          <a:xfrm>
            <a:off x="3502527" y="6086785"/>
            <a:ext cx="5507116" cy="510778"/>
          </a:xfrm>
          <a:prstGeom prst="round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Her smile is sunshine</a:t>
            </a:r>
          </a:p>
        </p:txBody>
      </p:sp>
    </p:spTree>
    <p:extLst>
      <p:ext uri="{BB962C8B-B14F-4D97-AF65-F5344CB8AC3E}">
        <p14:creationId xmlns:p14="http://schemas.microsoft.com/office/powerpoint/2010/main" val="2103289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6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6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6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6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9" grpId="0" animBg="1"/>
      <p:bldP spid="11" grpId="0" animBg="1"/>
      <p:bldP spid="12" grpId="0" animBg="1"/>
      <p:bldP spid="13" grpId="0" animBg="1"/>
      <p:bldP spid="27" grpId="0" animBg="1"/>
      <p:bldP spid="28" grpId="0" animBg="1"/>
      <p:bldP spid="29" grpId="0" animBg="1"/>
      <p:bldP spid="3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B862EF98-BD2D-8432-DC19-F621616672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5432" y="209007"/>
            <a:ext cx="11301820" cy="11710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sort the words?</a:t>
            </a:r>
          </a:p>
          <a:p>
            <a:pPr marL="0" indent="0" algn="ctr">
              <a:buNone/>
            </a:pPr>
            <a:r>
              <a:rPr lang="en-GB" sz="2600" dirty="0">
                <a:solidFill>
                  <a:schemeClr val="bg1"/>
                </a:solidFill>
              </a:rPr>
              <a:t>Click the words to reveal the answers. </a:t>
            </a:r>
            <a:endParaRPr lang="en-GB" sz="2600" b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E5D7B89-D295-144A-4C37-2529AC219181}"/>
              </a:ext>
            </a:extLst>
          </p:cNvPr>
          <p:cNvSpPr txBox="1">
            <a:spLocks/>
          </p:cNvSpPr>
          <p:nvPr/>
        </p:nvSpPr>
        <p:spPr>
          <a:xfrm>
            <a:off x="4564836" y="1498592"/>
            <a:ext cx="3062327" cy="65293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Metaphor</a:t>
            </a:r>
            <a:endParaRPr lang="en-GB" sz="1800" b="1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D4AF35E5-D7C5-C3CC-28BB-D8DD5236EFE8}"/>
              </a:ext>
            </a:extLst>
          </p:cNvPr>
          <p:cNvSpPr txBox="1">
            <a:spLocks/>
          </p:cNvSpPr>
          <p:nvPr/>
        </p:nvSpPr>
        <p:spPr>
          <a:xfrm>
            <a:off x="954807" y="2511583"/>
            <a:ext cx="327638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His words were a dagger to her heart.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37D8C83E-792E-6371-7EDC-B909DF913074}"/>
              </a:ext>
            </a:extLst>
          </p:cNvPr>
          <p:cNvSpPr txBox="1">
            <a:spLocks/>
          </p:cNvSpPr>
          <p:nvPr/>
        </p:nvSpPr>
        <p:spPr>
          <a:xfrm>
            <a:off x="954808" y="3246145"/>
            <a:ext cx="3276384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His words were like a dagger to her heart.</a:t>
            </a: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6D482227-CC86-CE54-9C0A-23910B118991}"/>
              </a:ext>
            </a:extLst>
          </p:cNvPr>
          <p:cNvSpPr txBox="1">
            <a:spLocks/>
          </p:cNvSpPr>
          <p:nvPr/>
        </p:nvSpPr>
        <p:spPr>
          <a:xfrm>
            <a:off x="954807" y="4715269"/>
            <a:ext cx="3276379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Life is a rollercoaster.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01CE0B5B-C9F8-6AD3-6CC6-F6D3E8DA3367}"/>
              </a:ext>
            </a:extLst>
          </p:cNvPr>
          <p:cNvSpPr txBox="1">
            <a:spLocks/>
          </p:cNvSpPr>
          <p:nvPr/>
        </p:nvSpPr>
        <p:spPr>
          <a:xfrm>
            <a:off x="954807" y="3980707"/>
            <a:ext cx="3276373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Life is like a rollercoaster.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218D7F5-CB77-4435-A646-6B0447FE5168}"/>
              </a:ext>
            </a:extLst>
          </p:cNvPr>
          <p:cNvSpPr txBox="1">
            <a:spLocks/>
          </p:cNvSpPr>
          <p:nvPr/>
        </p:nvSpPr>
        <p:spPr>
          <a:xfrm>
            <a:off x="8367447" y="1498592"/>
            <a:ext cx="3062327" cy="65293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Simile</a:t>
            </a:r>
            <a:endParaRPr lang="en-GB" sz="1800" b="1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6EB54F80-21F6-91ED-DEAD-1DA8B61B3A88}"/>
              </a:ext>
            </a:extLst>
          </p:cNvPr>
          <p:cNvCxnSpPr>
            <a:cxnSpLocks/>
          </p:cNvCxnSpPr>
          <p:nvPr/>
        </p:nvCxnSpPr>
        <p:spPr>
          <a:xfrm>
            <a:off x="7960806" y="2458046"/>
            <a:ext cx="0" cy="4013042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itle 1">
            <a:extLst>
              <a:ext uri="{FF2B5EF4-FFF2-40B4-BE49-F238E27FC236}">
                <a16:creationId xmlns:a16="http://schemas.microsoft.com/office/drawing/2014/main" id="{BF6EF441-4AC9-CA99-5211-864507A58B64}"/>
              </a:ext>
            </a:extLst>
          </p:cNvPr>
          <p:cNvSpPr txBox="1">
            <a:spLocks/>
          </p:cNvSpPr>
          <p:nvPr/>
        </p:nvSpPr>
        <p:spPr>
          <a:xfrm>
            <a:off x="954807" y="5449831"/>
            <a:ext cx="3276377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Her smile is sunshine on a cloudy day.</a:t>
            </a:r>
          </a:p>
        </p:txBody>
      </p:sp>
    </p:spTree>
    <p:extLst>
      <p:ext uri="{BB962C8B-B14F-4D97-AF65-F5344CB8AC3E}">
        <p14:creationId xmlns:p14="http://schemas.microsoft.com/office/powerpoint/2010/main" val="30175914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7 L 0.59753 -0.1224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805" y="-615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7 3.7037E-7 L 0.28737 -0.21435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362" y="-1071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91 -3.33333E-6 L 0.28737 0.00278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557" y="1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63 2.22222E-6 L 0.61393 -0.11945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909" y="-597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7 L 0.28737 -0.22129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297" y="-110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9" grpId="0" animBg="1"/>
      <p:bldP spid="30" grpId="0" animBg="1"/>
      <p:bldP spid="1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5B7643-A106-B463-81EC-CD4FF95A4D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6B420A32-E0C6-36F0-0C90-F2C09C30AD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1641381-FB50-D282-C5AF-72E37E5B643C}"/>
              </a:ext>
            </a:extLst>
          </p:cNvPr>
          <p:cNvSpPr txBox="1">
            <a:spLocks/>
          </p:cNvSpPr>
          <p:nvPr/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64E1795-DB4C-491B-6E45-2643C6493FAE}"/>
              </a:ext>
            </a:extLst>
          </p:cNvPr>
          <p:cNvSpPr txBox="1"/>
          <p:nvPr/>
        </p:nvSpPr>
        <p:spPr>
          <a:xfrm>
            <a:off x="613455" y="680005"/>
            <a:ext cx="11338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Simile or metaphor?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ED88970-2F52-CF4B-6CDC-C2B2A4F9D2C0}"/>
              </a:ext>
            </a:extLst>
          </p:cNvPr>
          <p:cNvSpPr txBox="1"/>
          <p:nvPr/>
        </p:nvSpPr>
        <p:spPr>
          <a:xfrm>
            <a:off x="342900" y="2038796"/>
            <a:ext cx="1159655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Emile is as bright as a star.</a:t>
            </a:r>
            <a:endParaRPr lang="en-GB" sz="6000" dirty="0">
              <a:solidFill>
                <a:srgbClr val="FFFF00"/>
              </a:solidFill>
              <a:latin typeface="Andika" panose="020000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DBFCA4B-F867-C480-5944-051082F136E1}"/>
              </a:ext>
            </a:extLst>
          </p:cNvPr>
          <p:cNvSpPr txBox="1"/>
          <p:nvPr/>
        </p:nvSpPr>
        <p:spPr>
          <a:xfrm>
            <a:off x="714375" y="3133256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Simile!!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5978CCD-3B97-D970-170F-009A2A989094}"/>
              </a:ext>
            </a:extLst>
          </p:cNvPr>
          <p:cNvSpPr txBox="1"/>
          <p:nvPr/>
        </p:nvSpPr>
        <p:spPr>
          <a:xfrm>
            <a:off x="355464" y="1944785"/>
            <a:ext cx="11596551" cy="1015663"/>
          </a:xfrm>
          <a:prstGeom prst="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Emile is </a:t>
            </a:r>
            <a:r>
              <a:rPr lang="en-GB" sz="6000" u="sng" dirty="0">
                <a:solidFill>
                  <a:srgbClr val="FFFF00"/>
                </a:solidFill>
                <a:latin typeface="Andika" panose="02000000000000000000" pitchFamily="2" charset="0"/>
              </a:rPr>
              <a:t>as</a:t>
            </a:r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 bright as a star.</a:t>
            </a:r>
            <a:endParaRPr lang="en-GB" sz="6000" dirty="0">
              <a:solidFill>
                <a:srgbClr val="FFFF00"/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8394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AAA800-376A-F844-6CE4-16DE6E4886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C66452AB-4518-1AC6-C8AD-A1947A5679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31C11D88-F602-77CB-577D-6A23D0EA8044}"/>
              </a:ext>
            </a:extLst>
          </p:cNvPr>
          <p:cNvSpPr txBox="1">
            <a:spLocks/>
          </p:cNvSpPr>
          <p:nvPr/>
        </p:nvSpPr>
        <p:spPr>
          <a:xfrm>
            <a:off x="342900" y="530352"/>
            <a:ext cx="11596551" cy="6022848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4DDF9FC-115E-96C5-276A-24B0F22A0DD2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Simile or metaphor?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8F9DCAD-97CA-1F26-59AF-8E83CF3DC737}"/>
              </a:ext>
            </a:extLst>
          </p:cNvPr>
          <p:cNvSpPr txBox="1"/>
          <p:nvPr/>
        </p:nvSpPr>
        <p:spPr>
          <a:xfrm>
            <a:off x="342900" y="2038796"/>
            <a:ext cx="1159655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Aimee is a light in the dark.</a:t>
            </a:r>
            <a:endParaRPr lang="en-GB" sz="6000" dirty="0">
              <a:solidFill>
                <a:srgbClr val="FFFF00"/>
              </a:solidFill>
              <a:latin typeface="Andika" panose="02000000000000000000" pitchFamily="2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6D50BD2-F2A7-D306-690B-331A57679277}"/>
              </a:ext>
            </a:extLst>
          </p:cNvPr>
          <p:cNvSpPr txBox="1"/>
          <p:nvPr/>
        </p:nvSpPr>
        <p:spPr>
          <a:xfrm>
            <a:off x="528637" y="2985548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rgbClr val="EF8023"/>
                </a:solidFill>
                <a:latin typeface="Andika" panose="02000000000000000000" pitchFamily="2" charset="0"/>
              </a:rPr>
              <a:t>Metaphor</a:t>
            </a:r>
            <a:r>
              <a:rPr lang="en-GB" sz="19900" b="1" dirty="0">
                <a:solidFill>
                  <a:srgbClr val="EF8023"/>
                </a:solidFill>
                <a:latin typeface="Andika" panose="02000000000000000000" pitchFamily="2" charset="0"/>
              </a:rPr>
              <a:t>!!</a:t>
            </a:r>
          </a:p>
        </p:txBody>
      </p:sp>
    </p:spTree>
    <p:extLst>
      <p:ext uri="{BB962C8B-B14F-4D97-AF65-F5344CB8AC3E}">
        <p14:creationId xmlns:p14="http://schemas.microsoft.com/office/powerpoint/2010/main" val="1907550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0CCEC7-1363-9B80-75F5-4A5D9D40A8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A81D1581-B8EF-7D83-1DB9-52CFC1891E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168F7D-6186-B931-F309-108D699F61FD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239985" y="530352"/>
            <a:ext cx="11699466" cy="57607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B4AA367-B7FE-9445-9DB1-F569CDEB7B33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>
                <a:solidFill>
                  <a:schemeClr val="bg1"/>
                </a:solidFill>
                <a:latin typeface="Andika" panose="02000000000000000000" pitchFamily="2" charset="0"/>
              </a:rPr>
              <a:t>Simile or metaphor?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56A4C3C-F5EA-9BB4-F583-10702CA956F3}"/>
              </a:ext>
            </a:extLst>
          </p:cNvPr>
          <p:cNvSpPr txBox="1"/>
          <p:nvPr/>
        </p:nvSpPr>
        <p:spPr>
          <a:xfrm>
            <a:off x="342900" y="2038796"/>
            <a:ext cx="1159655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Scrambler is as noisy as a drum.</a:t>
            </a:r>
            <a:endParaRPr lang="en-GB" sz="6000" dirty="0">
              <a:solidFill>
                <a:srgbClr val="FFFF00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15510E7-C2E1-E8E3-3559-4B882EDFA82E}"/>
              </a:ext>
            </a:extLst>
          </p:cNvPr>
          <p:cNvSpPr txBox="1"/>
          <p:nvPr/>
        </p:nvSpPr>
        <p:spPr>
          <a:xfrm>
            <a:off x="714375" y="3133256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7030A0"/>
                </a:solidFill>
                <a:latin typeface="Andika" panose="02000000000000000000" pitchFamily="2" charset="0"/>
              </a:rPr>
              <a:t>Simile!!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0E2C65C-CD56-D963-65A2-017B77BB7E43}"/>
              </a:ext>
            </a:extLst>
          </p:cNvPr>
          <p:cNvSpPr txBox="1"/>
          <p:nvPr/>
        </p:nvSpPr>
        <p:spPr>
          <a:xfrm>
            <a:off x="355464" y="2038795"/>
            <a:ext cx="11596551" cy="1015663"/>
          </a:xfrm>
          <a:prstGeom prst="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Scrambler is </a:t>
            </a:r>
            <a:r>
              <a:rPr lang="en-GB" sz="6000" u="sng" dirty="0">
                <a:solidFill>
                  <a:srgbClr val="FFFF00"/>
                </a:solidFill>
                <a:latin typeface="Andika" panose="02000000000000000000" pitchFamily="2" charset="0"/>
              </a:rPr>
              <a:t>as</a:t>
            </a:r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 noisy as a drum.</a:t>
            </a:r>
            <a:endParaRPr lang="en-GB" sz="6000" dirty="0">
              <a:solidFill>
                <a:srgbClr val="FFFF00"/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96456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1C6694A0-D421-8D90-D0E8-8830C99F28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239985" y="530352"/>
            <a:ext cx="11699466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F82D31-9D8A-91BC-1580-AE9ED5719831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>
                <a:solidFill>
                  <a:schemeClr val="bg1"/>
                </a:solidFill>
                <a:latin typeface="Andika" panose="02000000000000000000" pitchFamily="2" charset="0"/>
              </a:rPr>
              <a:t>Simile or metaphor?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E63D67C-9ED6-1FC5-5B32-4E743A3A8332}"/>
              </a:ext>
            </a:extLst>
          </p:cNvPr>
          <p:cNvSpPr txBox="1"/>
          <p:nvPr/>
        </p:nvSpPr>
        <p:spPr>
          <a:xfrm>
            <a:off x="239986" y="2038796"/>
            <a:ext cx="1169946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Scrambler is a shadow in the night.</a:t>
            </a:r>
            <a:endParaRPr lang="en-GB" sz="5400" dirty="0">
              <a:solidFill>
                <a:srgbClr val="FFFF00"/>
              </a:solidFill>
              <a:latin typeface="Andika" panose="020000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DDD77E5-6E82-77D2-7D2B-AED7EEFE7F75}"/>
              </a:ext>
            </a:extLst>
          </p:cNvPr>
          <p:cNvSpPr txBox="1"/>
          <p:nvPr/>
        </p:nvSpPr>
        <p:spPr>
          <a:xfrm>
            <a:off x="528637" y="2985548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rgbClr val="EF8023"/>
                </a:solidFill>
                <a:latin typeface="Andika" panose="02000000000000000000" pitchFamily="2" charset="0"/>
              </a:rPr>
              <a:t>Metaphor</a:t>
            </a:r>
            <a:r>
              <a:rPr lang="en-GB" sz="19900" b="1" dirty="0">
                <a:solidFill>
                  <a:srgbClr val="EF8023"/>
                </a:solidFill>
                <a:latin typeface="Andika" panose="02000000000000000000" pitchFamily="2" charset="0"/>
              </a:rPr>
              <a:t>!!</a:t>
            </a:r>
          </a:p>
        </p:txBody>
      </p:sp>
    </p:spTree>
    <p:extLst>
      <p:ext uri="{BB962C8B-B14F-4D97-AF65-F5344CB8AC3E}">
        <p14:creationId xmlns:p14="http://schemas.microsoft.com/office/powerpoint/2010/main" val="2035391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B27978-037A-DC22-DFDB-49651C4A5B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shape&#10;&#10;Description automatically generated">
            <a:extLst>
              <a:ext uri="{FF2B5EF4-FFF2-40B4-BE49-F238E27FC236}">
                <a16:creationId xmlns:a16="http://schemas.microsoft.com/office/drawing/2014/main" id="{515699D9-6AE1-72B4-3562-E7E36DF54E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C287A7-FF55-60CE-A051-68FF9FB1FA53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239985" y="530352"/>
            <a:ext cx="11699466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F792432-12CA-B9D7-C90C-9D8EA246BC91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>
                <a:solidFill>
                  <a:schemeClr val="bg1"/>
                </a:solidFill>
                <a:latin typeface="Andika" panose="02000000000000000000" pitchFamily="2" charset="0"/>
              </a:rPr>
              <a:t>Simile or metaphor?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574BB75-23B8-93D2-0F37-59FEA7AD7CCC}"/>
              </a:ext>
            </a:extLst>
          </p:cNvPr>
          <p:cNvSpPr txBox="1"/>
          <p:nvPr/>
        </p:nvSpPr>
        <p:spPr>
          <a:xfrm>
            <a:off x="342900" y="2038796"/>
            <a:ext cx="1159655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Emile is a rainbow of fun.</a:t>
            </a:r>
            <a:endParaRPr lang="en-GB" sz="6000" dirty="0">
              <a:solidFill>
                <a:srgbClr val="FFFF00"/>
              </a:solidFill>
              <a:latin typeface="Andika" panose="020000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A98C5BA-CF02-C327-AF7D-A011DC16C5EE}"/>
              </a:ext>
            </a:extLst>
          </p:cNvPr>
          <p:cNvSpPr txBox="1"/>
          <p:nvPr/>
        </p:nvSpPr>
        <p:spPr>
          <a:xfrm>
            <a:off x="528637" y="2985548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rgbClr val="EF8023"/>
                </a:solidFill>
                <a:latin typeface="Andika" panose="02000000000000000000" pitchFamily="2" charset="0"/>
              </a:rPr>
              <a:t>Metaphor</a:t>
            </a:r>
            <a:r>
              <a:rPr lang="en-GB" sz="19900" b="1" dirty="0">
                <a:solidFill>
                  <a:srgbClr val="EF8023"/>
                </a:solidFill>
                <a:latin typeface="Andika" panose="02000000000000000000" pitchFamily="2" charset="0"/>
              </a:rPr>
              <a:t>!!</a:t>
            </a:r>
          </a:p>
        </p:txBody>
      </p:sp>
    </p:spTree>
    <p:extLst>
      <p:ext uri="{BB962C8B-B14F-4D97-AF65-F5344CB8AC3E}">
        <p14:creationId xmlns:p14="http://schemas.microsoft.com/office/powerpoint/2010/main" val="38581473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4B4D78-92B4-0590-CAB0-677D218A93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E0B060E2-FCF1-6571-69E7-93B214593C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8C14D7B-F870-5D22-16A1-6F0696FB3739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239985" y="530352"/>
            <a:ext cx="11699466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7ED67C7-D893-9CB2-FEE7-DF0711F62093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>
                <a:solidFill>
                  <a:schemeClr val="bg1"/>
                </a:solidFill>
                <a:latin typeface="Andika" panose="02000000000000000000" pitchFamily="2" charset="0"/>
              </a:rPr>
              <a:t>Simile or metaphor?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9BBC1CA-66FB-5CE7-3E05-A45E30F39BDA}"/>
              </a:ext>
            </a:extLst>
          </p:cNvPr>
          <p:cNvSpPr txBox="1"/>
          <p:nvPr/>
        </p:nvSpPr>
        <p:spPr>
          <a:xfrm>
            <a:off x="342900" y="2038796"/>
            <a:ext cx="1159655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Aimee is as quiet as a mouse.</a:t>
            </a:r>
            <a:endParaRPr lang="en-GB" sz="5400" dirty="0">
              <a:solidFill>
                <a:srgbClr val="FFFF00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D7F6B23-B686-D050-2E32-4B21FE689DF7}"/>
              </a:ext>
            </a:extLst>
          </p:cNvPr>
          <p:cNvSpPr txBox="1"/>
          <p:nvPr/>
        </p:nvSpPr>
        <p:spPr>
          <a:xfrm>
            <a:off x="714375" y="3133256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7030A0"/>
                </a:solidFill>
                <a:latin typeface="Andika" panose="02000000000000000000" pitchFamily="2" charset="0"/>
              </a:rPr>
              <a:t>Simile!!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43EC733-99C8-6DE2-F8B4-B0E7A2E731A0}"/>
              </a:ext>
            </a:extLst>
          </p:cNvPr>
          <p:cNvSpPr txBox="1"/>
          <p:nvPr/>
        </p:nvSpPr>
        <p:spPr>
          <a:xfrm>
            <a:off x="355464" y="2038796"/>
            <a:ext cx="11596551" cy="923330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Aimee is </a:t>
            </a:r>
            <a:r>
              <a:rPr lang="en-GB" sz="5400" u="sng" dirty="0">
                <a:solidFill>
                  <a:srgbClr val="FFFF00"/>
                </a:solidFill>
                <a:latin typeface="Andika" panose="02000000000000000000" pitchFamily="2" charset="0"/>
              </a:rPr>
              <a:t>as</a:t>
            </a:r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 quiet as a mouse.</a:t>
            </a:r>
            <a:endParaRPr lang="en-GB" sz="5400" dirty="0">
              <a:solidFill>
                <a:srgbClr val="FFFF00"/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81126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4B2B1F-9B0C-7E93-212D-856E0591CB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F57F35F8-1A20-A093-352D-D1CD8FAA12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4ECF31D-A184-310A-BBC9-0FACE1238F45}"/>
              </a:ext>
            </a:extLst>
          </p:cNvPr>
          <p:cNvSpPr txBox="1">
            <a:spLocks/>
          </p:cNvSpPr>
          <p:nvPr/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8BC69BD-A790-3632-F22C-1ECF787AC42B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>
                <a:solidFill>
                  <a:schemeClr val="bg1"/>
                </a:solidFill>
                <a:latin typeface="Andika" panose="02000000000000000000" pitchFamily="2" charset="0"/>
              </a:rPr>
              <a:t>Simile or metaphor?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A68E48B-3E55-B971-347E-1654F2AC7994}"/>
              </a:ext>
            </a:extLst>
          </p:cNvPr>
          <p:cNvSpPr txBox="1"/>
          <p:nvPr/>
        </p:nvSpPr>
        <p:spPr>
          <a:xfrm>
            <a:off x="342900" y="2038796"/>
            <a:ext cx="1159655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Scrambler is as fast as lightning.</a:t>
            </a:r>
            <a:endParaRPr lang="en-GB" sz="5400" dirty="0">
              <a:solidFill>
                <a:srgbClr val="FFFF00"/>
              </a:solidFill>
              <a:latin typeface="Andika" panose="020000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5C127EF-D2BA-C9A4-A3E5-217D95E35F37}"/>
              </a:ext>
            </a:extLst>
          </p:cNvPr>
          <p:cNvSpPr txBox="1"/>
          <p:nvPr/>
        </p:nvSpPr>
        <p:spPr>
          <a:xfrm>
            <a:off x="714375" y="3133256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EF8023"/>
                </a:solidFill>
                <a:latin typeface="Andika" panose="02000000000000000000" pitchFamily="2" charset="0"/>
              </a:rPr>
              <a:t>Simile!!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E1B816A-6F74-FEAC-A1BB-340FBC76A04E}"/>
              </a:ext>
            </a:extLst>
          </p:cNvPr>
          <p:cNvSpPr txBox="1"/>
          <p:nvPr/>
        </p:nvSpPr>
        <p:spPr>
          <a:xfrm>
            <a:off x="330336" y="2038796"/>
            <a:ext cx="11596551" cy="923330"/>
          </a:xfrm>
          <a:prstGeom prst="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Scrambler is </a:t>
            </a:r>
            <a:r>
              <a:rPr lang="en-GB" sz="5400" u="sng" dirty="0">
                <a:solidFill>
                  <a:srgbClr val="FFFF00"/>
                </a:solidFill>
                <a:latin typeface="Andika" panose="02000000000000000000" pitchFamily="2" charset="0"/>
              </a:rPr>
              <a:t>as</a:t>
            </a:r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 fast as lightning.</a:t>
            </a:r>
            <a:endParaRPr lang="en-GB" sz="5400" dirty="0">
              <a:solidFill>
                <a:srgbClr val="FFFF00"/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8368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2119496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Similes &amp; Metaphors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1760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E9AAFE-E4F4-9607-A9CA-9F3274D0A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25328271-BF84-1AAA-4567-44B52119C5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9C539D-CC3C-FDC8-01DC-761C9E2B774D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375501" y="530352"/>
            <a:ext cx="11563950" cy="5927598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E4F03C7-2AC1-9BB5-F7BA-C61DABB08EB4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>
                <a:solidFill>
                  <a:schemeClr val="bg1"/>
                </a:solidFill>
                <a:latin typeface="Andika" panose="02000000000000000000" pitchFamily="2" charset="0"/>
              </a:rPr>
              <a:t>Simile or metaphor?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1B6405D-9EF4-2A1D-BD64-FAF525EC7102}"/>
              </a:ext>
            </a:extLst>
          </p:cNvPr>
          <p:cNvSpPr txBox="1"/>
          <p:nvPr/>
        </p:nvSpPr>
        <p:spPr>
          <a:xfrm>
            <a:off x="342900" y="2038796"/>
            <a:ext cx="1159655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Emile is like a ball of energy.</a:t>
            </a:r>
            <a:endParaRPr lang="en-GB" sz="6000" dirty="0">
              <a:solidFill>
                <a:srgbClr val="FFFF00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8FBAF30-5D5A-2C98-DC29-AD2BF9DE4281}"/>
              </a:ext>
            </a:extLst>
          </p:cNvPr>
          <p:cNvSpPr txBox="1"/>
          <p:nvPr/>
        </p:nvSpPr>
        <p:spPr>
          <a:xfrm>
            <a:off x="714375" y="3133256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EF8023"/>
                </a:solidFill>
                <a:latin typeface="Andika" panose="02000000000000000000" pitchFamily="2" charset="0"/>
              </a:rPr>
              <a:t>Simile!!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CB2207A-CF86-D7C8-8503-9D89C2B25AEF}"/>
              </a:ext>
            </a:extLst>
          </p:cNvPr>
          <p:cNvSpPr txBox="1"/>
          <p:nvPr/>
        </p:nvSpPr>
        <p:spPr>
          <a:xfrm>
            <a:off x="430638" y="2038796"/>
            <a:ext cx="11453675" cy="1015663"/>
          </a:xfrm>
          <a:prstGeom prst="rect">
            <a:avLst/>
          </a:prstGeom>
          <a:solidFill>
            <a:srgbClr val="00206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Emile is </a:t>
            </a:r>
            <a:r>
              <a:rPr lang="en-GB" sz="6000" u="sng" dirty="0">
                <a:solidFill>
                  <a:srgbClr val="FFFF00"/>
                </a:solidFill>
                <a:latin typeface="Andika" panose="02000000000000000000" pitchFamily="2" charset="0"/>
              </a:rPr>
              <a:t>like</a:t>
            </a:r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 a ball of energy.</a:t>
            </a:r>
            <a:endParaRPr lang="en-GB" sz="6000" dirty="0">
              <a:solidFill>
                <a:srgbClr val="FFFF00"/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962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135A1D-85F7-769A-3DCC-FCAB46C402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1070C95D-3A92-5804-0AE8-667D62EFAC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F2E2DB-C5D1-7E6C-11A5-2DD156C5B877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239985" y="530352"/>
            <a:ext cx="11699466" cy="57607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3D1D6DE-07C1-FA45-B638-E8F740B04FD6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>
                <a:solidFill>
                  <a:schemeClr val="bg1"/>
                </a:solidFill>
                <a:latin typeface="Andika" panose="02000000000000000000" pitchFamily="2" charset="0"/>
              </a:rPr>
              <a:t>Simile or metaphor?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33CF12D-2E15-3705-82E2-F13A27E83E91}"/>
              </a:ext>
            </a:extLst>
          </p:cNvPr>
          <p:cNvSpPr txBox="1"/>
          <p:nvPr/>
        </p:nvSpPr>
        <p:spPr>
          <a:xfrm>
            <a:off x="342900" y="2038796"/>
            <a:ext cx="1159655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Aimee is a superhero in disguise.</a:t>
            </a:r>
            <a:endParaRPr lang="en-GB" sz="5400" dirty="0">
              <a:solidFill>
                <a:srgbClr val="FFFF00"/>
              </a:solidFill>
              <a:latin typeface="Andika" panose="02000000000000000000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6E89576-6E99-BC90-CAC2-F33C6D08EC2E}"/>
              </a:ext>
            </a:extLst>
          </p:cNvPr>
          <p:cNvSpPr txBox="1"/>
          <p:nvPr/>
        </p:nvSpPr>
        <p:spPr>
          <a:xfrm>
            <a:off x="528637" y="2985548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rgbClr val="7030A0"/>
                </a:solidFill>
                <a:latin typeface="Andika" panose="02000000000000000000" pitchFamily="2" charset="0"/>
              </a:rPr>
              <a:t>Metaphor</a:t>
            </a:r>
            <a:r>
              <a:rPr lang="en-GB" sz="19900" b="1" dirty="0">
                <a:solidFill>
                  <a:srgbClr val="7030A0"/>
                </a:solidFill>
                <a:latin typeface="Andika" panose="02000000000000000000" pitchFamily="2" charset="0"/>
              </a:rPr>
              <a:t>!!</a:t>
            </a:r>
          </a:p>
        </p:txBody>
      </p:sp>
    </p:spTree>
    <p:extLst>
      <p:ext uri="{BB962C8B-B14F-4D97-AF65-F5344CB8AC3E}">
        <p14:creationId xmlns:p14="http://schemas.microsoft.com/office/powerpoint/2010/main" val="39192799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9CDF35-307F-5A12-79E6-232859E7AD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shape&#10;&#10;Description automatically generated">
            <a:extLst>
              <a:ext uri="{FF2B5EF4-FFF2-40B4-BE49-F238E27FC236}">
                <a16:creationId xmlns:a16="http://schemas.microsoft.com/office/drawing/2014/main" id="{0DA0E612-E542-598D-F62E-761CA4A22C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FFAB2B-7EF7-6D43-5753-359E6E064E7B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373471" y="530352"/>
            <a:ext cx="1156598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ED15E27-2FC0-8D16-7ACA-E9E686611C77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>
                <a:solidFill>
                  <a:schemeClr val="bg1"/>
                </a:solidFill>
                <a:latin typeface="Andika" panose="02000000000000000000" pitchFamily="2" charset="0"/>
              </a:rPr>
              <a:t>Simile or metaphor?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9A20CC2-48EA-2C4D-FF0B-DB1CE03A6B78}"/>
              </a:ext>
            </a:extLst>
          </p:cNvPr>
          <p:cNvSpPr txBox="1"/>
          <p:nvPr/>
        </p:nvSpPr>
        <p:spPr>
          <a:xfrm>
            <a:off x="342900" y="2038796"/>
            <a:ext cx="1159655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Scrambler is a storm in a bottle.</a:t>
            </a:r>
            <a:endParaRPr lang="en-GB" sz="6000" dirty="0">
              <a:solidFill>
                <a:srgbClr val="FFFF00"/>
              </a:solidFill>
              <a:latin typeface="Andika" panose="020000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9D09808-7E5D-2705-90F8-EEB715E323EF}"/>
              </a:ext>
            </a:extLst>
          </p:cNvPr>
          <p:cNvSpPr txBox="1"/>
          <p:nvPr/>
        </p:nvSpPr>
        <p:spPr>
          <a:xfrm>
            <a:off x="528637" y="2985548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rgbClr val="7030A0"/>
                </a:solidFill>
                <a:latin typeface="Andika" panose="02000000000000000000" pitchFamily="2" charset="0"/>
              </a:rPr>
              <a:t>Metaphor</a:t>
            </a:r>
            <a:r>
              <a:rPr lang="en-GB" sz="19900" b="1" dirty="0">
                <a:solidFill>
                  <a:srgbClr val="7030A0"/>
                </a:solidFill>
                <a:latin typeface="Andika" panose="02000000000000000000" pitchFamily="2" charset="0"/>
              </a:rPr>
              <a:t>!!</a:t>
            </a:r>
          </a:p>
        </p:txBody>
      </p:sp>
    </p:spTree>
    <p:extLst>
      <p:ext uri="{BB962C8B-B14F-4D97-AF65-F5344CB8AC3E}">
        <p14:creationId xmlns:p14="http://schemas.microsoft.com/office/powerpoint/2010/main" val="1069746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5B7643-A106-B463-81EC-CD4FF95A4D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6B420A32-E0C6-36F0-0C90-F2C09C30AD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1641381-FB50-D282-C5AF-72E37E5B643C}"/>
              </a:ext>
            </a:extLst>
          </p:cNvPr>
          <p:cNvSpPr txBox="1">
            <a:spLocks/>
          </p:cNvSpPr>
          <p:nvPr/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64E1795-DB4C-491B-6E45-2643C6493FAE}"/>
              </a:ext>
            </a:extLst>
          </p:cNvPr>
          <p:cNvSpPr txBox="1"/>
          <p:nvPr/>
        </p:nvSpPr>
        <p:spPr>
          <a:xfrm>
            <a:off x="600891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sentence below is a metaphor.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ED88970-2F52-CF4B-6CDC-C2B2A4F9D2C0}"/>
              </a:ext>
            </a:extLst>
          </p:cNvPr>
          <p:cNvSpPr txBox="1"/>
          <p:nvPr/>
        </p:nvSpPr>
        <p:spPr>
          <a:xfrm>
            <a:off x="974361" y="2038796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Time is a thief.</a:t>
            </a:r>
          </a:p>
        </p:txBody>
      </p:sp>
    </p:spTree>
    <p:extLst>
      <p:ext uri="{BB962C8B-B14F-4D97-AF65-F5344CB8AC3E}">
        <p14:creationId xmlns:p14="http://schemas.microsoft.com/office/powerpoint/2010/main" val="1188107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AC8448-23FE-B832-B001-040BBED224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53A1ED81-2CCB-CDD4-8F64-528427F3F4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D46BC5-F23A-A1B8-02C7-409A52A821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97B5DF0-FC24-C31A-D2DE-52BAAE4A0E8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D62A170-5EC0-06E6-9D76-D65C8AEC4CBA}"/>
              </a:ext>
            </a:extLst>
          </p:cNvPr>
          <p:cNvSpPr txBox="1"/>
          <p:nvPr/>
        </p:nvSpPr>
        <p:spPr>
          <a:xfrm>
            <a:off x="528636" y="5457615"/>
            <a:ext cx="109902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“Time is a thief” is a metaphor.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5531D15B-01C3-C675-0028-6EFD1C2BA16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DD857D0-11A3-4654-18AE-17E2C79D8FFE}"/>
              </a:ext>
            </a:extLst>
          </p:cNvPr>
          <p:cNvSpPr txBox="1"/>
          <p:nvPr/>
        </p:nvSpPr>
        <p:spPr>
          <a:xfrm>
            <a:off x="974361" y="2038796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Time is a thief.</a:t>
            </a:r>
          </a:p>
        </p:txBody>
      </p:sp>
    </p:spTree>
    <p:extLst>
      <p:ext uri="{BB962C8B-B14F-4D97-AF65-F5344CB8AC3E}">
        <p14:creationId xmlns:p14="http://schemas.microsoft.com/office/powerpoint/2010/main" val="2193475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9CDF35-307F-5A12-79E6-232859E7AD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shape&#10;&#10;Description automatically generated">
            <a:extLst>
              <a:ext uri="{FF2B5EF4-FFF2-40B4-BE49-F238E27FC236}">
                <a16:creationId xmlns:a16="http://schemas.microsoft.com/office/drawing/2014/main" id="{0DA0E612-E542-598D-F62E-761CA4A22C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FFAB2B-7EF7-6D43-5753-359E6E064E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ED15E27-2FC0-8D16-7ACA-E9E686611C77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sentence below is a metaphor.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741504E-2525-F5DE-489D-CB7CF21BB89D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The cake tasted like heaven.</a:t>
            </a:r>
          </a:p>
        </p:txBody>
      </p:sp>
    </p:spTree>
    <p:extLst>
      <p:ext uri="{BB962C8B-B14F-4D97-AF65-F5344CB8AC3E}">
        <p14:creationId xmlns:p14="http://schemas.microsoft.com/office/powerpoint/2010/main" val="345010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588572-8D5B-5E67-EF34-0BC275AB72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5445F2E4-E9E9-622A-5976-F4B4BD1F5E0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3338EA-02C0-EC8D-C949-55685C9ED3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E6BE7A7-FEC8-3D89-FCB8-4C7D30BBE6E1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8E6F4257-DA05-D636-35CE-7FF934A8D5D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A1834FC2-841F-9F40-15FB-5CBE99BDA255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The cake tasted like heaven.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10293AE-B671-C29F-F3D4-5CF182EEC261}"/>
              </a:ext>
            </a:extLst>
          </p:cNvPr>
          <p:cNvSpPr txBox="1"/>
          <p:nvPr/>
        </p:nvSpPr>
        <p:spPr>
          <a:xfrm>
            <a:off x="528636" y="5457615"/>
            <a:ext cx="109902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“The cake tasted like heaven” is a simile.</a:t>
            </a:r>
          </a:p>
        </p:txBody>
      </p:sp>
    </p:spTree>
    <p:extLst>
      <p:ext uri="{BB962C8B-B14F-4D97-AF65-F5344CB8AC3E}">
        <p14:creationId xmlns:p14="http://schemas.microsoft.com/office/powerpoint/2010/main" val="2634177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9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AAA800-376A-F844-6CE4-16DE6E4886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C66452AB-4518-1AC6-C8AD-A1947A5679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8AFF61-6D24-6D97-8C9D-A22C03FA69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4DDF9FC-115E-96C5-276A-24B0F22A0DD2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sentence below is a metaphor.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652C450-B6F2-B453-5B72-A75135978CB0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As brave as a lion.</a:t>
            </a:r>
          </a:p>
        </p:txBody>
      </p:sp>
    </p:spTree>
    <p:extLst>
      <p:ext uri="{BB962C8B-B14F-4D97-AF65-F5344CB8AC3E}">
        <p14:creationId xmlns:p14="http://schemas.microsoft.com/office/powerpoint/2010/main" val="1490931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2572AA-DE71-72B6-3976-541FCC3BC1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8ACAE2BE-ED78-6075-37E2-1DF3EEA115C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9F580A-2531-1E45-7850-FFE3C67010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573BFF2-3983-4958-FD3C-FA03EF6C6300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264C3459-EAF6-6EA3-92CC-15ABBAEEBAC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B31D27B1-3A44-B75A-FBC7-BAE43AAA3000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As brave as a lion.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8272152-413D-B909-30E2-89386A963F0B}"/>
              </a:ext>
            </a:extLst>
          </p:cNvPr>
          <p:cNvSpPr txBox="1"/>
          <p:nvPr/>
        </p:nvSpPr>
        <p:spPr>
          <a:xfrm>
            <a:off x="528636" y="5457615"/>
            <a:ext cx="109902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“As brave as a lion” is a simile.</a:t>
            </a:r>
          </a:p>
        </p:txBody>
      </p:sp>
    </p:spTree>
    <p:extLst>
      <p:ext uri="{BB962C8B-B14F-4D97-AF65-F5344CB8AC3E}">
        <p14:creationId xmlns:p14="http://schemas.microsoft.com/office/powerpoint/2010/main" val="1454122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0CCEC7-1363-9B80-75F5-4A5D9D40A8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A81D1581-B8EF-7D83-1DB9-52CFC1891E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168F7D-6186-B931-F309-108D699F61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B4AA367-B7FE-9445-9DB1-F569CDEB7B33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sentence below is a metaphor.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A70B72C-94BB-8BB4-A5D7-3A2E4457C92A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He has a heart of stone.</a:t>
            </a:r>
          </a:p>
        </p:txBody>
      </p:sp>
    </p:spTree>
    <p:extLst>
      <p:ext uri="{BB962C8B-B14F-4D97-AF65-F5344CB8AC3E}">
        <p14:creationId xmlns:p14="http://schemas.microsoft.com/office/powerpoint/2010/main" val="2373258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2" y="1217271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When we write, what are we trying to do?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3" y="2888823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We’re trying to describe something to a reader.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40934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18177 -0.2363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-89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7ADD2F-E8C8-04DD-3EDE-97453570C3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2A19E575-E31C-C84B-A933-44C27B63E1F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B59A2557-4552-6FF0-D635-FF7C57E14FCD}"/>
              </a:ext>
            </a:extLst>
          </p:cNvPr>
          <p:cNvSpPr txBox="1">
            <a:spLocks/>
          </p:cNvSpPr>
          <p:nvPr/>
        </p:nvSpPr>
        <p:spPr>
          <a:xfrm>
            <a:off x="600891" y="530352"/>
            <a:ext cx="11338560" cy="610765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78C591C-DDCD-5400-F194-49FDE18DD70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EE9F3561-16BA-D94D-392D-3CDEAB5B257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5ED6B9B1-6AD2-B37E-2C30-AA37DC290CB0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He has a heart of stone.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C1EDC42-44C0-D16E-631E-6D9C821FE31E}"/>
              </a:ext>
            </a:extLst>
          </p:cNvPr>
          <p:cNvSpPr txBox="1"/>
          <p:nvPr/>
        </p:nvSpPr>
        <p:spPr>
          <a:xfrm>
            <a:off x="528636" y="5457615"/>
            <a:ext cx="109902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“He has a heart of stone” is a metaphor.</a:t>
            </a:r>
          </a:p>
        </p:txBody>
      </p:sp>
    </p:spTree>
    <p:extLst>
      <p:ext uri="{BB962C8B-B14F-4D97-AF65-F5344CB8AC3E}">
        <p14:creationId xmlns:p14="http://schemas.microsoft.com/office/powerpoint/2010/main" val="3289701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1C6694A0-D421-8D90-D0E8-8830C99F28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F82D31-9D8A-91BC-1580-AE9ED5719831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sentence below is a metaphor.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E3BFD1C-0345-A6CF-EA0A-C98896387151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As brave as a lion.</a:t>
            </a:r>
          </a:p>
        </p:txBody>
      </p:sp>
    </p:spTree>
    <p:extLst>
      <p:ext uri="{BB962C8B-B14F-4D97-AF65-F5344CB8AC3E}">
        <p14:creationId xmlns:p14="http://schemas.microsoft.com/office/powerpoint/2010/main" val="3499639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7D191D-6489-1519-959F-E3D5AF9EFD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FB6BF800-4B0A-DCD1-9D01-E6BAAD7ABE1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A217D1-A052-0CCB-915D-0DE6EA9D02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946648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7B82AE-AE71-4D0B-7F23-B3157D8A0B31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B776BDBD-9DFE-7A04-E046-9C0AD972EA9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42E7C59-661A-204C-CC86-0C1CDC1D632C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As brave as a lion.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A044694-BEF1-2A1F-0E23-2A656E488C9D}"/>
              </a:ext>
            </a:extLst>
          </p:cNvPr>
          <p:cNvSpPr txBox="1"/>
          <p:nvPr/>
        </p:nvSpPr>
        <p:spPr>
          <a:xfrm>
            <a:off x="528636" y="5457615"/>
            <a:ext cx="109902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“As brave as a lion” is a simile.</a:t>
            </a:r>
          </a:p>
        </p:txBody>
      </p:sp>
    </p:spTree>
    <p:extLst>
      <p:ext uri="{BB962C8B-B14F-4D97-AF65-F5344CB8AC3E}">
        <p14:creationId xmlns:p14="http://schemas.microsoft.com/office/powerpoint/2010/main" val="1496275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B27978-037A-DC22-DFDB-49651C4A5B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shape&#10;&#10;Description automatically generated">
            <a:extLst>
              <a:ext uri="{FF2B5EF4-FFF2-40B4-BE49-F238E27FC236}">
                <a16:creationId xmlns:a16="http://schemas.microsoft.com/office/drawing/2014/main" id="{515699D9-6AE1-72B4-3562-E7E36DF54E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C287A7-FF55-60CE-A051-68FF9FB1FA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F792432-12CA-B9D7-C90C-9D8EA246BC91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sentence below is a metaphor.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30EA7D9-2F10-8C00-6C58-AF6A5D23BAA2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He ran like the wind.</a:t>
            </a:r>
          </a:p>
        </p:txBody>
      </p:sp>
    </p:spTree>
    <p:extLst>
      <p:ext uri="{BB962C8B-B14F-4D97-AF65-F5344CB8AC3E}">
        <p14:creationId xmlns:p14="http://schemas.microsoft.com/office/powerpoint/2010/main" val="1844737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5E2AA2-003E-4C41-17B8-AB1E4F6C24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7F41B5DC-4D4A-147A-C9FA-469113F1CDE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54A302-752B-8B0A-E981-2334CEC6DC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712EC6F-558F-4AB4-6721-CD3F94742EC4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3822CECC-E6D1-E631-4908-DDA309C60B1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61D6A77-3A1A-5BD4-EB1A-CB658C666124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He ran like the wind.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2BCC718-5312-3A83-2251-73C7D9EB9509}"/>
              </a:ext>
            </a:extLst>
          </p:cNvPr>
          <p:cNvSpPr txBox="1"/>
          <p:nvPr/>
        </p:nvSpPr>
        <p:spPr>
          <a:xfrm>
            <a:off x="528636" y="5457615"/>
            <a:ext cx="109902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“He ran like the wind” is a simile.</a:t>
            </a:r>
          </a:p>
        </p:txBody>
      </p:sp>
    </p:spTree>
    <p:extLst>
      <p:ext uri="{BB962C8B-B14F-4D97-AF65-F5344CB8AC3E}">
        <p14:creationId xmlns:p14="http://schemas.microsoft.com/office/powerpoint/2010/main" val="3781783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6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4B4D78-92B4-0590-CAB0-677D218A93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E0B060E2-FCF1-6571-69E7-93B214593C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8C14D7B-F870-5D22-16A1-6F0696FB37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7ED67C7-D893-9CB2-FEE7-DF0711F62093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sentence below is a metaphor.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CD271C4-3BC9-3E1B-E1BE-A0A3BED3E1DA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She was as quiet as a mouse.</a:t>
            </a:r>
          </a:p>
        </p:txBody>
      </p:sp>
    </p:spTree>
    <p:extLst>
      <p:ext uri="{BB962C8B-B14F-4D97-AF65-F5344CB8AC3E}">
        <p14:creationId xmlns:p14="http://schemas.microsoft.com/office/powerpoint/2010/main" val="3365730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DF7985-9399-2877-D9E6-E8719FABE0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DE1821AC-47FB-2ABD-9B68-391E8CEACD4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4A1E3A-B21F-3E9D-6F80-AD390B371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0DFACB5-A2B3-D8E9-D4CD-381DB5458F6B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1377F094-BE45-88B4-0513-6E17F7C2EAC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CDD7D51-4A01-C8F1-7112-EFA78E4ADB4A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She was as quiet as a mouse.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6B4F79E-6486-2AAB-7AB0-B7C868C7294F}"/>
              </a:ext>
            </a:extLst>
          </p:cNvPr>
          <p:cNvSpPr txBox="1"/>
          <p:nvPr/>
        </p:nvSpPr>
        <p:spPr>
          <a:xfrm>
            <a:off x="528636" y="5457615"/>
            <a:ext cx="109902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“She was as quiet as a mouse” is a simile.</a:t>
            </a:r>
          </a:p>
        </p:txBody>
      </p:sp>
    </p:spTree>
    <p:extLst>
      <p:ext uri="{BB962C8B-B14F-4D97-AF65-F5344CB8AC3E}">
        <p14:creationId xmlns:p14="http://schemas.microsoft.com/office/powerpoint/2010/main" val="4055010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4B2B1F-9B0C-7E93-212D-856E0591CB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F57F35F8-1A20-A093-352D-D1CD8FAA12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4ECF31D-A184-310A-BBC9-0FACE1238F45}"/>
              </a:ext>
            </a:extLst>
          </p:cNvPr>
          <p:cNvSpPr txBox="1">
            <a:spLocks/>
          </p:cNvSpPr>
          <p:nvPr/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8BC69BD-A790-3632-F22C-1ECF787AC42B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sentence below is a metaphor.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8CA4A3-1CDC-A060-2719-0786034FFDEA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Their friendship is a rock.</a:t>
            </a:r>
          </a:p>
        </p:txBody>
      </p:sp>
    </p:spTree>
    <p:extLst>
      <p:ext uri="{BB962C8B-B14F-4D97-AF65-F5344CB8AC3E}">
        <p14:creationId xmlns:p14="http://schemas.microsoft.com/office/powerpoint/2010/main" val="715002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E2F53A-4A65-AC6B-D966-57F9623E67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B1F9C450-FA03-3646-3B72-8A6751C8386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3562B9-E498-0BB8-EC44-59F685F618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D22CD12-E97F-8D38-175E-0AF076FC2A4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A4F22107-DD7A-BFCB-46E4-BC1FBA8DBDE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7394BD61-19C0-D6D1-A8F0-1DC660C6E8EB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Their friendship is a rock.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55482FD-E146-E0F8-6A7E-635DEEDE7DB1}"/>
              </a:ext>
            </a:extLst>
          </p:cNvPr>
          <p:cNvSpPr txBox="1"/>
          <p:nvPr/>
        </p:nvSpPr>
        <p:spPr>
          <a:xfrm>
            <a:off x="528636" y="5457615"/>
            <a:ext cx="109902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“Their friendship is a rock” is a metaphor.</a:t>
            </a:r>
          </a:p>
        </p:txBody>
      </p:sp>
    </p:spTree>
    <p:extLst>
      <p:ext uri="{BB962C8B-B14F-4D97-AF65-F5344CB8AC3E}">
        <p14:creationId xmlns:p14="http://schemas.microsoft.com/office/powerpoint/2010/main" val="1789939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135A1D-85F7-769A-3DCC-FCAB46C402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1070C95D-3A92-5804-0AE8-667D62EFAC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F2E2DB-C5D1-7E6C-11A5-2DD156C5B8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3D1D6DE-07C1-FA45-B638-E8F740B04FD6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sentence below is a metaphor.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CB8132E-D6EA-AC81-DFA6-1ED30E71D064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She’s a walking </a:t>
            </a:r>
            <a:r>
              <a:rPr lang="en-GB" sz="8000" dirty="0" err="1">
                <a:solidFill>
                  <a:srgbClr val="FFFF00"/>
                </a:solidFill>
                <a:latin typeface="Andika" panose="02000000000000000000" pitchFamily="2" charset="0"/>
              </a:rPr>
              <a:t>encyclopedia</a:t>
            </a:r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430352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668728-FD98-37EF-1314-7CBA223F2E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A6CD7DD7-AA4B-E902-F02B-0FED8D10275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8CCD34AE-0AFA-DECE-5D78-008CF7233949}"/>
              </a:ext>
            </a:extLst>
          </p:cNvPr>
          <p:cNvSpPr txBox="1">
            <a:spLocks/>
          </p:cNvSpPr>
          <p:nvPr/>
        </p:nvSpPr>
        <p:spPr>
          <a:xfrm>
            <a:off x="954232" y="388596"/>
            <a:ext cx="10283535" cy="2116479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can describe things plainly.</a:t>
            </a:r>
          </a:p>
          <a:p>
            <a:pPr algn="ctr"/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40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“The classroom is noisy.”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AD13CB4-48A4-4D6A-9DCB-4BC388809944}"/>
              </a:ext>
            </a:extLst>
          </p:cNvPr>
          <p:cNvSpPr txBox="1">
            <a:spLocks/>
          </p:cNvSpPr>
          <p:nvPr/>
        </p:nvSpPr>
        <p:spPr>
          <a:xfrm>
            <a:off x="954233" y="2752479"/>
            <a:ext cx="10283534" cy="1133721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do you imagine the classroom?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8799A02-AF8D-8018-50A5-B2F77EE1E3AE}"/>
              </a:ext>
            </a:extLst>
          </p:cNvPr>
          <p:cNvSpPr txBox="1">
            <a:spLocks/>
          </p:cNvSpPr>
          <p:nvPr/>
        </p:nvSpPr>
        <p:spPr>
          <a:xfrm>
            <a:off x="954233" y="4152655"/>
            <a:ext cx="10283534" cy="205764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Lots of children?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All doing different things?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Some talking? Some singing? Some shouting?</a:t>
            </a:r>
          </a:p>
        </p:txBody>
      </p:sp>
    </p:spTree>
    <p:extLst>
      <p:ext uri="{BB962C8B-B14F-4D97-AF65-F5344CB8AC3E}">
        <p14:creationId xmlns:p14="http://schemas.microsoft.com/office/powerpoint/2010/main" val="29905948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CC4DD6-F3CB-FA48-88AA-F67910C272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2D30F832-CD9C-2B97-F218-2D26901C37F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3A23D360-B763-358E-98A2-EE0AB783D3DB}"/>
              </a:ext>
            </a:extLst>
          </p:cNvPr>
          <p:cNvSpPr txBox="1">
            <a:spLocks/>
          </p:cNvSpPr>
          <p:nvPr/>
        </p:nvSpPr>
        <p:spPr>
          <a:xfrm>
            <a:off x="600891" y="530352"/>
            <a:ext cx="11338560" cy="60921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34D741A-E932-ACAA-8360-F84328B37955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E7CC6C60-18FA-63EF-9877-2636D3939DE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FB4986C0-D22A-F809-CA0F-50F2A6403A3F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She’s a walking </a:t>
            </a:r>
            <a:r>
              <a:rPr lang="en-GB" sz="8000" dirty="0" err="1">
                <a:solidFill>
                  <a:srgbClr val="FFFF00"/>
                </a:solidFill>
                <a:latin typeface="Andika" panose="02000000000000000000" pitchFamily="2" charset="0"/>
              </a:rPr>
              <a:t>encyclopedia</a:t>
            </a:r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CC8FE97-3716-0FBE-C6F7-DEE08B8E7730}"/>
              </a:ext>
            </a:extLst>
          </p:cNvPr>
          <p:cNvSpPr txBox="1"/>
          <p:nvPr/>
        </p:nvSpPr>
        <p:spPr>
          <a:xfrm>
            <a:off x="528636" y="5457615"/>
            <a:ext cx="109902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“She’s a walking 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encyclopedia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” is a metaphor.</a:t>
            </a:r>
          </a:p>
        </p:txBody>
      </p:sp>
    </p:spTree>
    <p:extLst>
      <p:ext uri="{BB962C8B-B14F-4D97-AF65-F5344CB8AC3E}">
        <p14:creationId xmlns:p14="http://schemas.microsoft.com/office/powerpoint/2010/main" val="3372812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E9AAFE-E4F4-9607-A9CA-9F3274D0A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25328271-BF84-1AAA-4567-44B52119C5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9C539D-CC3C-FDC8-01DC-761C9E2B77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E4F03C7-2AC1-9BB5-F7BA-C61DABB08EB4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sentence below is a metaphor.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FD18D43-E09B-A119-ACE6-16980228278A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He’s as stubborn as a mule.</a:t>
            </a:r>
          </a:p>
        </p:txBody>
      </p:sp>
    </p:spTree>
    <p:extLst>
      <p:ext uri="{BB962C8B-B14F-4D97-AF65-F5344CB8AC3E}">
        <p14:creationId xmlns:p14="http://schemas.microsoft.com/office/powerpoint/2010/main" val="3428528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E2C8AA-8E62-B335-E3E9-EC045267D8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3DC313C4-6D7E-1D95-AF83-3DD740E8E54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CB37288-12AD-2CAB-3B10-76C8658A40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AD4263F-F2D2-C6FF-6809-3A34D95F20DB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590EC300-0E13-99C3-B404-5A435DD521C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CC7E35A-81C3-AF67-5BFA-CD107FE1D69C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He’s as stubborn as a mule.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9C519BA-5B80-E1A8-55E4-B86853253E74}"/>
              </a:ext>
            </a:extLst>
          </p:cNvPr>
          <p:cNvSpPr txBox="1"/>
          <p:nvPr/>
        </p:nvSpPr>
        <p:spPr>
          <a:xfrm>
            <a:off x="528636" y="5457615"/>
            <a:ext cx="109902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“He’s as stubborn as a mule” is </a:t>
            </a:r>
            <a:r>
              <a:rPr lang="en-GB" sz="3600">
                <a:solidFill>
                  <a:schemeClr val="bg1"/>
                </a:solidFill>
                <a:latin typeface="Andika" panose="02000000000000000000" pitchFamily="2" charset="0"/>
              </a:rPr>
              <a:t>a simile.</a:t>
            </a:r>
            <a:endParaRPr lang="en-GB" sz="36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8318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7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98F26F2E-174F-83AE-5305-BD79B4EA7A63}"/>
              </a:ext>
            </a:extLst>
          </p:cNvPr>
          <p:cNvSpPr txBox="1">
            <a:spLocks/>
          </p:cNvSpPr>
          <p:nvPr/>
        </p:nvSpPr>
        <p:spPr>
          <a:xfrm>
            <a:off x="3363007" y="1656748"/>
            <a:ext cx="7498663" cy="41310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write </a:t>
            </a:r>
            <a:r>
              <a:rPr lang="en-GB" sz="32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three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sentences all containing </a:t>
            </a:r>
            <a:r>
              <a:rPr lang="en-GB" sz="32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similes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452438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 sentence about Emile.</a:t>
            </a:r>
          </a:p>
          <a:p>
            <a:pPr marL="452438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 sentence about Aimee.</a:t>
            </a:r>
          </a:p>
          <a:p>
            <a:pPr marL="452438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 sentence about Scrambler.</a:t>
            </a:r>
          </a:p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 </a:t>
            </a:r>
          </a:p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Remember that “as” or “like” should be in every sentence. </a:t>
            </a:r>
          </a:p>
        </p:txBody>
      </p:sp>
      <p:sp>
        <p:nvSpPr>
          <p:cNvPr id="2" name="Red Oval">
            <a:extLst>
              <a:ext uri="{FF2B5EF4-FFF2-40B4-BE49-F238E27FC236}">
                <a16:creationId xmlns:a16="http://schemas.microsoft.com/office/drawing/2014/main" id="{346257CA-37B1-9692-7F51-20FD9BFA547A}"/>
              </a:ext>
            </a:extLst>
          </p:cNvPr>
          <p:cNvSpPr/>
          <p:nvPr/>
        </p:nvSpPr>
        <p:spPr>
          <a:xfrm>
            <a:off x="580034" y="2575918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6" name="Amber Oval">
            <a:extLst>
              <a:ext uri="{FF2B5EF4-FFF2-40B4-BE49-F238E27FC236}">
                <a16:creationId xmlns:a16="http://schemas.microsoft.com/office/drawing/2014/main" id="{553BC89F-5058-0D40-2483-B1C36D2EE98F}"/>
              </a:ext>
            </a:extLst>
          </p:cNvPr>
          <p:cNvSpPr/>
          <p:nvPr/>
        </p:nvSpPr>
        <p:spPr>
          <a:xfrm>
            <a:off x="580034" y="2575918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928720F4-E484-4167-0546-1FB007780190}"/>
              </a:ext>
            </a:extLst>
          </p:cNvPr>
          <p:cNvSpPr/>
          <p:nvPr/>
        </p:nvSpPr>
        <p:spPr>
          <a:xfrm>
            <a:off x="580034" y="2575918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86B5C03-F847-BE80-598C-5DF7739D357F}"/>
              </a:ext>
            </a:extLst>
          </p:cNvPr>
          <p:cNvSpPr txBox="1"/>
          <p:nvPr/>
        </p:nvSpPr>
        <p:spPr>
          <a:xfrm>
            <a:off x="572653" y="5379151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6" name="Last 60 seconds">
            <a:extLst>
              <a:ext uri="{FF2B5EF4-FFF2-40B4-BE49-F238E27FC236}">
                <a16:creationId xmlns:a16="http://schemas.microsoft.com/office/drawing/2014/main" id="{D1C6E0E0-D430-1806-D846-8E9C0DF70BBE}"/>
              </a:ext>
            </a:extLst>
          </p:cNvPr>
          <p:cNvSpPr txBox="1"/>
          <p:nvPr/>
        </p:nvSpPr>
        <p:spPr>
          <a:xfrm>
            <a:off x="572653" y="5379151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7" name="Grey Oval">
            <a:extLst>
              <a:ext uri="{FF2B5EF4-FFF2-40B4-BE49-F238E27FC236}">
                <a16:creationId xmlns:a16="http://schemas.microsoft.com/office/drawing/2014/main" id="{CEF28D70-9270-253C-EAD9-F5462999C809}"/>
              </a:ext>
            </a:extLst>
          </p:cNvPr>
          <p:cNvSpPr/>
          <p:nvPr/>
        </p:nvSpPr>
        <p:spPr>
          <a:xfrm>
            <a:off x="580034" y="2575918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1C36402C-2ACC-DFD4-4A6D-70D642F541AC}"/>
              </a:ext>
            </a:extLst>
          </p:cNvPr>
          <p:cNvSpPr/>
          <p:nvPr/>
        </p:nvSpPr>
        <p:spPr>
          <a:xfrm>
            <a:off x="1808364" y="3810946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B1D8B16B-D303-6D91-4BFE-8C609A64C5AE}"/>
              </a:ext>
            </a:extLst>
          </p:cNvPr>
          <p:cNvCxnSpPr>
            <a:cxnSpLocks/>
            <a:stCxn id="17" idx="0"/>
          </p:cNvCxnSpPr>
          <p:nvPr/>
        </p:nvCxnSpPr>
        <p:spPr>
          <a:xfrm flipH="1">
            <a:off x="1848751" y="2575918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3E6D0B92-9ED5-12BB-366A-DF74B39C552C}"/>
              </a:ext>
            </a:extLst>
          </p:cNvPr>
          <p:cNvCxnSpPr/>
          <p:nvPr/>
        </p:nvCxnSpPr>
        <p:spPr>
          <a:xfrm>
            <a:off x="1855604" y="4885228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172984A4-0557-2DCD-66BB-A40203CCA32A}"/>
              </a:ext>
            </a:extLst>
          </p:cNvPr>
          <p:cNvCxnSpPr>
            <a:cxnSpLocks/>
          </p:cNvCxnSpPr>
          <p:nvPr/>
        </p:nvCxnSpPr>
        <p:spPr>
          <a:xfrm>
            <a:off x="2449966" y="4676992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9F11A951-3039-BFE4-E517-747E2E6F092E}"/>
              </a:ext>
            </a:extLst>
          </p:cNvPr>
          <p:cNvCxnSpPr>
            <a:cxnSpLocks/>
          </p:cNvCxnSpPr>
          <p:nvPr/>
        </p:nvCxnSpPr>
        <p:spPr>
          <a:xfrm>
            <a:off x="1126913" y="2793171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01E253FE-1ED3-8FFE-DA49-DD64AC024A09}"/>
              </a:ext>
            </a:extLst>
          </p:cNvPr>
          <p:cNvCxnSpPr>
            <a:cxnSpLocks/>
          </p:cNvCxnSpPr>
          <p:nvPr/>
        </p:nvCxnSpPr>
        <p:spPr>
          <a:xfrm>
            <a:off x="711708" y="3286907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C268FE99-4341-A598-9836-6EFFE052182C}"/>
              </a:ext>
            </a:extLst>
          </p:cNvPr>
          <p:cNvCxnSpPr>
            <a:cxnSpLocks/>
          </p:cNvCxnSpPr>
          <p:nvPr/>
        </p:nvCxnSpPr>
        <p:spPr>
          <a:xfrm>
            <a:off x="2748382" y="4315616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386148CC-7690-BE13-E553-6A58C1648833}"/>
              </a:ext>
            </a:extLst>
          </p:cNvPr>
          <p:cNvCxnSpPr>
            <a:cxnSpLocks/>
          </p:cNvCxnSpPr>
          <p:nvPr/>
        </p:nvCxnSpPr>
        <p:spPr>
          <a:xfrm>
            <a:off x="2880726" y="3848255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CC8CF59A-9536-F0A3-618E-605D44005A49}"/>
              </a:ext>
            </a:extLst>
          </p:cNvPr>
          <p:cNvCxnSpPr>
            <a:cxnSpLocks/>
          </p:cNvCxnSpPr>
          <p:nvPr/>
        </p:nvCxnSpPr>
        <p:spPr>
          <a:xfrm>
            <a:off x="581635" y="3869884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78811A1-45D5-EBAA-3476-3F6633641459}"/>
              </a:ext>
            </a:extLst>
          </p:cNvPr>
          <p:cNvCxnSpPr>
            <a:cxnSpLocks/>
          </p:cNvCxnSpPr>
          <p:nvPr/>
        </p:nvCxnSpPr>
        <p:spPr>
          <a:xfrm flipV="1">
            <a:off x="2801460" y="3300957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6F79574-CD24-5274-F3FB-29EC745E5A95}"/>
              </a:ext>
            </a:extLst>
          </p:cNvPr>
          <p:cNvCxnSpPr>
            <a:cxnSpLocks/>
          </p:cNvCxnSpPr>
          <p:nvPr/>
        </p:nvCxnSpPr>
        <p:spPr>
          <a:xfrm flipV="1">
            <a:off x="741475" y="4332012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Go 30 seconds">
            <a:extLst>
              <a:ext uri="{FF2B5EF4-FFF2-40B4-BE49-F238E27FC236}">
                <a16:creationId xmlns:a16="http://schemas.microsoft.com/office/drawing/2014/main" id="{E07454F5-1E0C-CF54-F617-BA3D9C971709}"/>
              </a:ext>
            </a:extLst>
          </p:cNvPr>
          <p:cNvSpPr txBox="1"/>
          <p:nvPr/>
        </p:nvSpPr>
        <p:spPr>
          <a:xfrm>
            <a:off x="572653" y="5379151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1A3E80B2-25FB-3669-F0DD-2198531A11DD}"/>
              </a:ext>
            </a:extLst>
          </p:cNvPr>
          <p:cNvCxnSpPr>
            <a:cxnSpLocks/>
          </p:cNvCxnSpPr>
          <p:nvPr/>
        </p:nvCxnSpPr>
        <p:spPr>
          <a:xfrm flipV="1">
            <a:off x="1102105" y="4676992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212E5FA4-E10D-BD5B-1B96-3577616233FC}"/>
              </a:ext>
            </a:extLst>
          </p:cNvPr>
          <p:cNvCxnSpPr>
            <a:cxnSpLocks/>
          </p:cNvCxnSpPr>
          <p:nvPr/>
        </p:nvCxnSpPr>
        <p:spPr>
          <a:xfrm flipV="1">
            <a:off x="2505615" y="2834668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2" name="Group 31">
            <a:extLst>
              <a:ext uri="{FF2B5EF4-FFF2-40B4-BE49-F238E27FC236}">
                <a16:creationId xmlns:a16="http://schemas.microsoft.com/office/drawing/2014/main" id="{FA0A9BDF-809E-0361-78DB-C73481A388C9}"/>
              </a:ext>
            </a:extLst>
          </p:cNvPr>
          <p:cNvGrpSpPr>
            <a:grpSpLocks/>
          </p:cNvGrpSpPr>
          <p:nvPr/>
        </p:nvGrpSpPr>
        <p:grpSpPr bwMode="auto">
          <a:xfrm>
            <a:off x="1854832" y="2765778"/>
            <a:ext cx="7938" cy="2208212"/>
            <a:chOff x="6948614" y="3503140"/>
            <a:chExt cx="7930" cy="2208694"/>
          </a:xfrm>
        </p:grpSpPr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53CEE151-9D1F-5ECD-29E3-8FC675726CF0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DDAE03FD-655F-C982-3EBC-7D3254B95C6A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2 minutes start">
            <a:extLst>
              <a:ext uri="{FF2B5EF4-FFF2-40B4-BE49-F238E27FC236}">
                <a16:creationId xmlns:a16="http://schemas.microsoft.com/office/drawing/2014/main" id="{805FA77A-5F76-D3D2-E85B-9521357E1CC4}"/>
              </a:ext>
            </a:extLst>
          </p:cNvPr>
          <p:cNvSpPr txBox="1"/>
          <p:nvPr/>
        </p:nvSpPr>
        <p:spPr>
          <a:xfrm>
            <a:off x="572653" y="5379151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5E12177E-B3D2-0F81-7C0F-60DE6730D327}"/>
              </a:ext>
            </a:extLst>
          </p:cNvPr>
          <p:cNvSpPr txBox="1"/>
          <p:nvPr/>
        </p:nvSpPr>
        <p:spPr>
          <a:xfrm>
            <a:off x="645899" y="1868502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E6B9E476-97EF-FEEA-1216-A71CB0D3A0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6873" y="347694"/>
            <a:ext cx="8062577" cy="961360"/>
          </a:xfrm>
          <a:prstGeom prst="roundRect">
            <a:avLst>
              <a:gd name="adj" fmla="val 2757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 fontScale="90000"/>
          </a:bodyPr>
          <a:lstStyle/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8" name="Picture 7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36D4A415-9B04-4B84-1E89-3E4580321E8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73898" y="4612922"/>
            <a:ext cx="1631994" cy="2023497"/>
          </a:xfrm>
          <a:prstGeom prst="rect">
            <a:avLst/>
          </a:prstGeom>
        </p:spPr>
      </p:pic>
      <p:sp>
        <p:nvSpPr>
          <p:cNvPr id="9" name="Rectangle: Rounded Corners 8">
            <a:hlinkClick r:id="rId4"/>
            <a:extLst>
              <a:ext uri="{FF2B5EF4-FFF2-40B4-BE49-F238E27FC236}">
                <a16:creationId xmlns:a16="http://schemas.microsoft.com/office/drawing/2014/main" id="{1A8E7AC0-659C-287A-EF61-950A2BC72F91}"/>
              </a:ext>
            </a:extLst>
          </p:cNvPr>
          <p:cNvSpPr/>
          <p:nvPr/>
        </p:nvSpPr>
        <p:spPr>
          <a:xfrm>
            <a:off x="5366305" y="5583462"/>
            <a:ext cx="3492065" cy="761625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6159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2161 -0.12176 L 4.58333E-6 1.11111E-6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081" y="60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0" dur="12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119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grpId="0" nodeType="withEffect">
                                  <p:stCondLst>
                                    <p:cond delay="606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0" nodeType="withEffect">
                                  <p:stCondLst>
                                    <p:cond delay="1203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6" grpId="0" animBg="1"/>
      <p:bldP spid="17" grpId="0" animBg="1"/>
      <p:bldP spid="29" grpId="0" animBg="1"/>
      <p:bldP spid="35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0C1298-E07C-C4F1-78BB-683F20E6B7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41FA1FA4-1338-FE45-907E-476E44CF234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B1CF10E3-4EDF-4775-9313-DF4F3604C33D}"/>
              </a:ext>
            </a:extLst>
          </p:cNvPr>
          <p:cNvSpPr txBox="1">
            <a:spLocks/>
          </p:cNvSpPr>
          <p:nvPr/>
        </p:nvSpPr>
        <p:spPr>
          <a:xfrm>
            <a:off x="954232" y="388596"/>
            <a:ext cx="10283535" cy="273560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if we said….</a:t>
            </a:r>
          </a:p>
          <a:p>
            <a:pPr algn="ctr"/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40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“The classroom is like a zoo.” </a:t>
            </a:r>
          </a:p>
          <a:p>
            <a:pPr algn="ctr"/>
            <a:r>
              <a:rPr lang="en-GB" sz="40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 </a:t>
            </a:r>
          </a:p>
          <a:p>
            <a:pPr algn="ctr"/>
            <a:r>
              <a:rPr lang="en-GB" sz="40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“The classroom is a zoo.” 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9FF885A-44EC-46A9-E1AC-3CC0D5CEF172}"/>
              </a:ext>
            </a:extLst>
          </p:cNvPr>
          <p:cNvSpPr txBox="1">
            <a:spLocks/>
          </p:cNvSpPr>
          <p:nvPr/>
        </p:nvSpPr>
        <p:spPr>
          <a:xfrm>
            <a:off x="954233" y="3429000"/>
            <a:ext cx="10283534" cy="1133721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do you imagine the classroom now?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6841360-DFA4-2588-451B-463D7FEAD00E}"/>
              </a:ext>
            </a:extLst>
          </p:cNvPr>
          <p:cNvSpPr txBox="1">
            <a:spLocks/>
          </p:cNvSpPr>
          <p:nvPr/>
        </p:nvSpPr>
        <p:spPr>
          <a:xfrm>
            <a:off x="954233" y="4895850"/>
            <a:ext cx="10283534" cy="1657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Children climbing? Moving around? Making noises? </a:t>
            </a:r>
          </a:p>
        </p:txBody>
      </p:sp>
    </p:spTree>
    <p:extLst>
      <p:ext uri="{BB962C8B-B14F-4D97-AF65-F5344CB8AC3E}">
        <p14:creationId xmlns:p14="http://schemas.microsoft.com/office/powerpoint/2010/main" val="251070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EEC45A8-9C1B-F915-E72E-906C5DA79A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0ABAB960-2DF1-46EF-6566-9B2E0698683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5FADF15D-05C5-C11F-1696-DFBDBF6F5B9F}"/>
              </a:ext>
            </a:extLst>
          </p:cNvPr>
          <p:cNvSpPr txBox="1">
            <a:spLocks/>
          </p:cNvSpPr>
          <p:nvPr/>
        </p:nvSpPr>
        <p:spPr>
          <a:xfrm>
            <a:off x="834304" y="998196"/>
            <a:ext cx="10523392" cy="2554629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makes a more detailed image in your head?</a:t>
            </a:r>
          </a:p>
          <a:p>
            <a:pPr algn="ctr"/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40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“The classroom is noisy.” </a:t>
            </a:r>
          </a:p>
          <a:p>
            <a:pPr algn="ctr"/>
            <a:endParaRPr lang="en-GB" sz="4000" i="1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40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“The classroom is a zoo.” </a:t>
            </a:r>
          </a:p>
          <a:p>
            <a:pPr algn="ctr"/>
            <a:endParaRPr lang="en-GB" sz="4000" i="1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40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“The classroom is like a zoo.”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EDA86EC-2421-908A-80A5-DBB3D83CB5A7}"/>
              </a:ext>
            </a:extLst>
          </p:cNvPr>
          <p:cNvSpPr txBox="1">
            <a:spLocks/>
          </p:cNvSpPr>
          <p:nvPr/>
        </p:nvSpPr>
        <p:spPr>
          <a:xfrm>
            <a:off x="834304" y="3886200"/>
            <a:ext cx="10523392" cy="124777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the classroom really a zoo? </a:t>
            </a:r>
          </a:p>
        </p:txBody>
      </p:sp>
    </p:spTree>
    <p:extLst>
      <p:ext uri="{BB962C8B-B14F-4D97-AF65-F5344CB8AC3E}">
        <p14:creationId xmlns:p14="http://schemas.microsoft.com/office/powerpoint/2010/main" val="1084807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9ED3B7CE-D591-7963-3161-830C68DDB2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3" name="Title 1">
            <a:extLst>
              <a:ext uri="{FF2B5EF4-FFF2-40B4-BE49-F238E27FC236}">
                <a16:creationId xmlns:a16="http://schemas.microsoft.com/office/drawing/2014/main" id="{C0A342B6-8099-17E5-28B6-237A3F563FB1}"/>
              </a:ext>
            </a:extLst>
          </p:cNvPr>
          <p:cNvSpPr txBox="1">
            <a:spLocks/>
          </p:cNvSpPr>
          <p:nvPr/>
        </p:nvSpPr>
        <p:spPr>
          <a:xfrm>
            <a:off x="391434" y="340648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When we describe something by saying it is like or as something else, it is called a “</a:t>
            </a:r>
            <a:r>
              <a:rPr lang="en-GB" i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simile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”.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391438" y="2284567"/>
            <a:ext cx="5352142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As brave as a lion.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45B6145-5CF2-1A59-287A-09BDC21E15B3}"/>
              </a:ext>
            </a:extLst>
          </p:cNvPr>
          <p:cNvSpPr txBox="1"/>
          <p:nvPr/>
        </p:nvSpPr>
        <p:spPr>
          <a:xfrm>
            <a:off x="2461506" y="5244982"/>
            <a:ext cx="7268985" cy="646986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All similes use either “as” or “like”.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3BEA5BF-E8E8-799C-B14E-B8D06B3941CF}"/>
              </a:ext>
            </a:extLst>
          </p:cNvPr>
          <p:cNvSpPr txBox="1"/>
          <p:nvPr/>
        </p:nvSpPr>
        <p:spPr>
          <a:xfrm>
            <a:off x="391436" y="3072866"/>
            <a:ext cx="5352141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As cold as ice.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8DCFC17-B060-A094-7620-507243EF8174}"/>
              </a:ext>
            </a:extLst>
          </p:cNvPr>
          <p:cNvSpPr txBox="1"/>
          <p:nvPr/>
        </p:nvSpPr>
        <p:spPr>
          <a:xfrm>
            <a:off x="391435" y="3955457"/>
            <a:ext cx="5352141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As quiet as a mouse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DCA953F-7043-3FF9-FC67-9E4E80001F1D}"/>
              </a:ext>
            </a:extLst>
          </p:cNvPr>
          <p:cNvSpPr txBox="1"/>
          <p:nvPr/>
        </p:nvSpPr>
        <p:spPr>
          <a:xfrm>
            <a:off x="6416331" y="2284567"/>
            <a:ext cx="5352142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Sings like an angel.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F3BAB0F-D6C9-8404-C053-A94DFCE2C3E5}"/>
              </a:ext>
            </a:extLst>
          </p:cNvPr>
          <p:cNvSpPr txBox="1"/>
          <p:nvPr/>
        </p:nvSpPr>
        <p:spPr>
          <a:xfrm>
            <a:off x="6416329" y="3072866"/>
            <a:ext cx="5352141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Smile is like sunshine.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58E6119-07D6-1A72-2B13-0A8B04537688}"/>
              </a:ext>
            </a:extLst>
          </p:cNvPr>
          <p:cNvSpPr txBox="1"/>
          <p:nvPr/>
        </p:nvSpPr>
        <p:spPr>
          <a:xfrm>
            <a:off x="6416328" y="3955457"/>
            <a:ext cx="5352141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Swims like a fish.</a:t>
            </a:r>
          </a:p>
        </p:txBody>
      </p:sp>
    </p:spTree>
    <p:extLst>
      <p:ext uri="{BB962C8B-B14F-4D97-AF65-F5344CB8AC3E}">
        <p14:creationId xmlns:p14="http://schemas.microsoft.com/office/powerpoint/2010/main" val="2089814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20" grpId="0" animBg="1"/>
      <p:bldP spid="21" grpId="0" animBg="1"/>
      <p:bldP spid="2" grpId="0" animBg="1"/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2" y="460384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</a:t>
            </a:r>
            <a:r>
              <a:rPr lang="en-GB" sz="40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sentences contain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simile?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6023904-1247-9FF2-6E4A-7E0485436111}"/>
              </a:ext>
            </a:extLst>
          </p:cNvPr>
          <p:cNvSpPr txBox="1"/>
          <p:nvPr/>
        </p:nvSpPr>
        <p:spPr>
          <a:xfrm>
            <a:off x="3502527" y="2058242"/>
            <a:ext cx="5507116" cy="510778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He runs like the wind.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9E1A0EC-89C9-A1F0-8728-5E9E3997CF95}"/>
              </a:ext>
            </a:extLst>
          </p:cNvPr>
          <p:cNvSpPr txBox="1"/>
          <p:nvPr/>
        </p:nvSpPr>
        <p:spPr>
          <a:xfrm>
            <a:off x="3502527" y="5281078"/>
            <a:ext cx="5507116" cy="510778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Her laugh is lovely.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1BBEBAE-C1D9-BA35-2D49-C335ABD5BE5E}"/>
              </a:ext>
            </a:extLst>
          </p:cNvPr>
          <p:cNvSpPr txBox="1"/>
          <p:nvPr/>
        </p:nvSpPr>
        <p:spPr>
          <a:xfrm>
            <a:off x="3502527" y="2863951"/>
            <a:ext cx="5507116" cy="510778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He runs fast.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4DAB17E-64F5-C254-0AB7-89AF96671CF1}"/>
              </a:ext>
            </a:extLst>
          </p:cNvPr>
          <p:cNvSpPr txBox="1"/>
          <p:nvPr/>
        </p:nvSpPr>
        <p:spPr>
          <a:xfrm>
            <a:off x="3502527" y="3669660"/>
            <a:ext cx="5507116" cy="510778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His eyes are like stars.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457E1D6-FC06-CD98-2ACD-44044DA6AA53}"/>
              </a:ext>
            </a:extLst>
          </p:cNvPr>
          <p:cNvSpPr txBox="1"/>
          <p:nvPr/>
        </p:nvSpPr>
        <p:spPr>
          <a:xfrm>
            <a:off x="3502527" y="4475369"/>
            <a:ext cx="5507116" cy="510778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His eyes twinkle.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D9066A51-2926-C6C6-B9AE-5990A5E681C7}"/>
              </a:ext>
            </a:extLst>
          </p:cNvPr>
          <p:cNvSpPr txBox="1"/>
          <p:nvPr/>
        </p:nvSpPr>
        <p:spPr>
          <a:xfrm>
            <a:off x="3502527" y="6086785"/>
            <a:ext cx="5507116" cy="510778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Her laugh is as sweet as honey.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661C291-423D-7C20-DDDF-09EBA6DE8E60}"/>
              </a:ext>
            </a:extLst>
          </p:cNvPr>
          <p:cNvSpPr txBox="1"/>
          <p:nvPr/>
        </p:nvSpPr>
        <p:spPr>
          <a:xfrm>
            <a:off x="3502527" y="2058242"/>
            <a:ext cx="5507116" cy="510778"/>
          </a:xfrm>
          <a:prstGeom prst="round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He runs </a:t>
            </a:r>
            <a:r>
              <a:rPr lang="en-GB" sz="2400" u="sng" dirty="0">
                <a:solidFill>
                  <a:schemeClr val="bg1"/>
                </a:solidFill>
              </a:rPr>
              <a:t>like</a:t>
            </a:r>
            <a:r>
              <a:rPr lang="en-GB" sz="2400" dirty="0">
                <a:solidFill>
                  <a:schemeClr val="bg1"/>
                </a:solidFill>
              </a:rPr>
              <a:t> the wind.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EC387E1-955A-A7BA-4353-F41BF80D3610}"/>
              </a:ext>
            </a:extLst>
          </p:cNvPr>
          <p:cNvSpPr txBox="1"/>
          <p:nvPr/>
        </p:nvSpPr>
        <p:spPr>
          <a:xfrm>
            <a:off x="3502527" y="3669660"/>
            <a:ext cx="5507116" cy="510778"/>
          </a:xfrm>
          <a:prstGeom prst="round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His eyes are </a:t>
            </a:r>
            <a:r>
              <a:rPr lang="en-GB" sz="2400" u="sng" dirty="0">
                <a:solidFill>
                  <a:schemeClr val="bg1"/>
                </a:solidFill>
              </a:rPr>
              <a:t>like</a:t>
            </a:r>
            <a:r>
              <a:rPr lang="en-GB" sz="2400" dirty="0">
                <a:solidFill>
                  <a:schemeClr val="bg1"/>
                </a:solidFill>
              </a:rPr>
              <a:t> stars.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DFC71BD-C695-7002-B4F3-F6963674EE87}"/>
              </a:ext>
            </a:extLst>
          </p:cNvPr>
          <p:cNvSpPr txBox="1"/>
          <p:nvPr/>
        </p:nvSpPr>
        <p:spPr>
          <a:xfrm>
            <a:off x="3502527" y="6086785"/>
            <a:ext cx="5507116" cy="510778"/>
          </a:xfrm>
          <a:prstGeom prst="round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Her laugh is </a:t>
            </a:r>
            <a:r>
              <a:rPr lang="en-GB" sz="2400" u="sng" dirty="0">
                <a:solidFill>
                  <a:schemeClr val="bg1"/>
                </a:solidFill>
              </a:rPr>
              <a:t>as</a:t>
            </a:r>
            <a:r>
              <a:rPr lang="en-GB" sz="2400" dirty="0">
                <a:solidFill>
                  <a:schemeClr val="bg1"/>
                </a:solidFill>
              </a:rPr>
              <a:t> sweet as honey.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535D4E6-9288-697A-66AB-A5DF8D4884B1}"/>
              </a:ext>
            </a:extLst>
          </p:cNvPr>
          <p:cNvSpPr txBox="1"/>
          <p:nvPr/>
        </p:nvSpPr>
        <p:spPr>
          <a:xfrm>
            <a:off x="3502527" y="2058242"/>
            <a:ext cx="5507116" cy="510778"/>
          </a:xfrm>
          <a:prstGeom prst="round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He runs </a:t>
            </a:r>
            <a:r>
              <a:rPr lang="en-GB" sz="2400" u="sng" dirty="0">
                <a:solidFill>
                  <a:srgbClr val="FFFF00"/>
                </a:solidFill>
              </a:rPr>
              <a:t>like</a:t>
            </a:r>
            <a:r>
              <a:rPr lang="en-GB" sz="2400" dirty="0">
                <a:solidFill>
                  <a:schemeClr val="bg1"/>
                </a:solidFill>
              </a:rPr>
              <a:t> the wind.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CC996D0-FF68-99B3-2EB8-6A41846F12F3}"/>
              </a:ext>
            </a:extLst>
          </p:cNvPr>
          <p:cNvSpPr txBox="1"/>
          <p:nvPr/>
        </p:nvSpPr>
        <p:spPr>
          <a:xfrm>
            <a:off x="3502527" y="3669660"/>
            <a:ext cx="5507116" cy="510778"/>
          </a:xfrm>
          <a:prstGeom prst="round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His eyes are </a:t>
            </a:r>
            <a:r>
              <a:rPr lang="en-GB" sz="2400" u="sng" dirty="0">
                <a:solidFill>
                  <a:srgbClr val="FFFF00"/>
                </a:solidFill>
              </a:rPr>
              <a:t>like</a:t>
            </a:r>
            <a:r>
              <a:rPr lang="en-GB" sz="2400" dirty="0">
                <a:solidFill>
                  <a:schemeClr val="bg1"/>
                </a:solidFill>
              </a:rPr>
              <a:t> stars.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CFF6250-F370-23B8-ACBD-BC666BEC5115}"/>
              </a:ext>
            </a:extLst>
          </p:cNvPr>
          <p:cNvSpPr txBox="1"/>
          <p:nvPr/>
        </p:nvSpPr>
        <p:spPr>
          <a:xfrm>
            <a:off x="3502527" y="6086785"/>
            <a:ext cx="5507116" cy="510778"/>
          </a:xfrm>
          <a:prstGeom prst="round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Her laugh is </a:t>
            </a:r>
            <a:r>
              <a:rPr lang="en-GB" sz="2400" u="sng" dirty="0">
                <a:solidFill>
                  <a:srgbClr val="FFFF00"/>
                </a:solidFill>
              </a:rPr>
              <a:t>as</a:t>
            </a:r>
            <a:r>
              <a:rPr lang="en-GB" sz="2400" dirty="0">
                <a:solidFill>
                  <a:schemeClr val="bg1"/>
                </a:solidFill>
              </a:rPr>
              <a:t> sweet as honey.</a:t>
            </a:r>
          </a:p>
        </p:txBody>
      </p:sp>
    </p:spTree>
    <p:extLst>
      <p:ext uri="{BB962C8B-B14F-4D97-AF65-F5344CB8AC3E}">
        <p14:creationId xmlns:p14="http://schemas.microsoft.com/office/powerpoint/2010/main" val="76347861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6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6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6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6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6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9" grpId="0" animBg="1"/>
      <p:bldP spid="11" grpId="0" animBg="1"/>
      <p:bldP spid="12" grpId="0" animBg="1"/>
      <p:bldP spid="13" grpId="0" animBg="1"/>
      <p:bldP spid="27" grpId="0" animBg="1"/>
      <p:bldP spid="3" grpId="0" animBg="1"/>
      <p:bldP spid="4" grpId="0" animBg="1"/>
      <p:bldP spid="7" grpId="0" animBg="1"/>
      <p:bldP spid="8" grpId="0" animBg="1"/>
      <p:bldP spid="10" grpId="0" animBg="1"/>
      <p:bldP spid="1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A90406-7381-35DE-E936-440EBCE0F1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 descr="A blue background with a hat and stars&#10;&#10;AI-generated content may be incorrect.">
            <a:extLst>
              <a:ext uri="{FF2B5EF4-FFF2-40B4-BE49-F238E27FC236}">
                <a16:creationId xmlns:a16="http://schemas.microsoft.com/office/drawing/2014/main" id="{1AEA3836-C3DB-31D3-1636-90511F3AC32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3941C7BA-9D2A-C132-9E46-682118374628}"/>
              </a:ext>
            </a:extLst>
          </p:cNvPr>
          <p:cNvSpPr txBox="1">
            <a:spLocks/>
          </p:cNvSpPr>
          <p:nvPr/>
        </p:nvSpPr>
        <p:spPr>
          <a:xfrm>
            <a:off x="954232" y="460384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</a:t>
            </a:r>
            <a:r>
              <a:rPr lang="en-GB" sz="40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sentences contain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simile?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75F4E6B-AE7F-1172-BBE7-2D8A68872BD6}"/>
              </a:ext>
            </a:extLst>
          </p:cNvPr>
          <p:cNvSpPr txBox="1"/>
          <p:nvPr/>
        </p:nvSpPr>
        <p:spPr>
          <a:xfrm>
            <a:off x="3502527" y="2058242"/>
            <a:ext cx="5507116" cy="510778"/>
          </a:xfrm>
          <a:prstGeom prst="roundRect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Emile is as curious as a cat.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FDEBB9E-E224-D522-31E5-D901F3884B71}"/>
              </a:ext>
            </a:extLst>
          </p:cNvPr>
          <p:cNvSpPr txBox="1"/>
          <p:nvPr/>
        </p:nvSpPr>
        <p:spPr>
          <a:xfrm>
            <a:off x="3502527" y="5281078"/>
            <a:ext cx="5507116" cy="510778"/>
          </a:xfrm>
          <a:prstGeom prst="roundRect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Scrambler is sneaky.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1A408F9-3035-D71F-E31D-2F8AA110FA17}"/>
              </a:ext>
            </a:extLst>
          </p:cNvPr>
          <p:cNvSpPr txBox="1"/>
          <p:nvPr/>
        </p:nvSpPr>
        <p:spPr>
          <a:xfrm>
            <a:off x="3502527" y="2863951"/>
            <a:ext cx="5507116" cy="510778"/>
          </a:xfrm>
          <a:prstGeom prst="roundRect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Emile is very curious.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BFC7728-0784-68DD-FDFE-5F169D6BC525}"/>
              </a:ext>
            </a:extLst>
          </p:cNvPr>
          <p:cNvSpPr txBox="1"/>
          <p:nvPr/>
        </p:nvSpPr>
        <p:spPr>
          <a:xfrm>
            <a:off x="3502527" y="3669660"/>
            <a:ext cx="5507116" cy="510778"/>
          </a:xfrm>
          <a:prstGeom prst="roundRect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Aimee is shiny like a mirror.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70E2F0F-552E-3422-69A3-39E156801064}"/>
              </a:ext>
            </a:extLst>
          </p:cNvPr>
          <p:cNvSpPr txBox="1"/>
          <p:nvPr/>
        </p:nvSpPr>
        <p:spPr>
          <a:xfrm>
            <a:off x="3502527" y="4475369"/>
            <a:ext cx="5507116" cy="510778"/>
          </a:xfrm>
          <a:prstGeom prst="roundRect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Aimee is shiny!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4292FD97-2C50-C1A9-91CC-5C865CD4A8BE}"/>
              </a:ext>
            </a:extLst>
          </p:cNvPr>
          <p:cNvSpPr txBox="1"/>
          <p:nvPr/>
        </p:nvSpPr>
        <p:spPr>
          <a:xfrm>
            <a:off x="3502527" y="6086785"/>
            <a:ext cx="5507116" cy="510778"/>
          </a:xfrm>
          <a:prstGeom prst="roundRect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Scrambler is as sneaky as a fox.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FB802CD-9BDE-C1F2-18D2-7F2AE2A01633}"/>
              </a:ext>
            </a:extLst>
          </p:cNvPr>
          <p:cNvSpPr txBox="1"/>
          <p:nvPr/>
        </p:nvSpPr>
        <p:spPr>
          <a:xfrm>
            <a:off x="3502527" y="2058242"/>
            <a:ext cx="5507116" cy="510778"/>
          </a:xfrm>
          <a:prstGeom prst="round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Emile is as curious as a cat.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1284C9D-9F25-C61C-0A8D-307C74B406EC}"/>
              </a:ext>
            </a:extLst>
          </p:cNvPr>
          <p:cNvSpPr txBox="1"/>
          <p:nvPr/>
        </p:nvSpPr>
        <p:spPr>
          <a:xfrm>
            <a:off x="3502527" y="3669660"/>
            <a:ext cx="5507116" cy="510778"/>
          </a:xfrm>
          <a:prstGeom prst="round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Aimee is shiny like a mirror.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3A9CDE7-28B1-5F2A-62FE-75796AD50551}"/>
              </a:ext>
            </a:extLst>
          </p:cNvPr>
          <p:cNvSpPr txBox="1"/>
          <p:nvPr/>
        </p:nvSpPr>
        <p:spPr>
          <a:xfrm>
            <a:off x="3502527" y="6086785"/>
            <a:ext cx="5507116" cy="510778"/>
          </a:xfrm>
          <a:prstGeom prst="round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Scrambler is as sneaky as a fox.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96E7CF8-E030-A09F-4D07-D8CDFEE700C0}"/>
              </a:ext>
            </a:extLst>
          </p:cNvPr>
          <p:cNvSpPr txBox="1"/>
          <p:nvPr/>
        </p:nvSpPr>
        <p:spPr>
          <a:xfrm>
            <a:off x="3502527" y="2049559"/>
            <a:ext cx="5507116" cy="510778"/>
          </a:xfrm>
          <a:prstGeom prst="round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Emile is </a:t>
            </a:r>
            <a:r>
              <a:rPr lang="en-GB" sz="2400" u="sng" dirty="0">
                <a:solidFill>
                  <a:srgbClr val="FFFF00"/>
                </a:solidFill>
              </a:rPr>
              <a:t>as</a:t>
            </a:r>
            <a:r>
              <a:rPr lang="en-GB" sz="2400" dirty="0">
                <a:solidFill>
                  <a:schemeClr val="bg1"/>
                </a:solidFill>
              </a:rPr>
              <a:t> curious as a cat.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6AB9491-1C72-E0A6-0156-C70568EB9FEF}"/>
              </a:ext>
            </a:extLst>
          </p:cNvPr>
          <p:cNvSpPr txBox="1"/>
          <p:nvPr/>
        </p:nvSpPr>
        <p:spPr>
          <a:xfrm>
            <a:off x="3502527" y="3660977"/>
            <a:ext cx="5507116" cy="510778"/>
          </a:xfrm>
          <a:prstGeom prst="round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Aimee is shiny </a:t>
            </a:r>
            <a:r>
              <a:rPr lang="en-GB" sz="2400" u="sng" dirty="0">
                <a:solidFill>
                  <a:srgbClr val="FFFF00"/>
                </a:solidFill>
              </a:rPr>
              <a:t>like</a:t>
            </a:r>
            <a:r>
              <a:rPr lang="en-GB" sz="2400" dirty="0">
                <a:solidFill>
                  <a:schemeClr val="bg1"/>
                </a:solidFill>
              </a:rPr>
              <a:t> a mirror.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EF26D33-B538-8252-022A-337BEB5888ED}"/>
              </a:ext>
            </a:extLst>
          </p:cNvPr>
          <p:cNvSpPr txBox="1"/>
          <p:nvPr/>
        </p:nvSpPr>
        <p:spPr>
          <a:xfrm>
            <a:off x="3502527" y="6078102"/>
            <a:ext cx="5507116" cy="510778"/>
          </a:xfrm>
          <a:prstGeom prst="round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Scrambler is </a:t>
            </a:r>
            <a:r>
              <a:rPr lang="en-GB" sz="2400" u="sng" dirty="0">
                <a:solidFill>
                  <a:srgbClr val="FFFF00"/>
                </a:solidFill>
              </a:rPr>
              <a:t>as</a:t>
            </a:r>
            <a:r>
              <a:rPr lang="en-GB" sz="2400" dirty="0">
                <a:solidFill>
                  <a:schemeClr val="bg1"/>
                </a:solidFill>
              </a:rPr>
              <a:t> sneaky as a fox.</a:t>
            </a:r>
          </a:p>
        </p:txBody>
      </p:sp>
    </p:spTree>
    <p:extLst>
      <p:ext uri="{BB962C8B-B14F-4D97-AF65-F5344CB8AC3E}">
        <p14:creationId xmlns:p14="http://schemas.microsoft.com/office/powerpoint/2010/main" val="157789690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6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6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6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6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6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9" grpId="0" animBg="1"/>
      <p:bldP spid="11" grpId="0" animBg="1"/>
      <p:bldP spid="12" grpId="0" animBg="1"/>
      <p:bldP spid="13" grpId="0" animBg="1"/>
      <p:bldP spid="27" grpId="0" animBg="1"/>
      <p:bldP spid="3" grpId="0" animBg="1"/>
      <p:bldP spid="4" grpId="0" animBg="1"/>
      <p:bldP spid="7" grpId="0" animBg="1"/>
      <p:bldP spid="8" grpId="0" animBg="1"/>
      <p:bldP spid="10" grpId="0" animBg="1"/>
      <p:bldP spid="14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1271</Words>
  <Application>Microsoft Office PowerPoint</Application>
  <PresentationFormat>Widescreen</PresentationFormat>
  <Paragraphs>193</Paragraphs>
  <Slides>43</Slides>
  <Notes>3</Notes>
  <HiddenSlides>0</HiddenSlides>
  <MMClips>10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43</vt:i4>
      </vt:variant>
    </vt:vector>
  </HeadingPairs>
  <TitlesOfParts>
    <vt:vector size="46" baseType="lpstr">
      <vt:lpstr>Arial</vt:lpstr>
      <vt:lpstr>Andika</vt:lpstr>
      <vt:lpstr>Office Theme</vt:lpstr>
      <vt:lpstr> How to Use this PowerPoint</vt:lpstr>
      <vt:lpstr>Similes &amp; Metaphors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AIMEE’S CHALLENGE!!!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3</cp:revision>
  <dcterms:created xsi:type="dcterms:W3CDTF">2022-05-31T09:42:07Z</dcterms:created>
  <dcterms:modified xsi:type="dcterms:W3CDTF">2025-12-22T09:42:41Z</dcterms:modified>
</cp:coreProperties>
</file>