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4"/>
  </p:notesMasterIdLst>
  <p:sldIdLst>
    <p:sldId id="390" r:id="rId2"/>
    <p:sldId id="408" r:id="rId3"/>
    <p:sldId id="480" r:id="rId4"/>
    <p:sldId id="481" r:id="rId5"/>
    <p:sldId id="482" r:id="rId6"/>
    <p:sldId id="483" r:id="rId7"/>
    <p:sldId id="484" r:id="rId8"/>
    <p:sldId id="485" r:id="rId9"/>
    <p:sldId id="486" r:id="rId10"/>
    <p:sldId id="487" r:id="rId11"/>
    <p:sldId id="468" r:id="rId12"/>
    <p:sldId id="445" r:id="rId13"/>
    <p:sldId id="446" r:id="rId14"/>
    <p:sldId id="447" r:id="rId15"/>
    <p:sldId id="469" r:id="rId16"/>
    <p:sldId id="458" r:id="rId17"/>
    <p:sldId id="459" r:id="rId18"/>
    <p:sldId id="467" r:id="rId19"/>
    <p:sldId id="460" r:id="rId20"/>
    <p:sldId id="363" r:id="rId21"/>
    <p:sldId id="471" r:id="rId22"/>
    <p:sldId id="472" r:id="rId23"/>
    <p:sldId id="437" r:id="rId24"/>
    <p:sldId id="438" r:id="rId25"/>
    <p:sldId id="441" r:id="rId26"/>
    <p:sldId id="442" r:id="rId27"/>
    <p:sldId id="465" r:id="rId28"/>
    <p:sldId id="434" r:id="rId29"/>
    <p:sldId id="443" r:id="rId30"/>
    <p:sldId id="444" r:id="rId31"/>
    <p:sldId id="466" r:id="rId32"/>
    <p:sldId id="473" r:id="rId33"/>
    <p:sldId id="439" r:id="rId34"/>
    <p:sldId id="440" r:id="rId35"/>
    <p:sldId id="474" r:id="rId36"/>
    <p:sldId id="475" r:id="rId37"/>
    <p:sldId id="476" r:id="rId38"/>
    <p:sldId id="477" r:id="rId39"/>
    <p:sldId id="478" r:id="rId40"/>
    <p:sldId id="479" r:id="rId41"/>
    <p:sldId id="470" r:id="rId42"/>
    <p:sldId id="532" r:id="rId43"/>
  </p:sldIdLst>
  <p:sldSz cx="12192000" cy="6858000"/>
  <p:notesSz cx="6858000" cy="9144000"/>
  <p:embeddedFontLst>
    <p:embeddedFont>
      <p:font typeface="Andika" panose="02000000000000000000" pitchFamily="2" charset="0"/>
      <p:regular r:id="rId45"/>
      <p:bold r:id="rId46"/>
      <p:italic r:id="rId47"/>
      <p:boldItalic r:id="rId4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F7C980A-9051-417A-A14E-EA4D10B7C96A}" v="18" dt="2025-12-15T12:11:21.86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64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3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1.fntdata"/><Relationship Id="rId53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4.fntdata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8679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64448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1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FA059E-FE69-F986-B662-BA1AF2BAF0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7FD527C-2BCF-751F-ED28-C17F17F8D5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A45DEF2-43FB-E800-1476-CB8366EC283B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ship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fly fast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D1F5E1-86F1-20D5-9CE4-0550A262EBE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blasts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 loud horn.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B8C4707-955B-B67E-D693-173737D177CE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 is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3074FAF-D25F-7502-27BF-1C3AE4E0500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blasts a loud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horn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12873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stole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543175" y="4837895"/>
            <a:ext cx="747008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8696328" y="3681718"/>
            <a:ext cx="1247775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774427" y="4194207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523993" y="420721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2198530" y="3700120"/>
            <a:ext cx="2106769" cy="6446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stole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8751878" y="3859613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2192347" y="3822949"/>
            <a:ext cx="2106769" cy="84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1908377" y="5004271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8659512" y="4385247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2538925" y="436709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8089609" y="5068354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stole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8751878" y="3859613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2192347" y="3822949"/>
            <a:ext cx="2106769" cy="84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8185302" y="4990079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2601334" y="436601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8815850" y="4352902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031431" y="5049126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stole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930120" y="53032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202359" y="43900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stole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6435196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6707435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11949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Alliteration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76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437147" y="267874"/>
            <a:ext cx="11405937" cy="99219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these statements have in common?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437146" y="1446187"/>
            <a:ext cx="11405937" cy="99219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Betty Botter bought some butter, but she said the butter’s bitter.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586784-ED8C-D6B3-5AEF-1CC9F67E85E2}"/>
              </a:ext>
            </a:extLst>
          </p:cNvPr>
          <p:cNvSpPr txBox="1">
            <a:spLocks/>
          </p:cNvSpPr>
          <p:nvPr/>
        </p:nvSpPr>
        <p:spPr>
          <a:xfrm>
            <a:off x="437146" y="2570738"/>
            <a:ext cx="11405937" cy="99219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She sells seashells by the seashore. The shells she sells are surely seashells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71D7506-EB9E-F88B-82A9-DBF71C766F8D}"/>
              </a:ext>
            </a:extLst>
          </p:cNvPr>
          <p:cNvSpPr txBox="1">
            <a:spLocks/>
          </p:cNvSpPr>
          <p:nvPr/>
        </p:nvSpPr>
        <p:spPr>
          <a:xfrm>
            <a:off x="437146" y="3695289"/>
            <a:ext cx="11405937" cy="99219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Peter Piper picked a peck of pickled peppers. A peck of pickled peppers Peter Piper picked.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E50EB6F-8722-86D5-8AFD-4429CC098198}"/>
              </a:ext>
            </a:extLst>
          </p:cNvPr>
          <p:cNvSpPr txBox="1">
            <a:spLocks/>
          </p:cNvSpPr>
          <p:nvPr/>
        </p:nvSpPr>
        <p:spPr>
          <a:xfrm>
            <a:off x="437146" y="4819840"/>
            <a:ext cx="11405937" cy="99219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sometimes called “tongue twisters”.</a:t>
            </a:r>
          </a:p>
        </p:txBody>
      </p:sp>
    </p:spTree>
    <p:extLst>
      <p:ext uri="{BB962C8B-B14F-4D97-AF65-F5344CB8AC3E}">
        <p14:creationId xmlns:p14="http://schemas.microsoft.com/office/powerpoint/2010/main" val="4141297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6758 -0.15324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64" y="-4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0413FC-7E7E-147E-72BF-52C457579C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398DD1CF-A534-C15B-C6D1-A4440B1E98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204EEE4C-6410-95FD-58E4-D96B6BF99136}"/>
              </a:ext>
            </a:extLst>
          </p:cNvPr>
          <p:cNvSpPr txBox="1">
            <a:spLocks/>
          </p:cNvSpPr>
          <p:nvPr/>
        </p:nvSpPr>
        <p:spPr>
          <a:xfrm>
            <a:off x="393031" y="307211"/>
            <a:ext cx="11405937" cy="99219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why they are called “tongue twisters”?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EDD4F-DAA9-11DD-BD54-78A8ED633B39}"/>
              </a:ext>
            </a:extLst>
          </p:cNvPr>
          <p:cNvSpPr txBox="1">
            <a:spLocks/>
          </p:cNvSpPr>
          <p:nvPr/>
        </p:nvSpPr>
        <p:spPr>
          <a:xfrm>
            <a:off x="954232" y="1648080"/>
            <a:ext cx="10283534" cy="99219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Betty Botter bought some butter, but she said the butter’s bitter.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1CD197-8435-B9CD-1F63-74D65D4F6423}"/>
              </a:ext>
            </a:extLst>
          </p:cNvPr>
          <p:cNvSpPr txBox="1">
            <a:spLocks/>
          </p:cNvSpPr>
          <p:nvPr/>
        </p:nvSpPr>
        <p:spPr>
          <a:xfrm>
            <a:off x="954232" y="2772631"/>
            <a:ext cx="10283534" cy="99219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She sells seashells by the seashore. The shells she sells are surely seashells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8380CD9-EDF4-D893-60D6-C8D97FA90359}"/>
              </a:ext>
            </a:extLst>
          </p:cNvPr>
          <p:cNvSpPr txBox="1">
            <a:spLocks/>
          </p:cNvSpPr>
          <p:nvPr/>
        </p:nvSpPr>
        <p:spPr>
          <a:xfrm>
            <a:off x="954232" y="3897182"/>
            <a:ext cx="10283534" cy="99219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Peter Piper picked a peck of pickled peppers. A peck of pickled peppers Peter Piper picked.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BA408DA-337B-79CA-9485-90D317F777AB}"/>
              </a:ext>
            </a:extLst>
          </p:cNvPr>
          <p:cNvSpPr txBox="1">
            <a:spLocks/>
          </p:cNvSpPr>
          <p:nvPr/>
        </p:nvSpPr>
        <p:spPr>
          <a:xfrm>
            <a:off x="316831" y="5242505"/>
            <a:ext cx="11405937" cy="99219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grammatical term is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alliteration</a:t>
            </a:r>
          </a:p>
        </p:txBody>
      </p:sp>
    </p:spTree>
    <p:extLst>
      <p:ext uri="{BB962C8B-B14F-4D97-AF65-F5344CB8AC3E}">
        <p14:creationId xmlns:p14="http://schemas.microsoft.com/office/powerpoint/2010/main" val="648327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668728-FD98-37EF-1314-7CBA223F2E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yellow background with different objects&#10;&#10;AI-generated content may be incorrect.">
            <a:extLst>
              <a:ext uri="{FF2B5EF4-FFF2-40B4-BE49-F238E27FC236}">
                <a16:creationId xmlns:a16="http://schemas.microsoft.com/office/drawing/2014/main" id="{B64E6925-CBC9-B38F-FBDA-0A4A846674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CCD34AE-0AFA-DECE-5D78-008CF7233949}"/>
              </a:ext>
            </a:extLst>
          </p:cNvPr>
          <p:cNvSpPr txBox="1">
            <a:spLocks/>
          </p:cNvSpPr>
          <p:nvPr/>
        </p:nvSpPr>
        <p:spPr>
          <a:xfrm>
            <a:off x="2305916" y="369545"/>
            <a:ext cx="7580167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where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same consonant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sound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repeated at the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beginning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closely connected words. </a:t>
            </a:r>
            <a:endParaRPr lang="en-GB" sz="3200" i="1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AD13CB4-48A4-4D6A-9DCB-4BC388809944}"/>
              </a:ext>
            </a:extLst>
          </p:cNvPr>
          <p:cNvSpPr txBox="1">
            <a:spLocks/>
          </p:cNvSpPr>
          <p:nvPr/>
        </p:nvSpPr>
        <p:spPr>
          <a:xfrm>
            <a:off x="2305915" y="2752479"/>
            <a:ext cx="7504835" cy="113372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It's often used to create rhythm, mood,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emphasis in writing.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799A02-AF8D-8018-50A5-B2F77EE1E3AE}"/>
              </a:ext>
            </a:extLst>
          </p:cNvPr>
          <p:cNvSpPr txBox="1">
            <a:spLocks/>
          </p:cNvSpPr>
          <p:nvPr/>
        </p:nvSpPr>
        <p:spPr>
          <a:xfrm>
            <a:off x="1896340" y="4152655"/>
            <a:ext cx="8323984" cy="205764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used a lot in poetry &amp; songs, in newspaper headlines and even in brands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(Coca-Cola, Dunkin Donuts).</a:t>
            </a:r>
          </a:p>
        </p:txBody>
      </p:sp>
    </p:spTree>
    <p:extLst>
      <p:ext uri="{BB962C8B-B14F-4D97-AF65-F5344CB8AC3E}">
        <p14:creationId xmlns:p14="http://schemas.microsoft.com/office/powerpoint/2010/main" val="2876201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attern of different objects&#10;&#10;AI-generated content may be incorrect.">
            <a:extLst>
              <a:ext uri="{FF2B5EF4-FFF2-40B4-BE49-F238E27FC236}">
                <a16:creationId xmlns:a16="http://schemas.microsoft.com/office/drawing/2014/main" id="{504281F1-8FEF-789A-78F8-E1EE57B6C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92433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woman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92433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skip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924691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funny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92433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shop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92433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fish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924691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Ben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924691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Friday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924691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pull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292433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kind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924691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April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292433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London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924691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hat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22" y="73254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 L 0.51459 -0.108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28516 -0.1092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85185E-6 L 0.28672 -0.1143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36" y="-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4.44444E-6 L 0.28594 4.44444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0 L 0.82656 -0.112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547" y="-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44444E-6 L 0.33985 -0.0055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07407E-6 L 0.33985 -0.1178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1.85185E-6 L 0.69349 -0.2296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74" y="-1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64688 -0.3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22222E-6 L 0.33985 -0.2298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1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75 -0.2254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85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07407E-6 L 0.15131 -0.2115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65" y="-1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 blue background with different objects&#10;&#10;AI-generated content may be incorrect.">
            <a:extLst>
              <a:ext uri="{FF2B5EF4-FFF2-40B4-BE49-F238E27FC236}">
                <a16:creationId xmlns:a16="http://schemas.microsoft.com/office/drawing/2014/main" id="{BF2F1F71-8CA9-8008-9E2C-79FB89C054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483051"/>
            <a:ext cx="10283535" cy="95884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sentences contain alliteration?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023904-1247-9FF2-6E4A-7E0485436111}"/>
              </a:ext>
            </a:extLst>
          </p:cNvPr>
          <p:cNvSpPr txBox="1"/>
          <p:nvPr/>
        </p:nvSpPr>
        <p:spPr>
          <a:xfrm>
            <a:off x="1220067" y="1734392"/>
            <a:ext cx="9751870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whispering winds were wild and wicked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E1A0EC-89C9-A1F0-8728-5E9E3997CF95}"/>
              </a:ext>
            </a:extLst>
          </p:cNvPr>
          <p:cNvSpPr txBox="1"/>
          <p:nvPr/>
        </p:nvSpPr>
        <p:spPr>
          <a:xfrm>
            <a:off x="1220067" y="4957228"/>
            <a:ext cx="9751870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mountains towered over the silent lake.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BBEBAE-C1D9-BA35-2D49-C335ABD5BE5E}"/>
              </a:ext>
            </a:extLst>
          </p:cNvPr>
          <p:cNvSpPr txBox="1"/>
          <p:nvPr/>
        </p:nvSpPr>
        <p:spPr>
          <a:xfrm>
            <a:off x="1220067" y="2540101"/>
            <a:ext cx="9751870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winds roared around the building.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4DAB17E-64F5-C254-0AB7-89AF96671CF1}"/>
              </a:ext>
            </a:extLst>
          </p:cNvPr>
          <p:cNvSpPr txBox="1"/>
          <p:nvPr/>
        </p:nvSpPr>
        <p:spPr>
          <a:xfrm>
            <a:off x="1220067" y="3345810"/>
            <a:ext cx="9751870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curious cat cautiously crept through the cluttered corridor.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457E1D6-FC06-CD98-2ACD-44044DA6AA53}"/>
              </a:ext>
            </a:extLst>
          </p:cNvPr>
          <p:cNvSpPr txBox="1"/>
          <p:nvPr/>
        </p:nvSpPr>
        <p:spPr>
          <a:xfrm>
            <a:off x="1220067" y="4151519"/>
            <a:ext cx="9751870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cat sang a sad lament.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9066A51-2926-C6C6-B9AE-5990A5E681C7}"/>
              </a:ext>
            </a:extLst>
          </p:cNvPr>
          <p:cNvSpPr txBox="1"/>
          <p:nvPr/>
        </p:nvSpPr>
        <p:spPr>
          <a:xfrm>
            <a:off x="1220067" y="5762935"/>
            <a:ext cx="9751870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Mighty mountains majestically mirrored in the moonlit lake.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661C291-423D-7C20-DDDF-09EBA6DE8E60}"/>
              </a:ext>
            </a:extLst>
          </p:cNvPr>
          <p:cNvSpPr txBox="1"/>
          <p:nvPr/>
        </p:nvSpPr>
        <p:spPr>
          <a:xfrm>
            <a:off x="1220066" y="1736823"/>
            <a:ext cx="9751869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whispering winds were wild and wicked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EC387E1-955A-A7BA-4353-F41BF80D3610}"/>
              </a:ext>
            </a:extLst>
          </p:cNvPr>
          <p:cNvSpPr txBox="1"/>
          <p:nvPr/>
        </p:nvSpPr>
        <p:spPr>
          <a:xfrm>
            <a:off x="1220066" y="3343379"/>
            <a:ext cx="9751869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curious cat cautiously crept through the cluttered corridor.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DFC71BD-C695-7002-B4F3-F6963674EE87}"/>
              </a:ext>
            </a:extLst>
          </p:cNvPr>
          <p:cNvSpPr txBox="1"/>
          <p:nvPr/>
        </p:nvSpPr>
        <p:spPr>
          <a:xfrm>
            <a:off x="1220065" y="5762935"/>
            <a:ext cx="9751870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Mighty mountains majestically mirrored in the moonlit lake.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8AA61FE-5D98-B052-3C06-5843480D1864}"/>
              </a:ext>
            </a:extLst>
          </p:cNvPr>
          <p:cNvSpPr txBox="1"/>
          <p:nvPr/>
        </p:nvSpPr>
        <p:spPr>
          <a:xfrm>
            <a:off x="1220065" y="1736823"/>
            <a:ext cx="9751869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</a:t>
            </a:r>
            <a:r>
              <a:rPr lang="en-GB" sz="2400" u="sng" dirty="0">
                <a:solidFill>
                  <a:srgbClr val="FFFF00"/>
                </a:solidFill>
              </a:rPr>
              <a:t>w</a:t>
            </a:r>
            <a:r>
              <a:rPr lang="en-GB" sz="2400" dirty="0">
                <a:solidFill>
                  <a:schemeClr val="bg1"/>
                </a:solidFill>
              </a:rPr>
              <a:t>hispering </a:t>
            </a:r>
            <a:r>
              <a:rPr lang="en-GB" sz="2400" u="sng" dirty="0">
                <a:solidFill>
                  <a:srgbClr val="FFFF00"/>
                </a:solidFill>
              </a:rPr>
              <a:t>w</a:t>
            </a:r>
            <a:r>
              <a:rPr lang="en-GB" sz="2400" dirty="0">
                <a:solidFill>
                  <a:schemeClr val="bg1"/>
                </a:solidFill>
              </a:rPr>
              <a:t>inds </a:t>
            </a:r>
            <a:r>
              <a:rPr lang="en-GB" sz="2400" u="sng" dirty="0">
                <a:solidFill>
                  <a:srgbClr val="FFFF00"/>
                </a:solidFill>
              </a:rPr>
              <a:t>w</a:t>
            </a:r>
            <a:r>
              <a:rPr lang="en-GB" sz="2400" dirty="0">
                <a:solidFill>
                  <a:schemeClr val="bg1"/>
                </a:solidFill>
              </a:rPr>
              <a:t>ere </a:t>
            </a:r>
            <a:r>
              <a:rPr lang="en-GB" sz="2400" u="sng" dirty="0">
                <a:solidFill>
                  <a:srgbClr val="FFFF00"/>
                </a:solidFill>
              </a:rPr>
              <a:t>w</a:t>
            </a:r>
            <a:r>
              <a:rPr lang="en-GB" sz="2400" dirty="0">
                <a:solidFill>
                  <a:schemeClr val="bg1"/>
                </a:solidFill>
              </a:rPr>
              <a:t>ild and </a:t>
            </a:r>
            <a:r>
              <a:rPr lang="en-GB" sz="2400" u="sng" dirty="0">
                <a:solidFill>
                  <a:srgbClr val="FFFF00"/>
                </a:solidFill>
              </a:rPr>
              <a:t>w</a:t>
            </a:r>
            <a:r>
              <a:rPr lang="en-GB" sz="2400" dirty="0">
                <a:solidFill>
                  <a:schemeClr val="bg1"/>
                </a:solidFill>
              </a:rPr>
              <a:t>icked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D991930-60D8-130F-1481-FE10695D73FA}"/>
              </a:ext>
            </a:extLst>
          </p:cNvPr>
          <p:cNvSpPr txBox="1"/>
          <p:nvPr/>
        </p:nvSpPr>
        <p:spPr>
          <a:xfrm>
            <a:off x="1220065" y="3343379"/>
            <a:ext cx="9751869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</a:t>
            </a:r>
            <a:r>
              <a:rPr lang="en-GB" sz="2400" u="sng" dirty="0">
                <a:solidFill>
                  <a:srgbClr val="FFFF00"/>
                </a:solidFill>
              </a:rPr>
              <a:t>c</a:t>
            </a:r>
            <a:r>
              <a:rPr lang="en-GB" sz="2400" dirty="0">
                <a:solidFill>
                  <a:schemeClr val="bg1"/>
                </a:solidFill>
              </a:rPr>
              <a:t>urious </a:t>
            </a:r>
            <a:r>
              <a:rPr lang="en-GB" sz="2400" u="sng" dirty="0">
                <a:solidFill>
                  <a:srgbClr val="FFFF00"/>
                </a:solidFill>
              </a:rPr>
              <a:t>c</a:t>
            </a:r>
            <a:r>
              <a:rPr lang="en-GB" sz="2400" dirty="0">
                <a:solidFill>
                  <a:schemeClr val="bg1"/>
                </a:solidFill>
              </a:rPr>
              <a:t>at </a:t>
            </a:r>
            <a:r>
              <a:rPr lang="en-GB" sz="2400" u="sng" dirty="0">
                <a:solidFill>
                  <a:srgbClr val="FFFF00"/>
                </a:solidFill>
              </a:rPr>
              <a:t>c</a:t>
            </a:r>
            <a:r>
              <a:rPr lang="en-GB" sz="2400" dirty="0">
                <a:solidFill>
                  <a:schemeClr val="bg1"/>
                </a:solidFill>
              </a:rPr>
              <a:t>autiously </a:t>
            </a:r>
            <a:r>
              <a:rPr lang="en-GB" sz="2400" u="sng" dirty="0">
                <a:solidFill>
                  <a:srgbClr val="FFFF00"/>
                </a:solidFill>
              </a:rPr>
              <a:t>c</a:t>
            </a:r>
            <a:r>
              <a:rPr lang="en-GB" sz="2400" dirty="0">
                <a:solidFill>
                  <a:schemeClr val="bg1"/>
                </a:solidFill>
              </a:rPr>
              <a:t>rept through the </a:t>
            </a:r>
            <a:r>
              <a:rPr lang="en-GB" sz="2400" u="sng" dirty="0">
                <a:solidFill>
                  <a:srgbClr val="FFFF00"/>
                </a:solidFill>
              </a:rPr>
              <a:t>c</a:t>
            </a:r>
            <a:r>
              <a:rPr lang="en-GB" sz="2400" dirty="0">
                <a:solidFill>
                  <a:schemeClr val="bg1"/>
                </a:solidFill>
              </a:rPr>
              <a:t>luttered </a:t>
            </a:r>
            <a:r>
              <a:rPr lang="en-GB" sz="2400" u="sng" dirty="0">
                <a:solidFill>
                  <a:srgbClr val="FFFF00"/>
                </a:solidFill>
              </a:rPr>
              <a:t>c</a:t>
            </a:r>
            <a:r>
              <a:rPr lang="en-GB" sz="2400" dirty="0">
                <a:solidFill>
                  <a:schemeClr val="bg1"/>
                </a:solidFill>
              </a:rPr>
              <a:t>orridor.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EB23582-50EE-6C2B-14C9-FB307ABB0AAC}"/>
              </a:ext>
            </a:extLst>
          </p:cNvPr>
          <p:cNvSpPr txBox="1"/>
          <p:nvPr/>
        </p:nvSpPr>
        <p:spPr>
          <a:xfrm>
            <a:off x="1220064" y="5762935"/>
            <a:ext cx="9751870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u="sng" dirty="0">
                <a:solidFill>
                  <a:srgbClr val="FFFF00"/>
                </a:solidFill>
              </a:rPr>
              <a:t>M</a:t>
            </a:r>
            <a:r>
              <a:rPr lang="en-GB" sz="2400" dirty="0">
                <a:solidFill>
                  <a:schemeClr val="bg1"/>
                </a:solidFill>
              </a:rPr>
              <a:t>ighty </a:t>
            </a:r>
            <a:r>
              <a:rPr lang="en-GB" sz="2400" u="sng" dirty="0">
                <a:solidFill>
                  <a:srgbClr val="FFFF00"/>
                </a:solidFill>
              </a:rPr>
              <a:t>m</a:t>
            </a:r>
            <a:r>
              <a:rPr lang="en-GB" sz="2400" dirty="0">
                <a:solidFill>
                  <a:schemeClr val="bg1"/>
                </a:solidFill>
              </a:rPr>
              <a:t>ountains </a:t>
            </a:r>
            <a:r>
              <a:rPr lang="en-GB" sz="2400" u="sng" dirty="0">
                <a:solidFill>
                  <a:srgbClr val="FFFF00"/>
                </a:solidFill>
              </a:rPr>
              <a:t>m</a:t>
            </a:r>
            <a:r>
              <a:rPr lang="en-GB" sz="2400" dirty="0">
                <a:solidFill>
                  <a:schemeClr val="bg1"/>
                </a:solidFill>
              </a:rPr>
              <a:t>ajestically </a:t>
            </a:r>
            <a:r>
              <a:rPr lang="en-GB" sz="2400" u="sng" dirty="0">
                <a:solidFill>
                  <a:srgbClr val="FFFF00"/>
                </a:solidFill>
              </a:rPr>
              <a:t>m</a:t>
            </a:r>
            <a:r>
              <a:rPr lang="en-GB" sz="2400" dirty="0">
                <a:solidFill>
                  <a:schemeClr val="bg1"/>
                </a:solidFill>
              </a:rPr>
              <a:t>irrored in the </a:t>
            </a:r>
            <a:r>
              <a:rPr lang="en-GB" sz="2400" u="sng" dirty="0">
                <a:solidFill>
                  <a:srgbClr val="FFFF00"/>
                </a:solidFill>
              </a:rPr>
              <a:t>m</a:t>
            </a:r>
            <a:r>
              <a:rPr lang="en-GB" sz="2400" dirty="0">
                <a:solidFill>
                  <a:schemeClr val="bg1"/>
                </a:solidFill>
              </a:rPr>
              <a:t>oonlit lake.</a:t>
            </a: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6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6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6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1" grpId="0" animBg="1"/>
      <p:bldP spid="12" grpId="0" animBg="1"/>
      <p:bldP spid="13" grpId="0" animBg="1"/>
      <p:bldP spid="27" grpId="0" animBg="1"/>
      <p:bldP spid="3" grpId="0" animBg="1"/>
      <p:bldP spid="4" grpId="0" animBg="1"/>
      <p:bldP spid="7" grpId="0" animBg="1"/>
      <p:bldP spid="8" grpId="0" animBg="1"/>
      <p:bldP spid="10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uses alliteration.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297723" y="2615344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Emile eats eight enormous eggs.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CF54712-8235-E5FE-2C9D-3A8D9FC8EE77}"/>
              </a:ext>
            </a:extLst>
          </p:cNvPr>
          <p:cNvSpPr txBox="1"/>
          <p:nvPr/>
        </p:nvSpPr>
        <p:spPr>
          <a:xfrm>
            <a:off x="297723" y="2615344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Emile eats eight enormous eggs.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52F1049-B239-260B-F6F7-5346920BB87F}"/>
              </a:ext>
            </a:extLst>
          </p:cNvPr>
          <p:cNvSpPr txBox="1"/>
          <p:nvPr/>
        </p:nvSpPr>
        <p:spPr>
          <a:xfrm>
            <a:off x="469174" y="4680289"/>
            <a:ext cx="115965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uses alliteration because several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words in the sentence begin with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same letter (E) and a similar sound.</a:t>
            </a:r>
            <a:endParaRPr lang="en-GB" sz="36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1C11D88-F602-77CB-577D-6A23D0EA8044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022848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uses alliteration.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8F9DCAD-97CA-1F26-59AF-8E83CF3DC737}"/>
              </a:ext>
            </a:extLst>
          </p:cNvPr>
          <p:cNvSpPr txBox="1"/>
          <p:nvPr/>
        </p:nvSpPr>
        <p:spPr>
          <a:xfrm>
            <a:off x="330336" y="2780017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Aimee is as cool as ice.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6022848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64A6A5B-53BA-1DC3-5D46-4783C469C879}"/>
              </a:ext>
            </a:extLst>
          </p:cNvPr>
          <p:cNvSpPr txBox="1"/>
          <p:nvPr/>
        </p:nvSpPr>
        <p:spPr>
          <a:xfrm>
            <a:off x="330336" y="2780017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Aimee is </a:t>
            </a:r>
            <a:r>
              <a:rPr lang="en-GB" sz="6000" u="sng" dirty="0">
                <a:solidFill>
                  <a:srgbClr val="FFFF00"/>
                </a:solidFill>
                <a:latin typeface="Andika" panose="02000000000000000000" pitchFamily="2" charset="0"/>
              </a:rPr>
              <a:t>as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cool </a:t>
            </a:r>
            <a:r>
              <a:rPr lang="en-GB" sz="6000" u="sng" dirty="0">
                <a:solidFill>
                  <a:srgbClr val="FFFF00"/>
                </a:solidFill>
                <a:latin typeface="Andika" panose="02000000000000000000" pitchFamily="2" charset="0"/>
              </a:rPr>
              <a:t>as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ice.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5B79758-DABC-606C-1018-9AD85A94E9E8}"/>
              </a:ext>
            </a:extLst>
          </p:cNvPr>
          <p:cNvSpPr txBox="1"/>
          <p:nvPr/>
        </p:nvSpPr>
        <p:spPr>
          <a:xfrm>
            <a:off x="342900" y="5611561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a simile.</a:t>
            </a:r>
            <a:endParaRPr lang="en-GB" sz="36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uses alliteration.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6A4C3C-F5EA-9BB4-F583-10702CA956F3}"/>
              </a:ext>
            </a:extLst>
          </p:cNvPr>
          <p:cNvSpPr txBox="1"/>
          <p:nvPr/>
        </p:nvSpPr>
        <p:spPr>
          <a:xfrm>
            <a:off x="342900" y="2038796"/>
            <a:ext cx="11596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Scrambler sneaks silently through slippery streets.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8A645CD-B940-2204-E5B8-8668FE3D5878}"/>
              </a:ext>
            </a:extLst>
          </p:cNvPr>
          <p:cNvSpPr txBox="1"/>
          <p:nvPr/>
        </p:nvSpPr>
        <p:spPr>
          <a:xfrm>
            <a:off x="342900" y="2038796"/>
            <a:ext cx="11596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Scrambler sneaks silently through slippery streets.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919A3E-0830-F44E-F9CF-532624F4092F}"/>
              </a:ext>
            </a:extLst>
          </p:cNvPr>
          <p:cNvSpPr txBox="1"/>
          <p:nvPr/>
        </p:nvSpPr>
        <p:spPr>
          <a:xfrm>
            <a:off x="469174" y="4680289"/>
            <a:ext cx="115965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uses alliteration because several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words in the sentence begin with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same sound — the /s/ sound.</a:t>
            </a:r>
            <a:endParaRPr lang="en-GB" sz="36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uses alliteration.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63D67C-9ED6-1FC5-5B32-4E743A3A8332}"/>
              </a:ext>
            </a:extLst>
          </p:cNvPr>
          <p:cNvSpPr txBox="1"/>
          <p:nvPr/>
        </p:nvSpPr>
        <p:spPr>
          <a:xfrm>
            <a:off x="342900" y="2399318"/>
            <a:ext cx="11596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Emile is a mystery waiting to be solved.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9DE9D06-F8CC-2552-6581-681761033F41}"/>
              </a:ext>
            </a:extLst>
          </p:cNvPr>
          <p:cNvSpPr txBox="1"/>
          <p:nvPr/>
        </p:nvSpPr>
        <p:spPr>
          <a:xfrm>
            <a:off x="342900" y="2399318"/>
            <a:ext cx="11596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Emile is a mystery waiting to be solved.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2C4549-14B6-CA14-D652-60B06DF7D8E6}"/>
              </a:ext>
            </a:extLst>
          </p:cNvPr>
          <p:cNvSpPr txBox="1"/>
          <p:nvPr/>
        </p:nvSpPr>
        <p:spPr>
          <a:xfrm>
            <a:off x="342900" y="5611561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a metaphor.</a:t>
            </a:r>
            <a:endParaRPr lang="en-GB" sz="36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uses alliteration.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574BB75-23B8-93D2-0F37-59FEA7AD7CCC}"/>
              </a:ext>
            </a:extLst>
          </p:cNvPr>
          <p:cNvSpPr txBox="1"/>
          <p:nvPr/>
        </p:nvSpPr>
        <p:spPr>
          <a:xfrm>
            <a:off x="342900" y="2784117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Aimee is as clever as a fox.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shipis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fly fast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blasts a loud horn.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 is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proper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blasts a loud horn. 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85FE72A-D3C0-12D5-5540-2262CDD637BF}"/>
              </a:ext>
            </a:extLst>
          </p:cNvPr>
          <p:cNvSpPr txBox="1"/>
          <p:nvPr/>
        </p:nvSpPr>
        <p:spPr>
          <a:xfrm>
            <a:off x="342900" y="2784117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Aimee is </a:t>
            </a:r>
            <a:r>
              <a:rPr lang="en-GB" sz="6000" u="sng" dirty="0">
                <a:solidFill>
                  <a:srgbClr val="FFFF00"/>
                </a:solidFill>
                <a:latin typeface="Andika" panose="02000000000000000000" pitchFamily="2" charset="0"/>
              </a:rPr>
              <a:t>as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clever </a:t>
            </a:r>
            <a:r>
              <a:rPr lang="en-GB" sz="6000" u="sng" dirty="0">
                <a:solidFill>
                  <a:srgbClr val="FFFF00"/>
                </a:solidFill>
                <a:latin typeface="Andika" panose="02000000000000000000" pitchFamily="2" charset="0"/>
              </a:rPr>
              <a:t>as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a fox.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6A2B2C4-8E9D-4D3C-3225-6197BBFE0394}"/>
              </a:ext>
            </a:extLst>
          </p:cNvPr>
          <p:cNvSpPr txBox="1"/>
          <p:nvPr/>
        </p:nvSpPr>
        <p:spPr>
          <a:xfrm>
            <a:off x="342900" y="5611561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a simile.</a:t>
            </a:r>
            <a:endParaRPr lang="en-GB" sz="36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below uses alliteration.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BBC1CA-66FB-5CE7-3E05-A45E30F39BDA}"/>
              </a:ext>
            </a:extLst>
          </p:cNvPr>
          <p:cNvSpPr txBox="1"/>
          <p:nvPr/>
        </p:nvSpPr>
        <p:spPr>
          <a:xfrm>
            <a:off x="355464" y="2639152"/>
            <a:ext cx="115965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is a shadow in the night.</a:t>
            </a:r>
            <a:endParaRPr lang="en-GB" sz="54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760CB4C-0229-3E2B-3974-D6A92D57FCD4}"/>
              </a:ext>
            </a:extLst>
          </p:cNvPr>
          <p:cNvSpPr txBox="1"/>
          <p:nvPr/>
        </p:nvSpPr>
        <p:spPr>
          <a:xfrm>
            <a:off x="342900" y="5611561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a metaphor.</a:t>
            </a:r>
            <a:endParaRPr lang="en-GB" sz="36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08B4F44-006A-8A70-A121-95AD806BC845}"/>
              </a:ext>
            </a:extLst>
          </p:cNvPr>
          <p:cNvSpPr txBox="1"/>
          <p:nvPr/>
        </p:nvSpPr>
        <p:spPr>
          <a:xfrm>
            <a:off x="355464" y="2639152"/>
            <a:ext cx="115965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is a shadow in the night.</a:t>
            </a:r>
            <a:endParaRPr lang="en-GB" sz="54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below uses alliteration.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A68E48B-3E55-B971-347E-1654F2AC7994}"/>
              </a:ext>
            </a:extLst>
          </p:cNvPr>
          <p:cNvSpPr txBox="1"/>
          <p:nvPr/>
        </p:nvSpPr>
        <p:spPr>
          <a:xfrm>
            <a:off x="342900" y="2306707"/>
            <a:ext cx="11596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Aimee always answers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all alarm alerts.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661A10A-80AF-E50C-96B9-73D73A544E34}"/>
              </a:ext>
            </a:extLst>
          </p:cNvPr>
          <p:cNvSpPr txBox="1"/>
          <p:nvPr/>
        </p:nvSpPr>
        <p:spPr>
          <a:xfrm>
            <a:off x="469174" y="4680289"/>
            <a:ext cx="115965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uses alliteration because several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words in the sentence begin with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same sound — the /a/ sound.</a:t>
            </a:r>
            <a:endParaRPr lang="en-GB" sz="36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5D319A-2290-1979-25CF-7EC59351B559}"/>
              </a:ext>
            </a:extLst>
          </p:cNvPr>
          <p:cNvSpPr txBox="1"/>
          <p:nvPr/>
        </p:nvSpPr>
        <p:spPr>
          <a:xfrm>
            <a:off x="342899" y="2177711"/>
            <a:ext cx="11596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u="sng" dirty="0">
                <a:solidFill>
                  <a:srgbClr val="FFFF00"/>
                </a:solidFill>
                <a:latin typeface="Andika" panose="02000000000000000000" pitchFamily="2" charset="0"/>
              </a:rPr>
              <a:t>A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imee </a:t>
            </a:r>
            <a:r>
              <a:rPr lang="en-GB" sz="6000" u="sng" dirty="0">
                <a:solidFill>
                  <a:srgbClr val="FFFF00"/>
                </a:solidFill>
                <a:latin typeface="Andika" panose="02000000000000000000" pitchFamily="2" charset="0"/>
              </a:rPr>
              <a:t>a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lways </a:t>
            </a:r>
            <a:r>
              <a:rPr lang="en-GB" sz="6000" u="sng" dirty="0">
                <a:solidFill>
                  <a:srgbClr val="FFFF00"/>
                </a:solidFill>
                <a:latin typeface="Andika" panose="02000000000000000000" pitchFamily="2" charset="0"/>
              </a:rPr>
              <a:t>a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nswers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u="sng" dirty="0">
                <a:solidFill>
                  <a:srgbClr val="FFFF00"/>
                </a:solidFill>
                <a:latin typeface="Andika" panose="02000000000000000000" pitchFamily="2" charset="0"/>
              </a:rPr>
              <a:t>a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ll </a:t>
            </a:r>
            <a:r>
              <a:rPr lang="en-GB" sz="6000" u="sng" dirty="0">
                <a:solidFill>
                  <a:srgbClr val="FFFF00"/>
                </a:solidFill>
                <a:latin typeface="Andika" panose="02000000000000000000" pitchFamily="2" charset="0"/>
              </a:rPr>
              <a:t>a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larm </a:t>
            </a:r>
            <a:r>
              <a:rPr lang="en-GB" sz="6000" u="sng" dirty="0">
                <a:solidFill>
                  <a:srgbClr val="FFFF00"/>
                </a:solidFill>
                <a:latin typeface="Andika" panose="02000000000000000000" pitchFamily="2" charset="0"/>
              </a:rPr>
              <a:t>a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lerts.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75501" y="530352"/>
            <a:ext cx="11563950" cy="5927598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uses alliteration.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B6405D-9EF4-2A1D-BD64-FAF525EC7102}"/>
              </a:ext>
            </a:extLst>
          </p:cNvPr>
          <p:cNvSpPr txBox="1"/>
          <p:nvPr/>
        </p:nvSpPr>
        <p:spPr>
          <a:xfrm>
            <a:off x="359200" y="2921168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Scrambler is like a snake.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852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97632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4263F-F2D2-C6FF-6809-3A34D95F20D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0EC300-0E13-99C3-B404-5A435DD521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9762EA7-7A54-B3E3-8BA3-8F3819DAA78B}"/>
              </a:ext>
            </a:extLst>
          </p:cNvPr>
          <p:cNvSpPr txBox="1"/>
          <p:nvPr/>
        </p:nvSpPr>
        <p:spPr>
          <a:xfrm>
            <a:off x="342900" y="5611561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a simile.</a:t>
            </a:r>
            <a:endParaRPr lang="en-GB" sz="36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D98804-12C2-5246-F8C0-F032939F596F}"/>
              </a:ext>
            </a:extLst>
          </p:cNvPr>
          <p:cNvSpPr txBox="1"/>
          <p:nvPr/>
        </p:nvSpPr>
        <p:spPr>
          <a:xfrm>
            <a:off x="359200" y="2921168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Scrambler is </a:t>
            </a:r>
            <a:r>
              <a:rPr lang="en-GB" sz="6000" u="sng" dirty="0">
                <a:solidFill>
                  <a:srgbClr val="FFFF00"/>
                </a:solidFill>
                <a:latin typeface="Andika" panose="02000000000000000000" pitchFamily="2" charset="0"/>
              </a:rPr>
              <a:t>like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a snake.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831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uses alliteration.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33CF12D-2E15-3705-82E2-F13A27E83E91}"/>
              </a:ext>
            </a:extLst>
          </p:cNvPr>
          <p:cNvSpPr txBox="1"/>
          <p:nvPr/>
        </p:nvSpPr>
        <p:spPr>
          <a:xfrm>
            <a:off x="342900" y="2331376"/>
            <a:ext cx="11596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Scrambler is as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slippery as a snake.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035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6087" y="530352"/>
            <a:ext cx="11663364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6C8C4E1-B8C2-4459-A1C9-39FEA78758DE}"/>
              </a:ext>
            </a:extLst>
          </p:cNvPr>
          <p:cNvSpPr txBox="1"/>
          <p:nvPr/>
        </p:nvSpPr>
        <p:spPr>
          <a:xfrm>
            <a:off x="469174" y="4317661"/>
            <a:ext cx="115965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uses alliteration because several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words in the sentence begin with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same sound — the /s/ sound.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</a:rPr>
              <a:t>also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simile!</a:t>
            </a:r>
            <a:endParaRPr lang="en-GB" sz="36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D057E98-8862-D3A9-AB72-84269B8D0E3A}"/>
              </a:ext>
            </a:extLst>
          </p:cNvPr>
          <p:cNvSpPr txBox="1"/>
          <p:nvPr/>
        </p:nvSpPr>
        <p:spPr>
          <a:xfrm>
            <a:off x="342900" y="2177711"/>
            <a:ext cx="11596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u="sng" dirty="0">
                <a:solidFill>
                  <a:srgbClr val="FFFF00"/>
                </a:solidFill>
                <a:latin typeface="Andika" panose="02000000000000000000" pitchFamily="2" charset="0"/>
              </a:rPr>
              <a:t>S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crambler is as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u="sng" dirty="0">
                <a:solidFill>
                  <a:srgbClr val="FFFF00"/>
                </a:solidFill>
                <a:latin typeface="Andika" panose="02000000000000000000" pitchFamily="2" charset="0"/>
              </a:rPr>
              <a:t>s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lippery as a </a:t>
            </a:r>
            <a:r>
              <a:rPr lang="en-GB" sz="6000" u="sng" dirty="0">
                <a:solidFill>
                  <a:srgbClr val="FFFF00"/>
                </a:solidFill>
                <a:latin typeface="Andika" panose="02000000000000000000" pitchFamily="2" charset="0"/>
              </a:rPr>
              <a:t>s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nake.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281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</a:t>
            </a:r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  <a:t>? </a:t>
            </a:r>
            <a:b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sentence below uses alliteration.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A20CC2-48EA-2C4D-FF0B-DB1CE03A6B78}"/>
              </a:ext>
            </a:extLst>
          </p:cNvPr>
          <p:cNvSpPr txBox="1"/>
          <p:nvPr/>
        </p:nvSpPr>
        <p:spPr>
          <a:xfrm>
            <a:off x="373471" y="2902879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Emile has a heart of gold.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01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37F7FB-3A75-6612-E096-D5398D8C61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95F20E4-B920-3642-3F16-2964419E45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1385A3D-B401-05C4-4B39-DDC49965C54B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shipis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fly fast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EBEEDA8-8D1F-4284-CF8D-D60772C2E20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blasts a loud horn.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BFB6ABB-F277-46F7-6615-8A54D6D9B423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 is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A8925B5-468A-A8AB-2026-2CF5D500017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proper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blasts a loud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horn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3754959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7B61BDB-E206-9CE2-2155-2A7C00F68A26}"/>
              </a:ext>
            </a:extLst>
          </p:cNvPr>
          <p:cNvSpPr txBox="1"/>
          <p:nvPr/>
        </p:nvSpPr>
        <p:spPr>
          <a:xfrm>
            <a:off x="342900" y="5611561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a metaphor.</a:t>
            </a:r>
            <a:endParaRPr lang="en-GB" sz="36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C625EDB-AAA4-D372-D34B-3DC6DE5A6950}"/>
              </a:ext>
            </a:extLst>
          </p:cNvPr>
          <p:cNvSpPr txBox="1"/>
          <p:nvPr/>
        </p:nvSpPr>
        <p:spPr>
          <a:xfrm>
            <a:off x="373471" y="2902879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Emile has a heart of gold.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417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3363007" y="1656748"/>
            <a:ext cx="7498663" cy="41310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</a:t>
            </a:r>
            <a:r>
              <a:rPr lang="en-GB" sz="32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sentence about Emile</a:t>
            </a:r>
            <a:r>
              <a:rPr lang="en-GB" sz="3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Aimee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Scrambler that uses alliteration?</a:t>
            </a:r>
          </a:p>
          <a:p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example, “Emile eats everything, everywhere.”</a:t>
            </a: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346257CA-37B1-9692-7F51-20FD9BFA547A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6" name="Amber Oval">
            <a:extLst>
              <a:ext uri="{FF2B5EF4-FFF2-40B4-BE49-F238E27FC236}">
                <a16:creationId xmlns:a16="http://schemas.microsoft.com/office/drawing/2014/main" id="{553BC89F-5058-0D40-2483-B1C36D2EE98F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28720F4-E484-4167-0546-1FB007780190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6B5C03-F847-BE80-598C-5DF7739D357F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6" name="Last 60 seconds">
            <a:extLst>
              <a:ext uri="{FF2B5EF4-FFF2-40B4-BE49-F238E27FC236}">
                <a16:creationId xmlns:a16="http://schemas.microsoft.com/office/drawing/2014/main" id="{D1C6E0E0-D430-1806-D846-8E9C0DF70BBE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7" name="Grey Oval">
            <a:extLst>
              <a:ext uri="{FF2B5EF4-FFF2-40B4-BE49-F238E27FC236}">
                <a16:creationId xmlns:a16="http://schemas.microsoft.com/office/drawing/2014/main" id="{CEF28D70-9270-253C-EAD9-F5462999C809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36402C-2ACC-DFD4-4A6D-70D642F541AC}"/>
              </a:ext>
            </a:extLst>
          </p:cNvPr>
          <p:cNvSpPr/>
          <p:nvPr/>
        </p:nvSpPr>
        <p:spPr>
          <a:xfrm>
            <a:off x="1808364" y="3810946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D8B16B-D303-6D91-4BFE-8C609A64C5AE}"/>
              </a:ext>
            </a:extLst>
          </p:cNvPr>
          <p:cNvCxnSpPr>
            <a:cxnSpLocks/>
            <a:stCxn id="17" idx="0"/>
          </p:cNvCxnSpPr>
          <p:nvPr/>
        </p:nvCxnSpPr>
        <p:spPr>
          <a:xfrm flipH="1">
            <a:off x="1848751" y="2575918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D0B92-9ED5-12BB-366A-DF74B39C552C}"/>
              </a:ext>
            </a:extLst>
          </p:cNvPr>
          <p:cNvCxnSpPr/>
          <p:nvPr/>
        </p:nvCxnSpPr>
        <p:spPr>
          <a:xfrm>
            <a:off x="1855604" y="4885228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72984A4-0557-2DCD-66BB-A40203CCA32A}"/>
              </a:ext>
            </a:extLst>
          </p:cNvPr>
          <p:cNvCxnSpPr>
            <a:cxnSpLocks/>
          </p:cNvCxnSpPr>
          <p:nvPr/>
        </p:nvCxnSpPr>
        <p:spPr>
          <a:xfrm>
            <a:off x="2449966" y="4676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11A951-3039-BFE4-E517-747E2E6F092E}"/>
              </a:ext>
            </a:extLst>
          </p:cNvPr>
          <p:cNvCxnSpPr>
            <a:cxnSpLocks/>
          </p:cNvCxnSpPr>
          <p:nvPr/>
        </p:nvCxnSpPr>
        <p:spPr>
          <a:xfrm>
            <a:off x="1126913" y="2793171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E253FE-1ED3-8FFE-DA49-DD64AC024A09}"/>
              </a:ext>
            </a:extLst>
          </p:cNvPr>
          <p:cNvCxnSpPr>
            <a:cxnSpLocks/>
          </p:cNvCxnSpPr>
          <p:nvPr/>
        </p:nvCxnSpPr>
        <p:spPr>
          <a:xfrm>
            <a:off x="711708" y="328690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8FE99-4341-A598-9836-6EFFE052182C}"/>
              </a:ext>
            </a:extLst>
          </p:cNvPr>
          <p:cNvCxnSpPr>
            <a:cxnSpLocks/>
          </p:cNvCxnSpPr>
          <p:nvPr/>
        </p:nvCxnSpPr>
        <p:spPr>
          <a:xfrm>
            <a:off x="2748382" y="4315616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6148CC-7690-BE13-E553-6A58C1648833}"/>
              </a:ext>
            </a:extLst>
          </p:cNvPr>
          <p:cNvCxnSpPr>
            <a:cxnSpLocks/>
          </p:cNvCxnSpPr>
          <p:nvPr/>
        </p:nvCxnSpPr>
        <p:spPr>
          <a:xfrm>
            <a:off x="2880726" y="384825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8CF59A-9536-F0A3-618E-605D44005A49}"/>
              </a:ext>
            </a:extLst>
          </p:cNvPr>
          <p:cNvCxnSpPr>
            <a:cxnSpLocks/>
          </p:cNvCxnSpPr>
          <p:nvPr/>
        </p:nvCxnSpPr>
        <p:spPr>
          <a:xfrm>
            <a:off x="581635" y="386988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8811A1-45D5-EBAA-3476-3F6633641459}"/>
              </a:ext>
            </a:extLst>
          </p:cNvPr>
          <p:cNvCxnSpPr>
            <a:cxnSpLocks/>
          </p:cNvCxnSpPr>
          <p:nvPr/>
        </p:nvCxnSpPr>
        <p:spPr>
          <a:xfrm flipV="1">
            <a:off x="2801460" y="330095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F79574-CD24-5274-F3FB-29EC745E5A95}"/>
              </a:ext>
            </a:extLst>
          </p:cNvPr>
          <p:cNvCxnSpPr>
            <a:cxnSpLocks/>
          </p:cNvCxnSpPr>
          <p:nvPr/>
        </p:nvCxnSpPr>
        <p:spPr>
          <a:xfrm flipV="1">
            <a:off x="741475" y="433201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 30 seconds">
            <a:extLst>
              <a:ext uri="{FF2B5EF4-FFF2-40B4-BE49-F238E27FC236}">
                <a16:creationId xmlns:a16="http://schemas.microsoft.com/office/drawing/2014/main" id="{E07454F5-1E0C-CF54-F617-BA3D9C971709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3E80B2-25FB-3669-F0DD-2198531A11DD}"/>
              </a:ext>
            </a:extLst>
          </p:cNvPr>
          <p:cNvCxnSpPr>
            <a:cxnSpLocks/>
          </p:cNvCxnSpPr>
          <p:nvPr/>
        </p:nvCxnSpPr>
        <p:spPr>
          <a:xfrm flipV="1">
            <a:off x="1102105" y="467699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2E5FA4-E10D-BD5B-1B96-3577616233FC}"/>
              </a:ext>
            </a:extLst>
          </p:cNvPr>
          <p:cNvCxnSpPr>
            <a:cxnSpLocks/>
          </p:cNvCxnSpPr>
          <p:nvPr/>
        </p:nvCxnSpPr>
        <p:spPr>
          <a:xfrm flipV="1">
            <a:off x="2505615" y="283466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0A9BDF-809E-0361-78DB-C73481A388C9}"/>
              </a:ext>
            </a:extLst>
          </p:cNvPr>
          <p:cNvGrpSpPr>
            <a:grpSpLocks/>
          </p:cNvGrpSpPr>
          <p:nvPr/>
        </p:nvGrpSpPr>
        <p:grpSpPr bwMode="auto">
          <a:xfrm>
            <a:off x="1854832" y="2765778"/>
            <a:ext cx="7938" cy="2208212"/>
            <a:chOff x="6948614" y="3503140"/>
            <a:chExt cx="7930" cy="2208694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CEE151-9D1F-5ECD-29E3-8FC675726C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DAE03FD-655F-C982-3EBC-7D3254B95C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2 minutes start">
            <a:extLst>
              <a:ext uri="{FF2B5EF4-FFF2-40B4-BE49-F238E27FC236}">
                <a16:creationId xmlns:a16="http://schemas.microsoft.com/office/drawing/2014/main" id="{805FA77A-5F76-D3D2-E85B-9521357E1CC4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12177E-B3D2-0F81-7C0F-60DE6730D327}"/>
              </a:ext>
            </a:extLst>
          </p:cNvPr>
          <p:cNvSpPr txBox="1"/>
          <p:nvPr/>
        </p:nvSpPr>
        <p:spPr>
          <a:xfrm>
            <a:off x="645899" y="1868502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B9E476-97EF-FEEA-1216-A71CB0D3A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8" name="Picture 7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D4A415-9B04-4B84-1E89-3E4580321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3898" y="4612922"/>
            <a:ext cx="1631994" cy="2023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1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4.58333E-6 1.11111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29" grpId="0" animBg="1"/>
      <p:bldP spid="3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76201" y="123824"/>
          <a:ext cx="12011024" cy="60705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1352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384822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44792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669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55236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55873">
                <a:tc>
                  <a:txBody>
                    <a:bodyPr/>
                    <a:lstStyle/>
                    <a:p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Simile?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there a simile in the sentence?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Her smile was as bright as the sun.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Gsimile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5587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Metaphor?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there a metaphor in the sentence?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sat on the windowsill.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Gmetaphor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Personification - Which word personifies the subject?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Identify the word that personifies the subject: "The old house sighed in the wind."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Gpersonification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Personification - Is there personification?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there personification in the sentence 'The wind whispered secrets through the trees.'?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GPerson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Onomatopoeia - Which word is an onomatopoeia?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Identify the word that is an onomatopoeia: "The bucket clanged loudly on the floor."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Gono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Onomatopoeia - Which word is an onomatopoeia 1?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word is an onomatopoeia?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Gono1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7221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Onomatopoeia - Is there an onomatopoeia?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there an onomatopoeia in the sentence 'The bees buzzed in the garden.'?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Gono2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379990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Alliteration, metaphor, simile or personification?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there alliteration, a metaphor, a simile or personification in this sentence?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Gallit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194420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FA2F0B-7654-3745-CF41-61F2762E83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CBCAD2-85CC-F308-FB44-8C319871D2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E001A78-D787-5121-0E06-6F2D40A9393E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shipis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fly fast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896D236-FCB0-E7F2-3585-29C7CEEA488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blasts a loud horn.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FD6A4D9-4138-5D15-F7C5-DCD600B6C88E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 is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D1AEEF2-B3A5-3D45-6250-472D5927F7B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blasts a loud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horn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3737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8FBC40-313D-36D2-87B5-554C7C7913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E15A80D-01DD-BB13-F5C3-4A21AB4069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789D6F3-138F-CA21-C7DD-85CC12072E69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shipis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fly fast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12DBE99-B450-6E75-4133-E1ADB516781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blasts a loud horn.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E8933E-E78B-57D3-9B54-28845CAB26C4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 is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0A2EA01-0E34-683E-EA80-5B502EE930E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blasts a loud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horn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2346893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30E930-D97B-7887-D51D-E8A07B1978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C865103-0096-1847-07CA-4597CE6A06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CD643D4-9D27-B19F-9AB7-8A9569D1F686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ship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fly fast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9AE6BB7-6212-B147-81EB-663D1EAC7BD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blasts a loud horn.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E8896B9-64EF-FBC4-5D27-D1DAD1D8A970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 is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6199A3-509A-70A0-700B-06DF425E4EE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blasts a loud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horn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1029826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420C99-180D-7FE1-AA77-7A31E28700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1C208E2-344F-84E9-4F31-208B66351D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A0B0F7C-B11B-DC25-2FCF-50E952512A2B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ship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fly fast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29DA13-CD59-74F2-28CF-68443E42690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blasts a loud horn.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DAE13B-049C-2A1E-3A86-6080F666C834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 is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AB527B3-217F-607B-524A-53D772824DD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blasts a loud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horn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539728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6FCF12-51B0-5CDF-F5E4-44F4143A1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EC8D17B-1B8C-47C7-42F3-39E7CEB83D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B9B292-2BC1-DD99-F7FF-21764BDC4D9B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ship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fly fast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3967702-5319-86B2-8D36-18BD12CA316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blasts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 loud horn.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B615671-D6FA-275B-191F-6FAF3B72E12A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 is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EE3EEE-5D07-BC2C-F108-35A3B97A9B1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blasts a loud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horn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3556892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1748</Words>
  <Application>Microsoft Office PowerPoint</Application>
  <PresentationFormat>Widescreen</PresentationFormat>
  <Paragraphs>310</Paragraphs>
  <Slides>42</Slides>
  <Notes>1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5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Alliteration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6</cp:revision>
  <dcterms:created xsi:type="dcterms:W3CDTF">2022-05-31T09:42:07Z</dcterms:created>
  <dcterms:modified xsi:type="dcterms:W3CDTF">2025-12-22T09:47:47Z</dcterms:modified>
</cp:coreProperties>
</file>