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1"/>
  </p:notesMasterIdLst>
  <p:sldIdLst>
    <p:sldId id="390" r:id="rId2"/>
    <p:sldId id="509" r:id="rId3"/>
    <p:sldId id="511" r:id="rId4"/>
    <p:sldId id="512" r:id="rId5"/>
    <p:sldId id="513" r:id="rId6"/>
    <p:sldId id="514" r:id="rId7"/>
    <p:sldId id="515" r:id="rId8"/>
    <p:sldId id="522" r:id="rId9"/>
    <p:sldId id="517" r:id="rId10"/>
    <p:sldId id="518" r:id="rId11"/>
    <p:sldId id="523" r:id="rId12"/>
    <p:sldId id="519" r:id="rId13"/>
    <p:sldId id="520" r:id="rId14"/>
    <p:sldId id="521" r:id="rId15"/>
    <p:sldId id="524" r:id="rId16"/>
    <p:sldId id="525" r:id="rId17"/>
    <p:sldId id="526" r:id="rId18"/>
    <p:sldId id="527" r:id="rId19"/>
    <p:sldId id="385" r:id="rId20"/>
  </p:sldIdLst>
  <p:sldSz cx="12192000" cy="6858000"/>
  <p:notesSz cx="6858000" cy="9144000"/>
  <p:embeddedFontLst>
    <p:embeddedFont>
      <p:font typeface="Andika" panose="02000000000000000000" pitchFamily="2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4A95E50-07A6-44ED-87A5-A67B7C1DE3FA}" v="3" dt="2025-12-11T13:01:28.7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C16FEE-997A-A509-E462-97B560D13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313792-65AE-8AE1-8F82-87F3FCC3FE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9613ED-C308-345E-B954-6FF9882694C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A31531-303E-DA3C-9BC7-070958BC40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45042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678178-3536-D239-C0AF-44678FD7E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563DA0-C196-A051-6026-9D41C2E62D4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1DB124-5D47-CA5A-10FC-60E0C99291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90ACCC-21CC-CAA3-6B3F-1AB06D5AC60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0768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450628-23E9-43BE-D5FB-D5050FF361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04D584-EC3B-1388-7BE9-4B70CA223C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FE4E58-4BAD-BEAB-7919-89EDB22C5D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464FC3-717A-1764-7E32-271D4B0A54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3532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D1873E-6382-59DB-F386-067443C56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669BEE4-0B69-9BE8-65AF-3B215A3989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D88E93-9E0F-9CDD-4C83-5200238FE7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30010F-B9B7-4B38-D37F-9E7EB0BCEEB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8496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2D9101-87D5-A319-2B25-B86C04E2BD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5D566C-9FAF-3996-B093-3757582D073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19781A-8238-F83B-4884-6538D114C2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DE393-E6B3-12C4-0FE0-E765D1221A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84765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436C7A-7CB6-9B15-0DA6-578973966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0EA896-EEDE-45B8-A5E1-F61481A3FD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F6057E-383F-E3B3-C811-3ECDB2EB7C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1E31AA-02DA-5228-7553-C52155B62F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7865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2D7739-82CE-D17E-C6AB-8EFCF6F5A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980BB1F-9A70-9B26-784A-D2D0F4CC20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04ADDB-3F6C-FFD9-02C3-83A8167955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DCFCC-BED8-F3B2-BEA5-BB4F5F1C38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87840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AF52D-BC2E-BDA4-8248-382CAE38EE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ABF9B31-FA84-3169-A556-78DB2A1772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8C3766-04DF-609B-1F44-5CC50C1737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FEE854-3D0D-85AB-60ED-9C877B0B92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8188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999D1B-D7F1-0088-9A0B-DFCAC9A9C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1BB8C18-ED55-4AE6-D2AE-E50B95BC5A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9BCF65-0681-B1DC-8051-E7A6727335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CC6F25-27D1-9B84-EAB4-6102AD60FD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1284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87C0A-F8AB-E674-9735-6F879EF024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EF03D52-0F22-CD47-918D-8CF8E663669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6ECA29-2007-1E40-C022-C1E80F1522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CC5C2D-7D6D-5222-1830-07542A867F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0181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17791C-1AA8-69C9-7802-39A9372F89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40C5D2-F7A5-56C6-D8D9-53C23C5ED0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EAD9AB-D30D-6BF3-2142-4A5D7E38E4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286448-642A-5E27-F96E-16EBE6DFDB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19117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40AD1B-8BFA-B2D0-4444-2422A7845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D99B15-91F6-A09A-4723-7D5996AABF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0DACA3F-380D-F280-6879-1CA7B0CA5D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5C7BFE-7713-BD40-B910-E34891B20B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405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EED278-8B9C-2FC1-F89F-6FCF22E658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9FB35F4-6BE8-17CB-7373-EFB6B4EB62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E9363D0-42D5-51E1-58FF-6D1C0241C6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A6A6A6-A7BD-A153-5A89-6A7C5DA3F9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7577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1E3468-275A-3F0A-E3BA-AADE448966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667930-24CE-6841-CE95-5A0C99CA39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1E0C412-49DD-B411-835F-65596C3275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7C2E59-C6FF-7A6B-EB8D-20968FC3D78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6334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E7DB8E-23CC-3056-1F97-AB790254F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AFB390-02E3-E4FC-6F90-32FD6DF3AD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401872-B03F-4286-E790-A55FF2F837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9BE094-FEED-875C-48D3-2D5C1DE7A6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21126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89249-B954-E787-D6E7-F45D6B1E6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F81E78-9387-9D22-DCB2-1825F90160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891894-BC30-8106-FF63-0DC5B5626A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6FD37C-35F7-567B-B8F0-AA78F07E7A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3044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3625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33429-A26C-FBF5-B88C-14A755782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A6E286D-3A73-4AFA-1738-B5F3431B3A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6CAF92-5BAD-E6DA-F905-E6353335D280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42BB79-78E5-1913-394E-016E9C95985E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5EBD0F6-C708-19DC-023E-CB8CD1873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FF5AD7-69D9-01B9-680F-48743E0C7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9F40BD-BB4A-F9AE-BBA5-BF93B433699A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18B6F06-3965-28DD-FB09-DEDB893AA0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73D120EA-1778-D72E-C6D2-6295DF58A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331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is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5829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B4AE8E-DA65-833A-8AE7-4F3737C14B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3152B60-8589-8C91-B2FC-CF777797C2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49BEE3D-6B62-588F-E19F-B221E56D4B95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1AC4B85-D939-FBBC-10E8-7657B5961C05}"/>
              </a:ext>
            </a:extLst>
          </p:cNvPr>
          <p:cNvSpPr/>
          <p:nvPr/>
        </p:nvSpPr>
        <p:spPr>
          <a:xfrm>
            <a:off x="866773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69C3522-1518-DCF8-3EEB-C3B9C608A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F844626-3E08-B9F9-6A63-11B54101E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42234F-F15F-C21C-C312-C639E4746A98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FEC25A8-5416-68B2-C2E1-350FB98F3F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3DAD00D2-45EE-C32E-0008-5602B312C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</a:t>
            </a:r>
          </a:p>
        </p:txBody>
      </p:sp>
    </p:spTree>
    <p:extLst>
      <p:ext uri="{BB962C8B-B14F-4D97-AF65-F5344CB8AC3E}">
        <p14:creationId xmlns:p14="http://schemas.microsoft.com/office/powerpoint/2010/main" val="8626416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FADF28-87F4-E22F-6F38-856BA2E3E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3FB438B-8760-9153-7E5A-DEABE12660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B7EE1D1A-3B13-0E7C-56CC-E19B0BE039DC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CEB334A-6397-0EE1-715E-1A3D72592F75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86A7306-4876-681A-72B7-15139ECB42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BD13BFB-DE1E-AD24-87CF-9CBA160F2D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84E09FC-664C-D6D8-2AEE-C6F5376D0E6E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308F933-C862-4EF8-028F-BAA6A415DB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A688586-9DA4-D0F9-3A42-E692F95E39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</a:t>
            </a:r>
          </a:p>
        </p:txBody>
      </p:sp>
    </p:spTree>
    <p:extLst>
      <p:ext uri="{BB962C8B-B14F-4D97-AF65-F5344CB8AC3E}">
        <p14:creationId xmlns:p14="http://schemas.microsoft.com/office/powerpoint/2010/main" val="3399959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655DBA-23A9-49F5-830D-FCC4678410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BFB80998-A467-A3DE-78E0-0085F57699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CB6AF71-9D4E-444F-1165-E2B1A577E8A7}"/>
              </a:ext>
            </a:extLst>
          </p:cNvPr>
          <p:cNvSpPr/>
          <p:nvPr/>
        </p:nvSpPr>
        <p:spPr>
          <a:xfrm>
            <a:off x="321329" y="1996057"/>
            <a:ext cx="11689696" cy="46533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6D2EDC5-C1D5-9011-4B05-A20C51A13A83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21BC487-1387-801A-010A-010588252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54F2A7-DB71-78AC-0A95-614982EA9C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1DB51B-35BD-F5A0-6117-A1D6518DAF83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CAF74FA-E1E0-9F77-1DE0-6B6A9BC607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2B81F8B-79DC-B2A1-0ED4-E5991B2B92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4027648"/>
            <a:ext cx="12089745" cy="2746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are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3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833201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E6D02D-503C-E9FC-0236-1206D6136D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25C33CF-C163-7F22-4BAE-7231C828DF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6493314-54F3-3DF7-C77C-8E94C7A63A02}"/>
              </a:ext>
            </a:extLst>
          </p:cNvPr>
          <p:cNvSpPr/>
          <p:nvPr/>
        </p:nvSpPr>
        <p:spPr>
          <a:xfrm>
            <a:off x="319297" y="1996057"/>
            <a:ext cx="11727796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CD67543-9E3A-BB05-7F1B-1CF261D67C3A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154568E-C34D-603A-3EED-21DC9CE36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98A991C-2016-D2DC-BEE9-6BC8511ADE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EF8C27B-CFDA-C82A-3144-AFC5B38887C7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6737CF7-6869-6C61-D31B-64B69BD7B3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75FF301-DA7B-61F5-7B5B-BD45711D0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610" y="3888051"/>
            <a:ext cx="11727797" cy="202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indent="5429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85725" indent="5429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robots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are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warning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danger ahead.</a:t>
            </a:r>
          </a:p>
          <a:p>
            <a:pPr marL="85725" indent="5429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 </a:t>
            </a:r>
            <a:r>
              <a:rPr lang="en-GB" sz="2800" dirty="0">
                <a:solidFill>
                  <a:schemeClr val="bg1"/>
                </a:solidFill>
              </a:rPr>
              <a:t>The robots </a:t>
            </a:r>
            <a:r>
              <a:rPr lang="en-GB" sz="2800" i="1" u="sng" dirty="0">
                <a:solidFill>
                  <a:schemeClr val="bg1"/>
                </a:solidFill>
              </a:rPr>
              <a:t>were warning</a:t>
            </a:r>
            <a:r>
              <a:rPr lang="en-GB" sz="2800" dirty="0">
                <a:solidFill>
                  <a:schemeClr val="bg1"/>
                </a:solidFill>
              </a:rPr>
              <a:t> about danger ahead.</a:t>
            </a: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23679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017009-7416-79AE-4B68-ED223933D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5273760E-7494-9DF6-D7AB-363190C6B2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32D347E-41D5-67FD-F4C9-942FCAEBD1F3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0B6C1A8-BF64-D180-17C7-21DC10C5792B}"/>
              </a:ext>
            </a:extLst>
          </p:cNvPr>
          <p:cNvSpPr/>
          <p:nvPr/>
        </p:nvSpPr>
        <p:spPr>
          <a:xfrm>
            <a:off x="866773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A83CD5D-86C8-F49C-5869-DF48D6717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7A72CE2-E2EE-84B9-A2AE-577E66D759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a small problem.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02953BA-F732-7BD8-046C-69297B488D6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D7FA9964-33FF-3B74-03DE-97AF3FC640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B9899D1-A47B-67D3-6BAC-E4F6E6F9CC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</a:t>
            </a:r>
          </a:p>
        </p:txBody>
      </p:sp>
    </p:spTree>
    <p:extLst>
      <p:ext uri="{BB962C8B-B14F-4D97-AF65-F5344CB8AC3E}">
        <p14:creationId xmlns:p14="http://schemas.microsoft.com/office/powerpoint/2010/main" val="1535787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57213-45B6-F662-81A5-95A6AECE44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0C0B357-AAE7-114D-1FEC-76B7DF6945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5B7F1B1-5EFC-2526-7AE8-2A7E4584192B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E9298C9-3F2B-3E54-4ADD-2DAB79FBF7F9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7F60A98-C049-2B43-D2DA-2A808A0EC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1B03E15-9891-34B2-515E-B1048C308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</a:rPr>
              <a:t> about a small problem.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6D6271-3E0D-72E5-5548-2FDFC80E96B6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DB83A25-9D99-C503-4C05-C2824E469B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3ADD87B-9CF5-D396-6DC6-9DD554EAD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A child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cried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a small problem. 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</a:t>
            </a:r>
          </a:p>
        </p:txBody>
      </p:sp>
    </p:spTree>
    <p:extLst>
      <p:ext uri="{BB962C8B-B14F-4D97-AF65-F5344CB8AC3E}">
        <p14:creationId xmlns:p14="http://schemas.microsoft.com/office/powerpoint/2010/main" val="35604952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CBC84-C896-537C-7639-02BB5C483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C9C8911-5F77-9949-446E-6325F4A521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47C836B-1C6B-5BF6-5D2C-8336B0AAC5DE}"/>
              </a:ext>
            </a:extLst>
          </p:cNvPr>
          <p:cNvSpPr/>
          <p:nvPr/>
        </p:nvSpPr>
        <p:spPr>
          <a:xfrm>
            <a:off x="321329" y="1996057"/>
            <a:ext cx="11689696" cy="46533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0DC5F22-63A3-B34A-E9D4-AB0CD72A0DF3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C11366A-D00C-9E71-E316-31E00F3C0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00BB6A-6C3A-0B6F-15B4-239D9E95DB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</a:rPr>
              <a:t> about a small problem.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A08C16-CD84-092D-AD1B-2FEC2460C9DC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E04E843-F47B-FC42-6D4C-0BD3B33F82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B0D69F1-8C88-0BF0-4927-FCE82E5480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348" y="3758198"/>
            <a:ext cx="12089745" cy="2746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</a:t>
            </a:r>
            <a:r>
              <a:rPr lang="en-GB" sz="2800" dirty="0">
                <a:solidFill>
                  <a:schemeClr val="bg1"/>
                </a:solidFill>
              </a:rPr>
              <a:t>A child </a:t>
            </a:r>
            <a:r>
              <a:rPr lang="en-GB" sz="2800" i="1" u="sng" dirty="0">
                <a:solidFill>
                  <a:schemeClr val="bg1"/>
                </a:solidFill>
              </a:rPr>
              <a:t>cried</a:t>
            </a:r>
            <a:r>
              <a:rPr lang="en-GB" sz="2800" dirty="0">
                <a:solidFill>
                  <a:schemeClr val="bg1"/>
                </a:solidFill>
              </a:rPr>
              <a:t> about a small problem. </a:t>
            </a:r>
          </a:p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A child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is crying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about a small problem. </a:t>
            </a:r>
          </a:p>
          <a:p>
            <a:pPr marL="180975" indent="628650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32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846722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EC6519-763E-C650-2DEC-F7DEBC7E6A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E7801DC-07B9-A848-C74B-8CD30DD1FC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D56D712-D847-65A8-9554-B930EE96F13A}"/>
              </a:ext>
            </a:extLst>
          </p:cNvPr>
          <p:cNvSpPr/>
          <p:nvPr/>
        </p:nvSpPr>
        <p:spPr>
          <a:xfrm>
            <a:off x="319297" y="1996057"/>
            <a:ext cx="11727796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08E787E-8FD6-021C-E2FA-7C42B1D675D2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4C13B5C-6848-5BAB-59C7-EF78C356B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994D8DA-4D9B-AE2A-0E9F-59AAC45C6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</a:rPr>
              <a:t> about a small problem.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8D97C0-C129-9FE3-BB41-256D7E0672E1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9D00875-1D5B-80E2-B7F7-2ED353DC5D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B7C5F27-3146-3E3C-1891-A1588450D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610" y="3888051"/>
            <a:ext cx="11727797" cy="2024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tabLst>
                <a:tab pos="714375" algn="l"/>
              </a:tabLst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</a:t>
            </a:r>
            <a:r>
              <a:rPr lang="en-GB" sz="2800" dirty="0">
                <a:solidFill>
                  <a:schemeClr val="bg1"/>
                </a:solidFill>
              </a:rPr>
              <a:t>A child </a:t>
            </a:r>
            <a:r>
              <a:rPr lang="en-GB" sz="2800" i="1" u="sng" dirty="0">
                <a:solidFill>
                  <a:schemeClr val="bg1"/>
                </a:solidFill>
              </a:rPr>
              <a:t>cried</a:t>
            </a:r>
            <a:r>
              <a:rPr lang="en-GB" sz="2800" dirty="0">
                <a:solidFill>
                  <a:schemeClr val="bg1"/>
                </a:solidFill>
              </a:rPr>
              <a:t> about a small problem. 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tabLst>
                <a:tab pos="714375" algn="l"/>
              </a:tabLst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</a:t>
            </a:r>
            <a:r>
              <a:rPr lang="en-GB" sz="2800" dirty="0">
                <a:solidFill>
                  <a:schemeClr val="bg1"/>
                </a:solidFill>
              </a:rPr>
              <a:t>A child </a:t>
            </a:r>
            <a:r>
              <a:rPr lang="en-GB" sz="2800" i="1" u="sng" dirty="0">
                <a:solidFill>
                  <a:schemeClr val="bg1"/>
                </a:solidFill>
              </a:rPr>
              <a:t>is crying</a:t>
            </a:r>
            <a:r>
              <a:rPr lang="en-GB" sz="2800" dirty="0">
                <a:solidFill>
                  <a:schemeClr val="bg1"/>
                </a:solidFill>
              </a:rPr>
              <a:t> about a small problem. 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  <a:tabLst>
                <a:tab pos="714375" algn="l"/>
              </a:tabLst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 </a:t>
            </a:r>
            <a:r>
              <a:rPr lang="en-GB" sz="2800" dirty="0">
                <a:solidFill>
                  <a:schemeClr val="bg1"/>
                </a:solidFill>
              </a:rPr>
              <a:t>A child </a:t>
            </a:r>
            <a:r>
              <a:rPr lang="en-GB" sz="2800" i="1" u="sng" dirty="0">
                <a:solidFill>
                  <a:schemeClr val="bg1"/>
                </a:solidFill>
              </a:rPr>
              <a:t>was crying</a:t>
            </a:r>
            <a:r>
              <a:rPr lang="en-GB" sz="2800" dirty="0">
                <a:solidFill>
                  <a:schemeClr val="bg1"/>
                </a:solidFill>
              </a:rPr>
              <a:t> about a small problem. </a:t>
            </a: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1426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252410" y="285750"/>
          <a:ext cx="11687175" cy="5913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0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21717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65914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r>
                        <a:rPr lang="en-GB" sz="1800" dirty="0"/>
                        <a:t>Spot the verb - Simple tenses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sat on the mat.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Two verbs.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cat catches a mouse and eats it.</a:t>
                      </a:r>
                    </a:p>
                  </a:txBody>
                  <a:tcPr marL="28575" marR="28575" marT="0" marB="0" anchor="b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GVerb7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verb - Progressive present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verb is in the progressive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 calling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GProgForm1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– Simple present/past.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 sister lives in Malaysia.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Gtense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53359931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noProof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Verb tenses - Present </a:t>
                      </a:r>
                      <a:r>
                        <a:rPr lang="fr-FR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simple/progressive?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small cat chases a red ball.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GSimProgPres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Simple past/present/future 2?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She played with her doll.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GSimpleTenses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Present/past progressive?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The cat is chasing a mouse.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GPresVerb1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66848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Verb tenses - Progressive past/present/future?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GB" sz="1800" dirty="0">
                          <a:effectLst/>
                        </a:rPr>
                        <a:t> tense?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rtl="0" fontAlgn="b">
                        <a:buNone/>
                      </a:pPr>
                      <a:r>
                        <a:rPr lang="en-GB" sz="1800" dirty="0">
                          <a:effectLst/>
                        </a:rPr>
                        <a:t>I was reading a book about dinosaurs.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GProgTenses</a:t>
                      </a:r>
                      <a:endParaRPr lang="en-GB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8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2FFEEE-F5A7-8A0F-8A96-95EBB6CBE23A}"/>
              </a:ext>
            </a:extLst>
          </p:cNvPr>
          <p:cNvSpPr/>
          <p:nvPr/>
        </p:nvSpPr>
        <p:spPr>
          <a:xfrm>
            <a:off x="371475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9093" y="-930596"/>
            <a:ext cx="1999407" cy="247904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3119" y="4189088"/>
            <a:ext cx="937238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i="1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Simple past: The robot </a:t>
            </a:r>
            <a:r>
              <a:rPr lang="en-GB" sz="2400" i="1" u="sng" dirty="0">
                <a:solidFill>
                  <a:schemeClr val="bg1"/>
                </a:solidFill>
              </a:rPr>
              <a:t>found</a:t>
            </a:r>
            <a:r>
              <a:rPr lang="en-GB" sz="2400" dirty="0">
                <a:solidFill>
                  <a:schemeClr val="bg1"/>
                </a:solidFill>
              </a:rPr>
              <a:t> an important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Present progressive: The robot </a:t>
            </a:r>
            <a:r>
              <a:rPr lang="en-GB" sz="2400" i="1" u="sng" dirty="0">
                <a:solidFill>
                  <a:schemeClr val="bg1"/>
                </a:solidFill>
              </a:rPr>
              <a:t>is finding </a:t>
            </a:r>
            <a:r>
              <a:rPr lang="en-GB" sz="2400" dirty="0">
                <a:solidFill>
                  <a:schemeClr val="bg1"/>
                </a:solidFill>
              </a:rPr>
              <a:t>an important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dirty="0">
                <a:solidFill>
                  <a:schemeClr val="bg1"/>
                </a:solidFill>
              </a:rPr>
              <a:t>Past progressive: The robot </a:t>
            </a:r>
            <a:r>
              <a:rPr lang="en-GB" sz="2400" i="1" u="sng" dirty="0">
                <a:solidFill>
                  <a:schemeClr val="bg1"/>
                </a:solidFill>
              </a:rPr>
              <a:t>was finding</a:t>
            </a:r>
            <a:r>
              <a:rPr lang="en-GB" sz="2400" dirty="0">
                <a:solidFill>
                  <a:schemeClr val="bg1"/>
                </a:solidFill>
              </a:rPr>
              <a:t> an important clue.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0708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0.2345 0.211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13" y="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0A4E53-6200-8486-78BF-BCEB2998F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A947F153-15CE-946A-18EE-8CD1867950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C1B5C5C-7093-B8F6-E10F-9698D297CBF7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628B14C-70B2-F277-481D-799C860F5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705229D-1164-DA1A-515D-F2E95D6DCD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races across the field.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warn about danger ahead.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cries about a small problem.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8D8D44-7E1E-1FC0-9F81-97914F412D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3" y="1805916"/>
            <a:ext cx="853397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My robot found a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That robot found another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Some robot found their clue</a:t>
            </a:r>
            <a:r>
              <a:rPr lang="fr-FR" altLang="en-US" sz="2400" dirty="0">
                <a:solidFill>
                  <a:schemeClr val="bg1"/>
                </a:solidFill>
              </a:rPr>
              <a:t>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D162DD-195E-9E99-DEAC-CC59A4C8CB2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5FE54B9-7E79-6479-0621-CDA9404B284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98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A9DC3-44AF-D9EC-A065-5774045B0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D6A7476E-182D-1315-69D6-78D3905D7F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2B9E5C6-6327-F371-8AE7-97C7FADFDCF8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80A6C4-8B36-1DB0-3FA3-3790323FA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DBD5C63-3C49-1604-BC54-BE9D92721D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warn about danger ahead.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cries about a small problem.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92F88A-9B5E-FA84-1124-1487AC0B99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3" y="1805916"/>
            <a:ext cx="853397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My robot found a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That robot found another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Some robot found their clue</a:t>
            </a:r>
            <a:r>
              <a:rPr lang="fr-FR" altLang="en-US" sz="2400" dirty="0">
                <a:solidFill>
                  <a:schemeClr val="bg1"/>
                </a:solidFill>
              </a:rPr>
              <a:t>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AC45D16-280B-445E-E9EA-9BF2FF683C26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EFAA0256-4B2D-35B9-A8E9-102787FC6E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7133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E2FC8E-7461-F077-5918-DBAC6E6C36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2484C8C-D959-F86D-B28E-30F67A4CF4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D9630E1-B701-2C1F-FD0F-4D2D3C7A5C16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D8B9A7F-B20E-8459-56C9-F69FEF1BE5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74BC6E2-75C4-7D3F-8B75-F45FD259D8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cries about a small problem.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FF4BDA9-3A8B-736E-8E57-856538872C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3" y="1805916"/>
            <a:ext cx="853397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My robot found a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That robot found another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Some robot found their clue</a:t>
            </a:r>
            <a:r>
              <a:rPr lang="fr-FR" altLang="en-US" sz="2400" dirty="0">
                <a:solidFill>
                  <a:schemeClr val="bg1"/>
                </a:solidFill>
              </a:rPr>
              <a:t>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A196A0-69CE-E2DB-D412-076D8721DDEE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3D6950C-A0E0-E19F-375D-1DFBC9AF68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045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3EFF6-F752-4B46-450A-FBBA6B25C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62849BE3-80AD-925D-7F95-2DAC8EDCAE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5EAAF887-1F6F-3BD6-4013-D1DC329EDC4A}"/>
              </a:ext>
            </a:extLst>
          </p:cNvPr>
          <p:cNvSpPr/>
          <p:nvPr/>
        </p:nvSpPr>
        <p:spPr>
          <a:xfrm>
            <a:off x="990598" y="4031257"/>
            <a:ext cx="9720053" cy="247904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FB886EE-F3AC-7FE8-B62B-409216478E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63F101F-88F8-AFDC-9C99-2AB79A903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1347" y="4247343"/>
            <a:ext cx="9229304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robots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warn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danger ahead.</a:t>
            </a:r>
          </a:p>
          <a:p>
            <a:pPr marL="600075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 child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cries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about a small problem.</a:t>
            </a:r>
            <a:r>
              <a:rPr lang="fr-FR" altLang="en-US" sz="2800" dirty="0">
                <a:solidFill>
                  <a:schemeClr val="tx1"/>
                </a:solidFill>
                <a:latin typeface="+mn-lt"/>
              </a:rPr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83F219E-EAC1-DBE4-7D53-105BAF3D53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8663" y="1805916"/>
            <a:ext cx="8533979" cy="2310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400" dirty="0">
                <a:solidFill>
                  <a:schemeClr val="bg1"/>
                </a:solidFill>
                <a:latin typeface="+mn-lt"/>
              </a:rPr>
              <a:t>For 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example, ‘The robot </a:t>
            </a:r>
            <a:r>
              <a:rPr lang="en-GB" sz="2400" u="sng" noProof="0" dirty="0">
                <a:solidFill>
                  <a:schemeClr val="bg1"/>
                </a:solidFill>
                <a:latin typeface="+mn-lt"/>
              </a:rPr>
              <a:t>finds</a:t>
            </a:r>
            <a:r>
              <a:rPr lang="en-GB" sz="2400" noProof="0" dirty="0">
                <a:solidFill>
                  <a:schemeClr val="bg1"/>
                </a:solidFill>
                <a:latin typeface="+mn-lt"/>
              </a:rPr>
              <a:t> an important clue.’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My robot found a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That robot found another clue.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400" noProof="0" dirty="0">
                <a:solidFill>
                  <a:schemeClr val="bg1"/>
                </a:solidFill>
              </a:rPr>
              <a:t>Some robot found their clue</a:t>
            </a:r>
            <a:r>
              <a:rPr lang="fr-FR" altLang="en-US" sz="2400" dirty="0">
                <a:solidFill>
                  <a:schemeClr val="bg1"/>
                </a:solidFill>
              </a:rPr>
              <a:t>.</a:t>
            </a:r>
            <a:endParaRPr lang="fr-FR" altLang="en-US" sz="24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91D2033-D345-36E2-8663-84489137B7C0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3355349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the next slide, there will be three sentences with verbs in the simple present tense.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First, identify the verb in each sentence.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65C4EB0-68E8-E9D8-DB11-8AF908CE43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024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17C2C-3E46-D328-0759-1DB1944686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C9A89C2F-C87B-4635-C89B-59895E5491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FCCFAE8-C235-D51B-B61C-7C3BD7BC8CAF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2019E3A-22B7-409B-E932-EE9FBB0803D5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17D6F83-78F6-1211-0B1E-A36F0F6A7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7F62EC5-4F59-2F94-1C5B-BFE044B35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8BCABE-DC29-3596-21DC-070753B8627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39CC6F09-4FBE-E1A5-9A7F-73CE29CC9C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E73F850-9B9C-0F8E-941B-8E40FF9370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</a:t>
            </a:r>
          </a:p>
        </p:txBody>
      </p:sp>
    </p:spTree>
    <p:extLst>
      <p:ext uri="{BB962C8B-B14F-4D97-AF65-F5344CB8AC3E}">
        <p14:creationId xmlns:p14="http://schemas.microsoft.com/office/powerpoint/2010/main" val="22161507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68793-B9FC-8FCF-3946-D8F0533FD9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0C330C6-F81D-6251-1CF0-7FE6AD46C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0D4B2B1-7EC5-12DA-EF78-0C55BC28014B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87B53F7-E235-8026-B3C3-F98CA7825901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E1D63B7-9616-F33F-44B4-598A4069CD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DE6864-0334-C6B0-FE0C-28092C833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1DFD1BA-40F5-8E6A-8E21-05B5CA7CA5DB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570A0721-C1CC-55F2-1B80-94C2C14C7A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A87D2C0-8DB5-1638-2A54-86AF13BC08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</a:t>
            </a:r>
          </a:p>
        </p:txBody>
      </p:sp>
    </p:spTree>
    <p:extLst>
      <p:ext uri="{BB962C8B-B14F-4D97-AF65-F5344CB8AC3E}">
        <p14:creationId xmlns:p14="http://schemas.microsoft.com/office/powerpoint/2010/main" val="196636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43ADEA-10D6-B7F9-A4BF-33355E85AB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3607EC2A-29FB-4C68-5A0E-7FB23F1703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834ADE6-CEE1-C38D-5833-739D9B12868A}"/>
              </a:ext>
            </a:extLst>
          </p:cNvPr>
          <p:cNvSpPr/>
          <p:nvPr/>
        </p:nvSpPr>
        <p:spPr>
          <a:xfrm>
            <a:off x="321329" y="1996057"/>
            <a:ext cx="11182349" cy="4626731"/>
          </a:xfrm>
          <a:prstGeom prst="roundRect">
            <a:avLst>
              <a:gd name="adj" fmla="val 7634"/>
            </a:avLst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F445EC8-7706-8956-4ABE-0D4850629A54}"/>
              </a:ext>
            </a:extLst>
          </p:cNvPr>
          <p:cNvSpPr/>
          <p:nvPr/>
        </p:nvSpPr>
        <p:spPr>
          <a:xfrm>
            <a:off x="895348" y="2279128"/>
            <a:ext cx="9720053" cy="1309054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EA17AC7-7C5E-CF01-235A-BC4ABB314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6873" y="208612"/>
            <a:ext cx="8062577" cy="667688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4F1E82-F62C-0E76-558E-05711C40F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666" y="2718594"/>
            <a:ext cx="9229304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The alien </a:t>
            </a:r>
            <a:r>
              <a:rPr lang="en-GB" altLang="en-US" sz="2800" i="1" u="sng" dirty="0">
                <a:solidFill>
                  <a:schemeClr val="tx1"/>
                </a:solidFill>
                <a:latin typeface="+mn-lt"/>
              </a:rPr>
              <a:t>races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 across the field.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625F80-0A20-F6F8-8BBB-21AB2695BDCE}"/>
              </a:ext>
            </a:extLst>
          </p:cNvPr>
          <p:cNvSpPr txBox="1">
            <a:spLocks/>
          </p:cNvSpPr>
          <p:nvPr/>
        </p:nvSpPr>
        <p:spPr>
          <a:xfrm>
            <a:off x="990599" y="869194"/>
            <a:ext cx="9372389" cy="1849793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14375" indent="-714375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Then, rewrite the sentences in: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(1) simple past tense,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(2) present progressive tense, and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(3) past progressive tense.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B00A9AAC-A52A-A537-B8A1-25166CADE7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593" y="69529"/>
            <a:ext cx="1999407" cy="247904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C874276A-1905-52FC-ACDA-F896FC413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29" y="3826963"/>
            <a:ext cx="10927696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Simple past: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raced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Present progressive: The alien </a:t>
            </a:r>
            <a:r>
              <a:rPr lang="en-GB" sz="2800" i="1" u="sng" dirty="0">
                <a:solidFill>
                  <a:schemeClr val="bg1"/>
                </a:solidFill>
                <a:latin typeface="+mn-lt"/>
              </a:rPr>
              <a:t>is racing</a:t>
            </a:r>
            <a:r>
              <a:rPr lang="en-GB" sz="2800" dirty="0">
                <a:solidFill>
                  <a:schemeClr val="bg1"/>
                </a:solidFill>
                <a:latin typeface="+mn-lt"/>
              </a:rPr>
              <a:t> across the field.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dirty="0">
                <a:solidFill>
                  <a:schemeClr val="bg1"/>
                </a:solidFill>
                <a:latin typeface="+mn-lt"/>
              </a:rPr>
              <a:t>Past progressive:</a:t>
            </a:r>
          </a:p>
          <a:p>
            <a:pPr marL="714375" indent="9048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endParaRPr lang="en-GB" sz="2800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59192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1560</Words>
  <Application>Microsoft Office PowerPoint</Application>
  <PresentationFormat>Widescreen</PresentationFormat>
  <Paragraphs>179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2025-12-22T09:47:18Z</dcterms:modified>
</cp:coreProperties>
</file>