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
  </p:notesMasterIdLst>
  <p:sldIdLst>
    <p:sldId id="390" r:id="rId2"/>
    <p:sldId id="373" r:id="rId3"/>
    <p:sldId id="385" r:id="rId4"/>
  </p:sldIdLst>
  <p:sldSz cx="12192000" cy="6858000"/>
  <p:notesSz cx="6858000" cy="9144000"/>
  <p:embeddedFontLst>
    <p:embeddedFont>
      <p:font typeface="Andika" panose="02000000000000000000" pitchFamily="2" charset="0"/>
      <p:regular r:id="rId6"/>
      <p:bold r:id="rId7"/>
      <p:italic r:id="rId8"/>
      <p:boldItalic r:id="rId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9C5F28-0819-4736-B875-B2F77F5D13A7}" v="3" dt="2025-12-12T11:03:26.3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87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viewProps" Target="viewProps.xml"/><Relationship Id="rId5" Type="http://schemas.openxmlformats.org/officeDocument/2006/relationships/notesMaster" Target="notesMasters/notesMaster1.xml"/><Relationship Id="rId15" Type="http://schemas.microsoft.com/office/2018/10/relationships/authors" Target="authors.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font" Target="fonts/font4.fntdata"/><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22/12/2025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22/12/2025</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22/12/2025</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forms.office.com/Pages/ResponsePage.aspx?id=KXI8YMEiwUOjgEvkVqYFjsqqRugkSxNLsNDyMI4WsoRUQUM5SjFDTThIV1EyR08zUzg4V0NCNkYxWC4u"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08669DA4-5F78-7B54-4A9E-FE877D998FBD}"/>
              </a:ext>
            </a:extLst>
          </p:cNvPr>
          <p:cNvSpPr txBox="1">
            <a:spLocks/>
          </p:cNvSpPr>
          <p:nvPr/>
        </p:nvSpPr>
        <p:spPr>
          <a:xfrm>
            <a:off x="828981" y="3071431"/>
            <a:ext cx="10739352" cy="3473747"/>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857250" y="3144006"/>
            <a:ext cx="10713708" cy="3381725"/>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987406" y="1651870"/>
            <a:ext cx="10347344" cy="1492136"/>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Identify the determiners!</a:t>
            </a:r>
          </a:p>
        </p:txBody>
      </p:sp>
      <p:sp>
        <p:nvSpPr>
          <p:cNvPr id="31" name="Title 1">
            <a:extLst>
              <a:ext uri="{FF2B5EF4-FFF2-40B4-BE49-F238E27FC236}">
                <a16:creationId xmlns:a16="http://schemas.microsoft.com/office/drawing/2014/main" id="{97C99933-61B9-890C-9CCA-4114399A0918}"/>
              </a:ext>
            </a:extLst>
          </p:cNvPr>
          <p:cNvSpPr>
            <a:spLocks noGrp="1"/>
          </p:cNvSpPr>
          <p:nvPr>
            <p:ph type="title"/>
          </p:nvPr>
        </p:nvSpPr>
        <p:spPr>
          <a:xfrm>
            <a:off x="740529" y="536051"/>
            <a:ext cx="10946646" cy="1333388"/>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32" name="Picture 31" descr="A cartoon character wearing a person hat&#10;&#10;AI-generated content may be incorrect.">
            <a:extLst>
              <a:ext uri="{FF2B5EF4-FFF2-40B4-BE49-F238E27FC236}">
                <a16:creationId xmlns:a16="http://schemas.microsoft.com/office/drawing/2014/main" id="{FD512993-E46D-D54B-D868-E84175DB0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127" y="103554"/>
            <a:ext cx="1406976" cy="1744498"/>
          </a:xfrm>
          <a:prstGeom prst="rect">
            <a:avLst/>
          </a:prstGeom>
        </p:spPr>
      </p:pic>
    </p:spTree>
    <p:extLst>
      <p:ext uri="{BB962C8B-B14F-4D97-AF65-F5344CB8AC3E}">
        <p14:creationId xmlns:p14="http://schemas.microsoft.com/office/powerpoint/2010/main" val="195833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1 -0.12176 L 6.25E-7 3.7037E-7 " pathEditMode="relative" rAng="0" ptsTypes="AA">
                                      <p:cBhvr>
                                        <p:cTn id="6" dur="5000" fill="hold"/>
                                        <p:tgtEl>
                                          <p:spTgt spid="32"/>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nvGraphicFramePr>
        <p:xfrm>
          <a:off x="0" y="0"/>
          <a:ext cx="12186080" cy="6343404"/>
        </p:xfrm>
        <a:graphic>
          <a:graphicData uri="http://schemas.openxmlformats.org/drawingml/2006/table">
            <a:tbl>
              <a:tblPr firstRow="1" bandRow="1">
                <a:tableStyleId>{5C22544A-7EE6-4342-B048-85BDC9FD1C3A}</a:tableStyleId>
              </a:tblPr>
              <a:tblGrid>
                <a:gridCol w="3882452">
                  <a:extLst>
                    <a:ext uri="{9D8B030D-6E8A-4147-A177-3AD203B41FA5}">
                      <a16:colId xmlns:a16="http://schemas.microsoft.com/office/drawing/2014/main" val="3074923577"/>
                    </a:ext>
                  </a:extLst>
                </a:gridCol>
                <a:gridCol w="3717561">
                  <a:extLst>
                    <a:ext uri="{9D8B030D-6E8A-4147-A177-3AD203B41FA5}">
                      <a16:colId xmlns:a16="http://schemas.microsoft.com/office/drawing/2014/main" val="3218423113"/>
                    </a:ext>
                  </a:extLst>
                </a:gridCol>
                <a:gridCol w="2455740">
                  <a:extLst>
                    <a:ext uri="{9D8B030D-6E8A-4147-A177-3AD203B41FA5}">
                      <a16:colId xmlns:a16="http://schemas.microsoft.com/office/drawing/2014/main" val="556942734"/>
                    </a:ext>
                  </a:extLst>
                </a:gridCol>
                <a:gridCol w="2130327">
                  <a:extLst>
                    <a:ext uri="{9D8B030D-6E8A-4147-A177-3AD203B41FA5}">
                      <a16:colId xmlns:a16="http://schemas.microsoft.com/office/drawing/2014/main" val="118736995"/>
                    </a:ext>
                  </a:extLst>
                </a:gridCol>
              </a:tblGrid>
              <a:tr h="457014">
                <a:tc>
                  <a:txBody>
                    <a:bodyPr/>
                    <a:lstStyle/>
                    <a:p>
                      <a:r>
                        <a:rPr lang="en-GB" sz="2000" b="1" kern="1200" dirty="0">
                          <a:solidFill>
                            <a:schemeClr val="lt1"/>
                          </a:solidFill>
                          <a:latin typeface="+mn-lt"/>
                          <a:ea typeface="+mn-ea"/>
                          <a:cs typeface="+mn-cs"/>
                        </a:rPr>
                        <a:t>Determiners</a:t>
                      </a:r>
                    </a:p>
                  </a:txBody>
                  <a:tcPr>
                    <a:solidFill>
                      <a:srgbClr val="7030A0"/>
                    </a:solidFill>
                  </a:tcPr>
                </a:tc>
                <a:tc gridSpan="2">
                  <a:txBody>
                    <a:bodyPr/>
                    <a:lstStyle/>
                    <a:p>
                      <a:pPr algn="ctr"/>
                      <a:r>
                        <a:rPr lang="en-GB" sz="2000" dirty="0"/>
                        <a:t>Example Question</a:t>
                      </a:r>
                    </a:p>
                  </a:txBody>
                  <a:tcPr>
                    <a:solidFill>
                      <a:srgbClr val="7030A0"/>
                    </a:solidFill>
                  </a:tcPr>
                </a:tc>
                <a:tc hMerge="1">
                  <a:txBody>
                    <a:bodyPr/>
                    <a:lstStyle/>
                    <a:p>
                      <a:pPr algn="ctr"/>
                      <a:endParaRPr lang="en-GB" sz="2400" dirty="0"/>
                    </a:p>
                  </a:txBody>
                  <a:tcPr>
                    <a:solidFill>
                      <a:srgbClr val="7030A0"/>
                    </a:solidFill>
                  </a:tcPr>
                </a:tc>
                <a:tc>
                  <a:txBody>
                    <a:bodyPr/>
                    <a:lstStyle/>
                    <a:p>
                      <a:pPr algn="ctr"/>
                      <a:r>
                        <a:rPr lang="en-GB" sz="2000" dirty="0"/>
                        <a:t>Code</a:t>
                      </a:r>
                    </a:p>
                  </a:txBody>
                  <a:tcPr>
                    <a:solidFill>
                      <a:srgbClr val="7030A0"/>
                    </a:solidFill>
                  </a:tcPr>
                </a:tc>
                <a:extLst>
                  <a:ext uri="{0D108BD9-81ED-4DB2-BD59-A6C34878D82A}">
                    <a16:rowId xmlns:a16="http://schemas.microsoft.com/office/drawing/2014/main" val="1080527238"/>
                  </a:ext>
                </a:extLst>
              </a:tr>
              <a:tr h="400236">
                <a:tc>
                  <a:txBody>
                    <a:bodyPr/>
                    <a:lstStyle/>
                    <a:p>
                      <a:r>
                        <a:rPr lang="en-GB" sz="1800" dirty="0"/>
                        <a:t>A or an? 1</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____ apple.</a:t>
                      </a:r>
                    </a:p>
                    <a:p>
                      <a:pPr marL="0" marR="0" lvl="0" indent="0" algn="l" defTabSz="914400" rtl="0" eaLnBrk="1" fontAlgn="b" latinLnBrk="0" hangingPunct="1">
                        <a:lnSpc>
                          <a:spcPct val="100000"/>
                        </a:lnSpc>
                        <a:spcBef>
                          <a:spcPts val="0"/>
                        </a:spcBef>
                        <a:spcAft>
                          <a:spcPts val="0"/>
                        </a:spcAft>
                        <a:buClrTx/>
                        <a:buSzTx/>
                        <a:buFontTx/>
                        <a:buNone/>
                        <a:tabLst/>
                        <a:defRPr/>
                      </a:pPr>
                      <a:endParaRPr lang="en-GB" sz="1800" dirty="0">
                        <a:effectLst/>
                      </a:endParaRPr>
                    </a:p>
                  </a:txBody>
                  <a:tcPr marL="28575" marR="28575" marT="0" marB="0" anchor="ctr"/>
                </a:tc>
                <a:tc>
                  <a:txBody>
                    <a:bodyPr/>
                    <a:lstStyle/>
                    <a:p>
                      <a:pPr algn="l" rtl="0" fontAlgn="b">
                        <a:buNone/>
                      </a:pPr>
                      <a:r>
                        <a:rPr lang="en-GB" sz="1800" dirty="0">
                          <a:effectLst/>
                        </a:rPr>
                        <a:t>a/an</a:t>
                      </a:r>
                    </a:p>
                  </a:txBody>
                  <a:tcPr marL="28575" marR="28575" marT="0" marB="0" anchor="ctr"/>
                </a:tc>
                <a:tc>
                  <a:txBody>
                    <a:bodyPr/>
                    <a:lstStyle/>
                    <a:p>
                      <a:pPr algn="l"/>
                      <a:r>
                        <a:rPr lang="en-GB" sz="1800" kern="1200" dirty="0">
                          <a:solidFill>
                            <a:schemeClr val="dk1"/>
                          </a:solidFill>
                          <a:effectLst/>
                          <a:latin typeface="+mn-lt"/>
                          <a:ea typeface="+mn-ea"/>
                          <a:cs typeface="+mn-cs"/>
                        </a:rPr>
                        <a:t>GAorAN3</a:t>
                      </a:r>
                    </a:p>
                  </a:txBody>
                  <a:tcPr anchor="ctr"/>
                </a:tc>
                <a:extLst>
                  <a:ext uri="{0D108BD9-81ED-4DB2-BD59-A6C34878D82A}">
                    <a16:rowId xmlns:a16="http://schemas.microsoft.com/office/drawing/2014/main" val="3827501023"/>
                  </a:ext>
                </a:extLst>
              </a:tr>
              <a:tr h="3333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2</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What word is missing from the sentence "</a:t>
                      </a:r>
                      <a:r>
                        <a:rPr lang="en-GB" sz="1800" b="1" dirty="0">
                          <a:effectLst/>
                        </a:rPr>
                        <a:t>a</a:t>
                      </a:r>
                      <a:r>
                        <a:rPr lang="en-GB" sz="1800" dirty="0">
                          <a:effectLst/>
                        </a:rPr>
                        <a:t>" or "</a:t>
                      </a:r>
                      <a:r>
                        <a:rPr lang="en-GB" sz="1800" b="1" dirty="0">
                          <a:effectLst/>
                        </a:rPr>
                        <a:t>an</a:t>
                      </a:r>
                      <a:r>
                        <a:rPr lang="en-GB" sz="1800" dirty="0">
                          <a:effectLst/>
                        </a:rPr>
                        <a:t>"?</a:t>
                      </a:r>
                    </a:p>
                  </a:txBody>
                  <a:tcPr marL="28575" marR="28575" marT="0" marB="0" anchor="ctr"/>
                </a:tc>
                <a:tc>
                  <a:txBody>
                    <a:bodyPr/>
                    <a:lstStyle/>
                    <a:p>
                      <a:pPr rtl="0" fontAlgn="b">
                        <a:buNone/>
                      </a:pPr>
                      <a:r>
                        <a:rPr lang="en-GB" sz="1800" dirty="0">
                          <a:effectLst/>
                        </a:rPr>
                        <a:t>I have ____ cat.</a:t>
                      </a:r>
                    </a:p>
                  </a:txBody>
                  <a:tcPr marL="28575" marR="28575" marT="0" marB="0" anchor="ctr"/>
                </a:tc>
                <a:tc>
                  <a:txBody>
                    <a:bodyPr/>
                    <a:lstStyle/>
                    <a:p>
                      <a:pPr algn="l"/>
                      <a:r>
                        <a:rPr lang="en-GB" sz="1800" kern="1200" dirty="0">
                          <a:solidFill>
                            <a:schemeClr val="dk1"/>
                          </a:solidFill>
                          <a:latin typeface="+mn-lt"/>
                          <a:ea typeface="+mn-ea"/>
                          <a:cs typeface="+mn-cs"/>
                        </a:rPr>
                        <a:t>GAAn</a:t>
                      </a:r>
                    </a:p>
                  </a:txBody>
                  <a:tcPr anchor="ctr"/>
                </a:tc>
                <a:extLst>
                  <a:ext uri="{0D108BD9-81ED-4DB2-BD59-A6C34878D82A}">
                    <a16:rowId xmlns:a16="http://schemas.microsoft.com/office/drawing/2014/main" val="1800653337"/>
                  </a:ext>
                </a:extLst>
              </a:tr>
              <a:tr h="557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t>A or an? 3</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Which is the correct indefinite article for the noun:</a:t>
                      </a:r>
                    </a:p>
                  </a:txBody>
                  <a:tcPr marL="28575" marR="28575" marT="0" marB="0" anchor="ctr"/>
                </a:tc>
                <a:tc>
                  <a:txBody>
                    <a:bodyPr/>
                    <a:lstStyle/>
                    <a:p>
                      <a:pPr rtl="0" fontAlgn="b">
                        <a:buNone/>
                      </a:pPr>
                      <a:r>
                        <a:rPr lang="en-GB" sz="1800" dirty="0">
                          <a:effectLst/>
                        </a:rPr>
                        <a:t>apple</a:t>
                      </a:r>
                    </a:p>
                    <a:p>
                      <a:pPr rtl="0" fontAlgn="b">
                        <a:buNone/>
                      </a:pPr>
                      <a:endParaRPr lang="en-GB" sz="1800" dirty="0">
                        <a:effectLst/>
                      </a:endParaRPr>
                    </a:p>
                  </a:txBody>
                  <a:tcPr marL="28575" marR="28575" marT="0" marB="0" anchor="ctr"/>
                </a:tc>
                <a:tc>
                  <a:txBody>
                    <a:bodyPr/>
                    <a:lstStyle/>
                    <a:p>
                      <a:pPr algn="l"/>
                      <a:r>
                        <a:rPr lang="en-GB" sz="1800" kern="1200" dirty="0">
                          <a:solidFill>
                            <a:schemeClr val="dk1"/>
                          </a:solidFill>
                          <a:latin typeface="+mn-lt"/>
                          <a:ea typeface="+mn-ea"/>
                          <a:cs typeface="+mn-cs"/>
                        </a:rPr>
                        <a:t>GAorAN1</a:t>
                      </a:r>
                    </a:p>
                  </a:txBody>
                  <a:tcPr anchor="ctr"/>
                </a:tc>
                <a:extLst>
                  <a:ext uri="{0D108BD9-81ED-4DB2-BD59-A6C34878D82A}">
                    <a16:rowId xmlns:a16="http://schemas.microsoft.com/office/drawing/2014/main" val="686086147"/>
                  </a:ext>
                </a:extLst>
              </a:tr>
              <a:tr h="557846">
                <a:tc>
                  <a:txBody>
                    <a:bodyPr/>
                    <a:lstStyle/>
                    <a:p>
                      <a:pPr marL="0" algn="l" defTabSz="914400" rtl="0" eaLnBrk="1" latinLnBrk="0" hangingPunct="1"/>
                      <a:r>
                        <a:rPr lang="en-GB" sz="1800" kern="1200" noProof="0" dirty="0">
                          <a:solidFill>
                            <a:schemeClr val="dk1"/>
                          </a:solidFill>
                          <a:latin typeface="+mn-lt"/>
                          <a:ea typeface="+mn-ea"/>
                          <a:cs typeface="+mn-cs"/>
                        </a:rPr>
                        <a:t>A or an - In a sentence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There is ____ apple on the table.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a/an</a:t>
                      </a:r>
                    </a:p>
                  </a:txBody>
                  <a:tcPr marL="28575" marR="28575" marT="0" marB="0" anchor="ctr"/>
                </a:tc>
                <a:tc>
                  <a:txBody>
                    <a:bodyPr/>
                    <a:lstStyle/>
                    <a:p>
                      <a:pPr algn="l"/>
                      <a:r>
                        <a:rPr lang="en-GB" sz="1800" kern="1200" dirty="0">
                          <a:solidFill>
                            <a:schemeClr val="dk1"/>
                          </a:solidFill>
                          <a:latin typeface="+mn-lt"/>
                          <a:ea typeface="+mn-ea"/>
                          <a:cs typeface="+mn-cs"/>
                        </a:rPr>
                        <a:t>GAorAN2</a:t>
                      </a:r>
                    </a:p>
                  </a:txBody>
                  <a:tcPr anchor="ctr"/>
                </a:tc>
                <a:extLst>
                  <a:ext uri="{0D108BD9-81ED-4DB2-BD59-A6C34878D82A}">
                    <a16:rowId xmlns:a16="http://schemas.microsoft.com/office/drawing/2014/main" val="4034643559"/>
                  </a:ext>
                </a:extLst>
              </a:tr>
              <a:tr h="538597">
                <a:tc>
                  <a:txBody>
                    <a:bodyPr/>
                    <a:lstStyle/>
                    <a:p>
                      <a:pPr marL="0" algn="l" defTabSz="914400" rtl="0" eaLnBrk="1" latinLnBrk="0" hangingPunct="1"/>
                      <a:r>
                        <a:rPr lang="en-GB" sz="1800" kern="1200" dirty="0">
                          <a:solidFill>
                            <a:schemeClr val="dk1"/>
                          </a:solidFill>
                          <a:latin typeface="+mn-lt"/>
                          <a:ea typeface="+mn-ea"/>
                          <a:cs typeface="+mn-cs"/>
                        </a:rPr>
                        <a:t>Spot the determiner – </a:t>
                      </a:r>
                      <a:br>
                        <a:rPr lang="en-GB" sz="1800" kern="1200" dirty="0">
                          <a:solidFill>
                            <a:schemeClr val="dk1"/>
                          </a:solidFill>
                          <a:latin typeface="+mn-lt"/>
                          <a:ea typeface="+mn-ea"/>
                          <a:cs typeface="+mn-cs"/>
                        </a:rPr>
                      </a:br>
                      <a:r>
                        <a:rPr lang="en-GB" sz="1800" kern="120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determiner in the sentence:</a:t>
                      </a:r>
                    </a:p>
                  </a:txBody>
                  <a:tcPr marL="28575" marR="28575" marT="0" marB="0"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Alice saw a rabbit.</a:t>
                      </a:r>
                    </a:p>
                  </a:txBody>
                  <a:tcPr marL="28575" marR="28575" marT="0" marB="0" anchor="ctr"/>
                </a:tc>
                <a:tc>
                  <a:txBody>
                    <a:bodyPr/>
                    <a:lstStyle/>
                    <a:p>
                      <a:pPr algn="l"/>
                      <a:r>
                        <a:rPr lang="en-GB" sz="1800" kern="1200" dirty="0">
                          <a:solidFill>
                            <a:schemeClr val="dk1"/>
                          </a:solidFill>
                          <a:latin typeface="+mn-lt"/>
                          <a:ea typeface="+mn-ea"/>
                          <a:cs typeface="+mn-cs"/>
                        </a:rPr>
                        <a:t>GSpotDet2</a:t>
                      </a:r>
                    </a:p>
                  </a:txBody>
                  <a:tcPr anchor="ctr"/>
                </a:tc>
                <a:extLst>
                  <a:ext uri="{0D108BD9-81ED-4DB2-BD59-A6C34878D82A}">
                    <a16:rowId xmlns:a16="http://schemas.microsoft.com/office/drawing/2014/main" val="1192761514"/>
                  </a:ext>
                </a:extLst>
              </a:tr>
              <a:tr h="658192">
                <a:tc>
                  <a:txBody>
                    <a:bodyPr/>
                    <a:lstStyle/>
                    <a:p>
                      <a:pPr marL="0" algn="l" defTabSz="914400" rtl="0" eaLnBrk="1" latinLnBrk="0" hangingPunct="1"/>
                      <a:r>
                        <a:rPr lang="en-GB" sz="1800" kern="1200" dirty="0">
                          <a:solidFill>
                            <a:schemeClr val="dk1"/>
                          </a:solidFill>
                          <a:latin typeface="+mn-lt"/>
                          <a:ea typeface="+mn-ea"/>
                          <a:cs typeface="+mn-cs"/>
                        </a:rPr>
                        <a:t>Articles - a, an, the</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article in the sentence.</a:t>
                      </a:r>
                    </a:p>
                  </a:txBody>
                  <a:tcPr marL="28575" marR="28575" marT="0" marB="0" anchor="ctr"/>
                </a:tc>
                <a:tc>
                  <a:txBody>
                    <a:bodyPr/>
                    <a:lstStyle/>
                    <a:p>
                      <a:pPr rtl="0" fontAlgn="b">
                        <a:buNone/>
                      </a:pPr>
                      <a:r>
                        <a:rPr lang="en-GB" sz="1800" dirty="0">
                          <a:effectLst/>
                        </a:rPr>
                        <a:t>There has been an accident.</a:t>
                      </a:r>
                    </a:p>
                  </a:txBody>
                  <a:tcPr marL="28575" marR="28575" marT="0" marB="0" anchor="ctr"/>
                </a:tc>
                <a:tc>
                  <a:txBody>
                    <a:bodyPr/>
                    <a:lstStyle/>
                    <a:p>
                      <a:pPr algn="l"/>
                      <a:r>
                        <a:rPr lang="en-GB" sz="1800" kern="1200" dirty="0" err="1">
                          <a:solidFill>
                            <a:schemeClr val="dk1"/>
                          </a:solidFill>
                          <a:latin typeface="+mn-lt"/>
                          <a:ea typeface="+mn-ea"/>
                          <a:cs typeface="+mn-cs"/>
                        </a:rPr>
                        <a:t>Garticles</a:t>
                      </a:r>
                      <a:r>
                        <a:rPr lang="en-GB" sz="1800" kern="1200" dirty="0">
                          <a:solidFill>
                            <a:schemeClr val="dk1"/>
                          </a:solidFill>
                          <a:latin typeface="+mn-lt"/>
                          <a:ea typeface="+mn-ea"/>
                          <a:cs typeface="+mn-cs"/>
                        </a:rPr>
                        <a:t>, Garticles1</a:t>
                      </a:r>
                    </a:p>
                  </a:txBody>
                  <a:tcPr anchor="ctr"/>
                </a:tc>
                <a:extLst>
                  <a:ext uri="{0D108BD9-81ED-4DB2-BD59-A6C34878D82A}">
                    <a16:rowId xmlns:a16="http://schemas.microsoft.com/office/drawing/2014/main" val="2044580630"/>
                  </a:ext>
                </a:extLst>
              </a:tr>
              <a:tr h="730373">
                <a:tc>
                  <a:txBody>
                    <a:bodyPr/>
                    <a:lstStyle/>
                    <a:p>
                      <a:pPr marL="0" algn="l" defTabSz="914400" rtl="0" eaLnBrk="1" latinLnBrk="0" hangingPunct="1"/>
                      <a:r>
                        <a:rPr lang="en-GB" sz="1800" kern="1200" noProof="0" dirty="0">
                          <a:solidFill>
                            <a:schemeClr val="dk1"/>
                          </a:solidFill>
                          <a:latin typeface="+mn-lt"/>
                          <a:ea typeface="+mn-ea"/>
                          <a:cs typeface="+mn-cs"/>
                        </a:rPr>
                        <a:t>Spot the definite article!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 </a:t>
                      </a:r>
                      <a:endParaRPr lang="en-GB" sz="1800" dirty="0">
                        <a:effectLst/>
                      </a:endParaRPr>
                    </a:p>
                  </a:txBody>
                  <a:tcPr marL="28575" marR="28575" marT="0" marB="0" anchor="ctr"/>
                </a:tc>
                <a:tc>
                  <a:txBody>
                    <a:bodyPr/>
                    <a:lstStyle/>
                    <a:p>
                      <a:pPr rtl="0" fontAlgn="b">
                        <a:buNone/>
                      </a:pPr>
                      <a:r>
                        <a:rPr lang="en-GB" sz="1800" dirty="0">
                          <a:effectLst/>
                        </a:rPr>
                        <a:t>The cat sees a dog.</a:t>
                      </a:r>
                    </a:p>
                  </a:txBody>
                  <a:tcPr marL="28575" marR="28575" marT="0"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latin typeface="+mn-lt"/>
                          <a:ea typeface="+mn-ea"/>
                          <a:cs typeface="+mn-cs"/>
                        </a:rPr>
                        <a:t>GDefArt1, GDefArt2</a:t>
                      </a:r>
                    </a:p>
                  </a:txBody>
                  <a:tcPr anchor="ctr"/>
                </a:tc>
                <a:extLst>
                  <a:ext uri="{0D108BD9-81ED-4DB2-BD59-A6C34878D82A}">
                    <a16:rowId xmlns:a16="http://schemas.microsoft.com/office/drawing/2014/main" val="3889829558"/>
                  </a:ext>
                </a:extLst>
              </a:tr>
              <a:tr h="7303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noProof="0" dirty="0">
                          <a:solidFill>
                            <a:schemeClr val="dk1"/>
                          </a:solidFill>
                          <a:latin typeface="+mn-lt"/>
                          <a:ea typeface="+mn-ea"/>
                          <a:cs typeface="+mn-cs"/>
                        </a:rPr>
                        <a:t>Spot the definite articles! </a:t>
                      </a:r>
                      <a:br>
                        <a:rPr lang="en-GB" sz="1800" kern="1200" noProof="0" dirty="0">
                          <a:solidFill>
                            <a:schemeClr val="dk1"/>
                          </a:solidFill>
                          <a:latin typeface="+mn-lt"/>
                          <a:ea typeface="+mn-ea"/>
                          <a:cs typeface="+mn-cs"/>
                        </a:rPr>
                      </a:br>
                      <a:r>
                        <a:rPr lang="en-GB" sz="1800" kern="1200" noProof="0" dirty="0">
                          <a:solidFill>
                            <a:schemeClr val="dk1"/>
                          </a:solidFill>
                          <a:latin typeface="+mn-lt"/>
                          <a:ea typeface="+mn-ea"/>
                          <a:cs typeface="+mn-cs"/>
                        </a:rPr>
                        <a:t>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definite articles!</a:t>
                      </a:r>
                    </a:p>
                  </a:txBody>
                  <a:tcPr marL="28575" marR="28575" marT="0" marB="0" anchor="ctr"/>
                </a:tc>
                <a:tc>
                  <a:txBody>
                    <a:bodyPr/>
                    <a:lstStyle/>
                    <a:p>
                      <a:pPr rtl="0" fontAlgn="b">
                        <a:buNone/>
                      </a:pPr>
                      <a:r>
                        <a:rPr lang="en-GB" sz="1800" dirty="0">
                          <a:effectLst/>
                        </a:rPr>
                        <a:t>The cat sees the dog.</a:t>
                      </a:r>
                    </a:p>
                  </a:txBody>
                  <a:tcPr marL="28575" marR="28575" marT="0" marB="0" anchor="ctr"/>
                </a:tc>
                <a:tc>
                  <a:txBody>
                    <a:bodyPr/>
                    <a:lstStyle/>
                    <a:p>
                      <a:pPr algn="l"/>
                      <a:r>
                        <a:rPr lang="en-GB" sz="1800" kern="1200" dirty="0">
                          <a:solidFill>
                            <a:schemeClr val="dk1"/>
                          </a:solidFill>
                          <a:latin typeface="+mn-lt"/>
                          <a:ea typeface="+mn-ea"/>
                          <a:cs typeface="+mn-cs"/>
                        </a:rPr>
                        <a:t>GDefArt3</a:t>
                      </a:r>
                    </a:p>
                  </a:txBody>
                  <a:tcPr anchor="ctr"/>
                </a:tc>
                <a:extLst>
                  <a:ext uri="{0D108BD9-81ED-4DB2-BD59-A6C34878D82A}">
                    <a16:rowId xmlns:a16="http://schemas.microsoft.com/office/drawing/2014/main" val="544161963"/>
                  </a:ext>
                </a:extLst>
              </a:tr>
              <a:tr h="730373">
                <a:tc>
                  <a:txBody>
                    <a:bodyPr/>
                    <a:lstStyle/>
                    <a:p>
                      <a:pPr marL="0" algn="l" defTabSz="914400" rtl="0" eaLnBrk="1" latinLnBrk="0" hangingPunct="1"/>
                      <a:r>
                        <a:rPr lang="en-GB" sz="1800" kern="1200" dirty="0">
                          <a:solidFill>
                            <a:schemeClr val="dk1"/>
                          </a:solidFill>
                          <a:latin typeface="+mn-lt"/>
                          <a:ea typeface="+mn-ea"/>
                          <a:cs typeface="+mn-cs"/>
                        </a:rPr>
                        <a:t>Spot the indefinite articles! Subject | Verb | Object</a:t>
                      </a:r>
                    </a:p>
                  </a:txBody>
                  <a:tcPr anchor="ct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sz="1800" dirty="0">
                          <a:effectLst/>
                        </a:rPr>
                        <a:t>Spot the indefinite articles!</a:t>
                      </a:r>
                    </a:p>
                  </a:txBody>
                  <a:tcPr marL="28575" marR="28575" marT="0" marB="0" anchor="ctr"/>
                </a:tc>
                <a:tc>
                  <a:txBody>
                    <a:bodyPr/>
                    <a:lstStyle/>
                    <a:p>
                      <a:pPr rtl="0" fontAlgn="b">
                        <a:buNone/>
                      </a:pPr>
                      <a:r>
                        <a:rPr lang="en-GB" sz="1800" dirty="0">
                          <a:effectLst/>
                        </a:rPr>
                        <a:t>A cat sees a dog.</a:t>
                      </a:r>
                    </a:p>
                  </a:txBody>
                  <a:tcPr marL="28575" marR="28575" marT="0" marB="0" anchor="ctr"/>
                </a:tc>
                <a:tc>
                  <a:txBody>
                    <a:bodyPr/>
                    <a:lstStyle/>
                    <a:p>
                      <a:pPr algn="l"/>
                      <a:r>
                        <a:rPr lang="en-GB" sz="1800" kern="1200" dirty="0">
                          <a:solidFill>
                            <a:schemeClr val="dk1"/>
                          </a:solidFill>
                          <a:latin typeface="+mn-lt"/>
                          <a:ea typeface="+mn-ea"/>
                          <a:cs typeface="+mn-cs"/>
                        </a:rPr>
                        <a:t>GIndefArt1</a:t>
                      </a:r>
                    </a:p>
                    <a:p>
                      <a:pPr algn="l"/>
                      <a:r>
                        <a:rPr lang="en-GB" sz="1800" kern="1200" dirty="0">
                          <a:solidFill>
                            <a:schemeClr val="dk1"/>
                          </a:solidFill>
                          <a:latin typeface="+mn-lt"/>
                          <a:ea typeface="+mn-ea"/>
                          <a:cs typeface="+mn-cs"/>
                        </a:rPr>
                        <a:t>GIndefArt2</a:t>
                      </a:r>
                    </a:p>
                    <a:p>
                      <a:pPr algn="l"/>
                      <a:r>
                        <a:rPr lang="en-GB" sz="1800" kern="1200" dirty="0">
                          <a:solidFill>
                            <a:schemeClr val="dk1"/>
                          </a:solidFill>
                          <a:latin typeface="+mn-lt"/>
                          <a:ea typeface="+mn-ea"/>
                          <a:cs typeface="+mn-cs"/>
                        </a:rPr>
                        <a:t>GIndefArt3</a:t>
                      </a:r>
                    </a:p>
                  </a:txBody>
                  <a:tcPr anchor="ctr"/>
                </a:tc>
                <a:extLst>
                  <a:ext uri="{0D108BD9-81ED-4DB2-BD59-A6C34878D82A}">
                    <a16:rowId xmlns:a16="http://schemas.microsoft.com/office/drawing/2014/main" val="139989400"/>
                  </a:ext>
                </a:extLst>
              </a:tr>
            </a:tbl>
          </a:graphicData>
        </a:graphic>
      </p:graphicFrame>
      <p:sp>
        <p:nvSpPr>
          <p:cNvPr id="2" name="Rectangle: Rounded Corners 1">
            <a:hlinkClick r:id="rId3"/>
            <a:extLst>
              <a:ext uri="{FF2B5EF4-FFF2-40B4-BE49-F238E27FC236}">
                <a16:creationId xmlns:a16="http://schemas.microsoft.com/office/drawing/2014/main" id="{0D861451-32EC-A82C-4800-4079B569781D}"/>
              </a:ext>
            </a:extLst>
          </p:cNvPr>
          <p:cNvSpPr/>
          <p:nvPr/>
        </p:nvSpPr>
        <p:spPr>
          <a:xfrm>
            <a:off x="3502085" y="6325849"/>
            <a:ext cx="5530727" cy="425613"/>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1383579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455</Words>
  <Application>Microsoft Office PowerPoint</Application>
  <PresentationFormat>Widescreen</PresentationFormat>
  <Paragraphs>52</Paragraphs>
  <Slides>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vt:i4>
      </vt:variant>
    </vt:vector>
  </HeadingPairs>
  <TitlesOfParts>
    <vt:vector size="6" baseType="lpstr">
      <vt:lpstr>Arial</vt:lpstr>
      <vt:lpstr>Andika</vt:lpstr>
      <vt:lpstr>Office Theme</vt:lpstr>
      <vt:lpstr> How to Use this PowerPoint</vt:lpstr>
      <vt:lpstr>AIMEE’S CHALLENGE!!!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2025-12-22T09:44:19Z</dcterms:modified>
</cp:coreProperties>
</file>