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5"/>
  </p:notesMasterIdLst>
  <p:sldIdLst>
    <p:sldId id="390" r:id="rId2"/>
    <p:sldId id="407" r:id="rId3"/>
    <p:sldId id="408" r:id="rId4"/>
    <p:sldId id="409" r:id="rId5"/>
    <p:sldId id="410" r:id="rId6"/>
    <p:sldId id="411" r:id="rId7"/>
    <p:sldId id="412" r:id="rId8"/>
    <p:sldId id="413" r:id="rId9"/>
    <p:sldId id="468" r:id="rId10"/>
    <p:sldId id="492" r:id="rId11"/>
    <p:sldId id="493" r:id="rId12"/>
    <p:sldId id="494" r:id="rId13"/>
    <p:sldId id="469" r:id="rId14"/>
    <p:sldId id="495" r:id="rId15"/>
    <p:sldId id="496" r:id="rId16"/>
    <p:sldId id="470" r:id="rId17"/>
    <p:sldId id="274" r:id="rId18"/>
    <p:sldId id="309" r:id="rId19"/>
    <p:sldId id="393" r:id="rId20"/>
    <p:sldId id="394" r:id="rId21"/>
    <p:sldId id="395" r:id="rId22"/>
    <p:sldId id="396" r:id="rId23"/>
    <p:sldId id="397" r:id="rId24"/>
    <p:sldId id="398" r:id="rId25"/>
    <p:sldId id="399" r:id="rId26"/>
    <p:sldId id="400" r:id="rId27"/>
    <p:sldId id="401" r:id="rId28"/>
    <p:sldId id="402" r:id="rId29"/>
    <p:sldId id="403" r:id="rId30"/>
    <p:sldId id="308" r:id="rId31"/>
    <p:sldId id="281" r:id="rId32"/>
    <p:sldId id="282" r:id="rId33"/>
    <p:sldId id="283" r:id="rId34"/>
    <p:sldId id="286" r:id="rId35"/>
    <p:sldId id="285" r:id="rId36"/>
    <p:sldId id="301" r:id="rId37"/>
    <p:sldId id="302" r:id="rId38"/>
    <p:sldId id="303" r:id="rId39"/>
    <p:sldId id="304" r:id="rId40"/>
    <p:sldId id="306" r:id="rId41"/>
    <p:sldId id="307" r:id="rId42"/>
    <p:sldId id="310" r:id="rId43"/>
    <p:sldId id="385" r:id="rId44"/>
  </p:sldIdLst>
  <p:sldSz cx="12192000" cy="6858000"/>
  <p:notesSz cx="6858000" cy="9144000"/>
  <p:embeddedFontLst>
    <p:embeddedFont>
      <p:font typeface="Andika" panose="02000000000000000000" pitchFamily="2" charset="0"/>
      <p:regular r:id="rId46"/>
      <p:bold r:id="rId47"/>
      <p:italic r:id="rId48"/>
      <p:boldItalic r:id="rId4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580914-4D47-4298-A2F5-152B7F5DE6CE}" v="12" dt="2025-12-11T14:15:56.46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2.fntdata"/><Relationship Id="rId50" Type="http://schemas.openxmlformats.org/officeDocument/2006/relationships/presProps" Target="presProps.xml"/><Relationship Id="rId55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3.fntdata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66446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12" Type="http://schemas.openxmlformats.org/officeDocument/2006/relationships/image" Target="../media/image31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jpeg"/><Relationship Id="rId11" Type="http://schemas.openxmlformats.org/officeDocument/2006/relationships/image" Target="../media/image30.jpeg"/><Relationship Id="rId5" Type="http://schemas.openxmlformats.org/officeDocument/2006/relationships/image" Target="../media/image24.jpeg"/><Relationship Id="rId10" Type="http://schemas.openxmlformats.org/officeDocument/2006/relationships/image" Target="../media/image29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silently scanned a distant signal.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9667874" y="3925757"/>
            <a:ext cx="1391051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1114426" y="3805375"/>
            <a:ext cx="2111242" cy="5650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992519" y="5001070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9915625" y="4426972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1624258" y="4339560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9345722" y="5053852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>
                <a:solidFill>
                  <a:schemeClr val="bg1"/>
                </a:solidFill>
                <a:ea typeface="Andika"/>
                <a:cs typeface="Andika"/>
              </a:rPr>
              <a:t>Are the nouns </a:t>
            </a:r>
            <a:r>
              <a:rPr lang="en-GB" sz="2400">
                <a:solidFill>
                  <a:srgbClr val="00B0F0"/>
                </a:solidFill>
                <a:ea typeface="Andika"/>
                <a:cs typeface="Andika"/>
              </a:rPr>
              <a:t>singular</a:t>
            </a:r>
            <a:r>
              <a:rPr lang="en-GB" sz="2400">
                <a:solidFill>
                  <a:schemeClr val="bg1"/>
                </a:solidFill>
                <a:ea typeface="Andika"/>
                <a:cs typeface="Andika"/>
              </a:rPr>
              <a:t> or </a:t>
            </a:r>
            <a:r>
              <a:rPr lang="en-GB" sz="2400">
                <a:solidFill>
                  <a:srgbClr val="FFC000"/>
                </a:solidFill>
                <a:ea typeface="Andika"/>
                <a:cs typeface="Andika"/>
              </a:rPr>
              <a:t>plural</a:t>
            </a:r>
            <a:r>
              <a:rPr lang="en-GB" sz="2400">
                <a:solidFill>
                  <a:schemeClr val="bg1"/>
                </a:solidFill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silently scanned a distant signal.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9760595" y="3861432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1133475" y="3893718"/>
            <a:ext cx="2206537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9210370" y="493321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2099797" y="4433788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9838693" y="4415636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1529894" y="5018172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silently scanned a distant signal.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907643" y="526066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179882" y="434750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98BB7B8-057C-7C18-0F27-101AA9F79919}"/>
              </a:ext>
            </a:extLst>
          </p:cNvPr>
          <p:cNvSpPr txBox="1">
            <a:spLocks/>
          </p:cNvSpPr>
          <p:nvPr/>
        </p:nvSpPr>
        <p:spPr>
          <a:xfrm>
            <a:off x="697058" y="1137390"/>
            <a:ext cx="74563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– present or past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377478A-F719-A92C-2E70-B42CD59C690D}"/>
              </a:ext>
            </a:extLst>
          </p:cNvPr>
          <p:cNvSpPr txBox="1">
            <a:spLocks/>
          </p:cNvSpPr>
          <p:nvPr/>
        </p:nvSpPr>
        <p:spPr>
          <a:xfrm>
            <a:off x="4747283" y="2529544"/>
            <a:ext cx="2050073" cy="72872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silently scanned a distant signal.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“silently”?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3277931" y="5427165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3550170" y="451603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877755-63F8-6F31-9D82-354FB9854D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68CD343-BB9C-B6D1-5F43-52A152D32E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9FB4F78-35A7-9A28-6552-5F7516FAD722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945FC9-DE7E-6E05-0CF3-C5A8F4E264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silently scanned a distant signal.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29C9684-74CC-9538-29F6-3E68FDB91174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“distant”?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FFBB2C5-EFBD-A025-AAC8-731BEF07BD3D}"/>
              </a:ext>
            </a:extLst>
          </p:cNvPr>
          <p:cNvSpPr txBox="1">
            <a:spLocks/>
          </p:cNvSpPr>
          <p:nvPr/>
        </p:nvSpPr>
        <p:spPr>
          <a:xfrm>
            <a:off x="7576915" y="53794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4F1B035B-6B82-E012-86FC-F9867D45E184}"/>
              </a:ext>
            </a:extLst>
          </p:cNvPr>
          <p:cNvSpPr/>
          <p:nvPr/>
        </p:nvSpPr>
        <p:spPr>
          <a:xfrm rot="16200000">
            <a:off x="7849154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10555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B757D7-0A5C-49D4-AD1D-59A92CAAED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593D1A2-A496-99F8-C5FC-F80FCA8CF0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2EE2DB8-A265-CD43-3320-111AE5B9E95B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58D15D-F81A-6177-8232-0E3E6BD869B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silently scanned a distant signal.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718C37F-1522-3F73-5F8D-EB9916E22E52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“a”?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E9C1D4-4D57-8F15-3191-286AE98F8DAA}"/>
              </a:ext>
            </a:extLst>
          </p:cNvPr>
          <p:cNvSpPr txBox="1">
            <a:spLocks/>
          </p:cNvSpPr>
          <p:nvPr/>
        </p:nvSpPr>
        <p:spPr>
          <a:xfrm>
            <a:off x="6531265" y="537943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ED48ACE-E4C0-84A3-8852-FCE76E1A3F79}"/>
              </a:ext>
            </a:extLst>
          </p:cNvPr>
          <p:cNvSpPr/>
          <p:nvPr/>
        </p:nvSpPr>
        <p:spPr>
          <a:xfrm rot="16200000">
            <a:off x="6803504" y="446627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60628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silently scanned a distant signal.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8447296" y="4773872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16200000">
            <a:off x="8326062" y="4299068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9041465" y="159727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1763950" y="2748894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9604770" y="2738810"/>
            <a:ext cx="122161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310917" y="1636714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5210677" y="1587607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5388234" y="2714990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8FF5F1E-A94E-071C-E5B5-31F18F8D5E68}"/>
              </a:ext>
            </a:extLst>
          </p:cNvPr>
          <p:cNvSpPr txBox="1">
            <a:spLocks/>
          </p:cNvSpPr>
          <p:nvPr/>
        </p:nvSpPr>
        <p:spPr>
          <a:xfrm>
            <a:off x="3375758" y="4773873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0DC654FF-DC5A-6BCA-638A-DFD8F109DBC2}"/>
              </a:ext>
            </a:extLst>
          </p:cNvPr>
          <p:cNvSpPr/>
          <p:nvPr/>
        </p:nvSpPr>
        <p:spPr>
          <a:xfrm rot="16200000">
            <a:off x="3836855" y="4299070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826A8FA-7957-22B7-16C6-F357CA4B9C82}"/>
              </a:ext>
            </a:extLst>
          </p:cNvPr>
          <p:cNvSpPr/>
          <p:nvPr/>
        </p:nvSpPr>
        <p:spPr>
          <a:xfrm rot="16200000">
            <a:off x="6788022" y="4505979"/>
            <a:ext cx="154170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690E60A-F969-C2E3-273A-65BE0AD6FE78}"/>
              </a:ext>
            </a:extLst>
          </p:cNvPr>
          <p:cNvSpPr txBox="1">
            <a:spLocks/>
          </p:cNvSpPr>
          <p:nvPr/>
        </p:nvSpPr>
        <p:spPr>
          <a:xfrm>
            <a:off x="6030153" y="47957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6" grpId="0" animBg="1"/>
      <p:bldP spid="17" grpId="0" animBg="1"/>
      <p:bldP spid="15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Compound nouns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B52A21FE-D943-D765-3B72-DC8722C624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0642" y="1520205"/>
            <a:ext cx="9530716" cy="170339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Sometimes we combine </a:t>
            </a:r>
            <a:r>
              <a:rPr lang="en-GB" altLang="en-US" sz="3600" b="1" u="sng" dirty="0">
                <a:solidFill>
                  <a:schemeClr val="bg1"/>
                </a:solidFill>
                <a:latin typeface="+mj-lt"/>
              </a:rPr>
              <a:t>two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 words </a:t>
            </a:r>
            <a:br>
              <a:rPr lang="en-GB" altLang="en-US" sz="3600" dirty="0">
                <a:solidFill>
                  <a:schemeClr val="bg1"/>
                </a:solidFill>
                <a:latin typeface="+mj-lt"/>
              </a:rPr>
            </a:b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to make </a:t>
            </a:r>
            <a:r>
              <a:rPr lang="en-GB" altLang="en-US" sz="3600" b="1" u="sng" dirty="0">
                <a:solidFill>
                  <a:schemeClr val="bg1"/>
                </a:solidFill>
                <a:latin typeface="+mj-lt"/>
              </a:rPr>
              <a:t>one new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 word.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38CDE81-7E58-FDC0-4F3C-C3737B29F449}"/>
              </a:ext>
            </a:extLst>
          </p:cNvPr>
          <p:cNvSpPr txBox="1"/>
          <p:nvPr/>
        </p:nvSpPr>
        <p:spPr>
          <a:xfrm>
            <a:off x="1008425" y="3709582"/>
            <a:ext cx="10175150" cy="1225868"/>
          </a:xfrm>
          <a:prstGeom prst="round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</a:rPr>
              <a:t>Can you think of any?</a:t>
            </a:r>
          </a:p>
        </p:txBody>
      </p:sp>
      <p:pic>
        <p:nvPicPr>
          <p:cNvPr id="6" name="Picture 5" descr="Icon&#10;&#10;Description automatically generated with medium confidence">
            <a:extLst>
              <a:ext uri="{FF2B5EF4-FFF2-40B4-BE49-F238E27FC236}">
                <a16:creationId xmlns:a16="http://schemas.microsoft.com/office/drawing/2014/main" id="{6C5D07F8-731D-5286-E4B9-B6E2B78DB7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8623" y="971550"/>
            <a:ext cx="1865470" cy="2322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858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8133FF32-6288-A20A-4DE1-9B4FF60D41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04950"/>
            <a:ext cx="10911840" cy="443417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There are tomato plants in the greenhouse.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22882" y="3429000"/>
            <a:ext cx="58521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FFC000"/>
                </a:solidFill>
              </a:rPr>
              <a:t>green</a:t>
            </a:r>
            <a:r>
              <a:rPr lang="en-GB" sz="8000" dirty="0">
                <a:solidFill>
                  <a:schemeClr val="bg1"/>
                </a:solidFill>
              </a:rPr>
              <a:t>house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C4B4114-8585-2C85-E1C9-4D445007DC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06" y="2691937"/>
            <a:ext cx="4331687" cy="406492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3F7DDAF-10DB-D2EC-BF86-551A4783F0E6}"/>
              </a:ext>
            </a:extLst>
          </p:cNvPr>
          <p:cNvSpPr txBox="1"/>
          <p:nvPr/>
        </p:nvSpPr>
        <p:spPr>
          <a:xfrm>
            <a:off x="1008424" y="493228"/>
            <a:ext cx="10175150" cy="851297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Spot the compound noun!</a:t>
            </a:r>
          </a:p>
        </p:txBody>
      </p:sp>
    </p:spTree>
    <p:extLst>
      <p:ext uri="{BB962C8B-B14F-4D97-AF65-F5344CB8AC3E}">
        <p14:creationId xmlns:p14="http://schemas.microsoft.com/office/powerpoint/2010/main" val="42143392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loudly, the dog barks at strangers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past, present or future?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she finishes her homework.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runs as fast as a cheetah.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singular? </a:t>
            </a:r>
            <a:b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Is the singular noun a common noun, a proper noun, an abstract noun or a collective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she finishes her homework.</a:t>
            </a:r>
          </a:p>
        </p:txBody>
      </p:sp>
    </p:spTree>
    <p:extLst>
      <p:ext uri="{BB962C8B-B14F-4D97-AF65-F5344CB8AC3E}">
        <p14:creationId xmlns:p14="http://schemas.microsoft.com/office/powerpoint/2010/main" val="12285210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7BD7CAF8-DD0A-ABFC-2FDB-2146ED569F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480852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Flour is kept in the cupboard.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135189" y="3120382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7030A0"/>
                </a:solidFill>
              </a:rPr>
              <a:t>cup</a:t>
            </a:r>
            <a:r>
              <a:rPr lang="en-GB" sz="8000" dirty="0">
                <a:solidFill>
                  <a:schemeClr val="bg1"/>
                </a:solidFill>
              </a:rPr>
              <a:t>board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8CE93E47-58CC-48D4-8802-6E7BBE3DDA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379" y="3023902"/>
            <a:ext cx="4709416" cy="355787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B994692-1D6B-1BE5-2995-964D66B4DC67}"/>
              </a:ext>
            </a:extLst>
          </p:cNvPr>
          <p:cNvSpPr txBox="1"/>
          <p:nvPr/>
        </p:nvSpPr>
        <p:spPr>
          <a:xfrm>
            <a:off x="1008425" y="356905"/>
            <a:ext cx="10175150" cy="851297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Spot the compound noun!</a:t>
            </a:r>
          </a:p>
        </p:txBody>
      </p:sp>
    </p:spTree>
    <p:extLst>
      <p:ext uri="{BB962C8B-B14F-4D97-AF65-F5344CB8AC3E}">
        <p14:creationId xmlns:p14="http://schemas.microsoft.com/office/powerpoint/2010/main" val="29154962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51FF1E8B-F65F-CE6A-9C84-AD9EFEB645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622" y="139512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This game is for everybody.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131731" y="303465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FFC000"/>
                </a:solidFill>
              </a:rPr>
              <a:t>every</a:t>
            </a:r>
            <a:r>
              <a:rPr lang="en-GB" sz="8000" dirty="0">
                <a:solidFill>
                  <a:schemeClr val="bg1"/>
                </a:solidFill>
              </a:rPr>
              <a:t>body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9" name="Picture 8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67B21F1E-4D7A-2110-E605-AFF5F23D40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72974"/>
            <a:ext cx="3902140" cy="42143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B69CC5A-2989-750E-FAAA-A293DD529C1A}"/>
              </a:ext>
            </a:extLst>
          </p:cNvPr>
          <p:cNvSpPr txBox="1"/>
          <p:nvPr/>
        </p:nvSpPr>
        <p:spPr>
          <a:xfrm>
            <a:off x="1008425" y="271915"/>
            <a:ext cx="10175150" cy="851297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Spot the compound noun!</a:t>
            </a:r>
          </a:p>
        </p:txBody>
      </p:sp>
    </p:spTree>
    <p:extLst>
      <p:ext uri="{BB962C8B-B14F-4D97-AF65-F5344CB8AC3E}">
        <p14:creationId xmlns:p14="http://schemas.microsoft.com/office/powerpoint/2010/main" val="28505101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1046DB6E-D57D-D822-5406-9CEB7E8A3C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275781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Scrambler sees trouble everywhere.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743303" y="2915311"/>
            <a:ext cx="574765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7030A0"/>
                </a:solidFill>
              </a:rPr>
              <a:t>every</a:t>
            </a:r>
            <a:r>
              <a:rPr lang="en-GB" sz="8000" dirty="0">
                <a:solidFill>
                  <a:schemeClr val="bg1"/>
                </a:solidFill>
              </a:rPr>
              <a:t>where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4" name="Picture 3" descr="Icon&#10;&#10;Description automatically generated with medium confidence">
            <a:extLst>
              <a:ext uri="{FF2B5EF4-FFF2-40B4-BE49-F238E27FC236}">
                <a16:creationId xmlns:a16="http://schemas.microsoft.com/office/drawing/2014/main" id="{CFE9F2B5-4F46-940C-3CEA-378A392110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233" y="3052226"/>
            <a:ext cx="3056674" cy="380577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DFBACA3-508A-92DF-2C9B-1A90083FEE36}"/>
              </a:ext>
            </a:extLst>
          </p:cNvPr>
          <p:cNvSpPr txBox="1"/>
          <p:nvPr/>
        </p:nvSpPr>
        <p:spPr>
          <a:xfrm>
            <a:off x="913174" y="432388"/>
            <a:ext cx="10175150" cy="851297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Spot the compound noun!</a:t>
            </a:r>
          </a:p>
        </p:txBody>
      </p:sp>
    </p:spTree>
    <p:extLst>
      <p:ext uri="{BB962C8B-B14F-4D97-AF65-F5344CB8AC3E}">
        <p14:creationId xmlns:p14="http://schemas.microsoft.com/office/powerpoint/2010/main" val="16615761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824CEA-A83D-893C-D026-DC1D24CFC0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622" y="1347502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Can everyone hear the teacher?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131731" y="2987032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FFC000"/>
                </a:solidFill>
              </a:rPr>
              <a:t>every</a:t>
            </a:r>
            <a:r>
              <a:rPr lang="en-GB" sz="8000" dirty="0">
                <a:solidFill>
                  <a:schemeClr val="bg1"/>
                </a:solidFill>
              </a:rPr>
              <a:t>one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A422E8-9E76-C15C-096E-92F35AC24D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06" y="2691937"/>
            <a:ext cx="4331687" cy="406492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E76E7B1-B7F7-B75C-98C2-F9CAF6D6A353}"/>
              </a:ext>
            </a:extLst>
          </p:cNvPr>
          <p:cNvSpPr txBox="1"/>
          <p:nvPr/>
        </p:nvSpPr>
        <p:spPr>
          <a:xfrm>
            <a:off x="1008424" y="248103"/>
            <a:ext cx="10175150" cy="851297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Spot the compound noun!</a:t>
            </a:r>
          </a:p>
        </p:txBody>
      </p:sp>
    </p:spTree>
    <p:extLst>
      <p:ext uri="{BB962C8B-B14F-4D97-AF65-F5344CB8AC3E}">
        <p14:creationId xmlns:p14="http://schemas.microsoft.com/office/powerpoint/2010/main" val="21616019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FD74965D-A8D5-E2D6-2348-B55E23A41D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718" y="1290352"/>
            <a:ext cx="10944564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anyone see my pen?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051902" y="2844156"/>
            <a:ext cx="5181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7030A0"/>
                </a:solidFill>
              </a:rPr>
              <a:t>any</a:t>
            </a:r>
            <a:r>
              <a:rPr lang="en-GB" sz="8000" dirty="0">
                <a:solidFill>
                  <a:schemeClr val="bg1"/>
                </a:solidFill>
              </a:rPr>
              <a:t>one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4" name="Picture 3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9AD928E-4693-A8DC-BF05-48FB24131D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9857" y="2472681"/>
            <a:ext cx="3794858" cy="42995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F7E55B4-553A-F27E-8D17-EDBE8C17AEFC}"/>
              </a:ext>
            </a:extLst>
          </p:cNvPr>
          <p:cNvSpPr txBox="1"/>
          <p:nvPr/>
        </p:nvSpPr>
        <p:spPr>
          <a:xfrm>
            <a:off x="1008424" y="248103"/>
            <a:ext cx="10175150" cy="851297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Spot the compound noun!</a:t>
            </a:r>
          </a:p>
        </p:txBody>
      </p:sp>
    </p:spTree>
    <p:extLst>
      <p:ext uri="{BB962C8B-B14F-4D97-AF65-F5344CB8AC3E}">
        <p14:creationId xmlns:p14="http://schemas.microsoft.com/office/powerpoint/2010/main" val="38535231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FBE3B656-E057-CEC9-93D2-A3BE639CAD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347502"/>
            <a:ext cx="1091184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The sail has fallen off the windmill.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39395" y="2987032"/>
            <a:ext cx="58260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FFC000"/>
                </a:solidFill>
              </a:rPr>
              <a:t>wind</a:t>
            </a:r>
            <a:r>
              <a:rPr lang="en-GB" sz="8000" dirty="0">
                <a:solidFill>
                  <a:schemeClr val="bg1"/>
                </a:solidFill>
              </a:rPr>
              <a:t>mill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4" name="Picture 3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4E980AC0-527C-0A78-8BFF-B05CC8C724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7650" y="2461927"/>
            <a:ext cx="5638256" cy="425959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2F0A415-563E-49D5-BAB9-23754E8981B5}"/>
              </a:ext>
            </a:extLst>
          </p:cNvPr>
          <p:cNvSpPr txBox="1"/>
          <p:nvPr/>
        </p:nvSpPr>
        <p:spPr>
          <a:xfrm>
            <a:off x="1008424" y="248103"/>
            <a:ext cx="10175150" cy="851297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Spot the compound noun!</a:t>
            </a:r>
          </a:p>
        </p:txBody>
      </p:sp>
    </p:spTree>
    <p:extLst>
      <p:ext uri="{BB962C8B-B14F-4D97-AF65-F5344CB8AC3E}">
        <p14:creationId xmlns:p14="http://schemas.microsoft.com/office/powerpoint/2010/main" val="20137267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shape&#10;&#10;Description automatically generated">
            <a:extLst>
              <a:ext uri="{FF2B5EF4-FFF2-40B4-BE49-F238E27FC236}">
                <a16:creationId xmlns:a16="http://schemas.microsoft.com/office/drawing/2014/main" id="{1FE26049-81E4-9D6A-C5B6-CBD8F6332F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4716" y="1480853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Please put rubbish in the dustbin.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566683" y="3120383"/>
            <a:ext cx="60698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7030A0"/>
                </a:solidFill>
              </a:rPr>
              <a:t>dust</a:t>
            </a:r>
            <a:r>
              <a:rPr lang="en-GB" sz="8000" dirty="0">
                <a:solidFill>
                  <a:schemeClr val="bg1"/>
                </a:solidFill>
              </a:rPr>
              <a:t>bin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4" name="Picture 3" descr="Icon&#10;&#10;Description automatically generated with medium confidence">
            <a:extLst>
              <a:ext uri="{FF2B5EF4-FFF2-40B4-BE49-F238E27FC236}">
                <a16:creationId xmlns:a16="http://schemas.microsoft.com/office/drawing/2014/main" id="{63199270-24EB-0A4D-12A0-754557F8D5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6" y="3000248"/>
            <a:ext cx="3056674" cy="380577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A47815A-ED64-1BA0-030F-C2CF82D401D3}"/>
              </a:ext>
            </a:extLst>
          </p:cNvPr>
          <p:cNvSpPr txBox="1"/>
          <p:nvPr/>
        </p:nvSpPr>
        <p:spPr>
          <a:xfrm>
            <a:off x="1008424" y="248103"/>
            <a:ext cx="10175150" cy="851297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Spot the compound noun!</a:t>
            </a:r>
          </a:p>
        </p:txBody>
      </p:sp>
    </p:spTree>
    <p:extLst>
      <p:ext uri="{BB962C8B-B14F-4D97-AF65-F5344CB8AC3E}">
        <p14:creationId xmlns:p14="http://schemas.microsoft.com/office/powerpoint/2010/main" val="857969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549991ED-108A-30B5-6C4C-31F59E9828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5666" y="1413725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I have blue curtains in my bedroom.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719180" y="3119930"/>
            <a:ext cx="63728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FFC000"/>
                </a:solidFill>
              </a:rPr>
              <a:t>bed</a:t>
            </a:r>
            <a:r>
              <a:rPr lang="en-GB" sz="8000" dirty="0">
                <a:solidFill>
                  <a:schemeClr val="bg1"/>
                </a:solidFill>
              </a:rPr>
              <a:t>room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4" name="Picture 3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A18FBDE7-088F-A5CD-5DE2-284A1FCA8A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7982" y="2310304"/>
            <a:ext cx="3794858" cy="42995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FDBCCCD-F7CC-FFC2-3A1D-961FC52C6B4A}"/>
              </a:ext>
            </a:extLst>
          </p:cNvPr>
          <p:cNvSpPr txBox="1"/>
          <p:nvPr/>
        </p:nvSpPr>
        <p:spPr>
          <a:xfrm>
            <a:off x="1008424" y="248103"/>
            <a:ext cx="10175150" cy="851297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Spot the compound noun!</a:t>
            </a:r>
          </a:p>
        </p:txBody>
      </p:sp>
    </p:spTree>
    <p:extLst>
      <p:ext uri="{BB962C8B-B14F-4D97-AF65-F5344CB8AC3E}">
        <p14:creationId xmlns:p14="http://schemas.microsoft.com/office/powerpoint/2010/main" val="33393141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EDBDE87-A0BE-C8D5-69D0-D516B99994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1371" y="1395127"/>
            <a:ext cx="10929258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There are twelve desks in the classroom.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17119" y="4062680"/>
            <a:ext cx="63403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7030A0"/>
                </a:solidFill>
              </a:rPr>
              <a:t>class</a:t>
            </a:r>
            <a:r>
              <a:rPr lang="en-GB" sz="8000" dirty="0">
                <a:solidFill>
                  <a:schemeClr val="bg1"/>
                </a:solidFill>
              </a:rPr>
              <a:t>room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2084499-B293-7D53-E446-AEC5D5197A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06" y="2691937"/>
            <a:ext cx="4331687" cy="406492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2EDA6AE-662F-8A68-95AF-83FE3AC43155}"/>
              </a:ext>
            </a:extLst>
          </p:cNvPr>
          <p:cNvSpPr txBox="1"/>
          <p:nvPr/>
        </p:nvSpPr>
        <p:spPr>
          <a:xfrm>
            <a:off x="913174" y="323311"/>
            <a:ext cx="10175150" cy="851297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Spot the compound noun!</a:t>
            </a:r>
          </a:p>
        </p:txBody>
      </p:sp>
    </p:spTree>
    <p:extLst>
      <p:ext uri="{BB962C8B-B14F-4D97-AF65-F5344CB8AC3E}">
        <p14:creationId xmlns:p14="http://schemas.microsoft.com/office/powerpoint/2010/main" val="6892416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BA238EA-9C48-A8AE-020B-62DC115C65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725" y="1490377"/>
            <a:ext cx="1092054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I ate popcorn when I watched a film.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130834" y="3129907"/>
            <a:ext cx="57302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FFC000"/>
                </a:solidFill>
              </a:rPr>
              <a:t>pop</a:t>
            </a:r>
            <a:r>
              <a:rPr lang="en-GB" sz="8000" dirty="0">
                <a:solidFill>
                  <a:schemeClr val="bg1"/>
                </a:solidFill>
              </a:rPr>
              <a:t>corn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4" name="Picture 3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59A1F4BB-3841-D2D2-A223-BCA3B11819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1475" y="2598406"/>
            <a:ext cx="5638256" cy="425959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E694835-6F79-9597-2C85-68CDE1FBC297}"/>
              </a:ext>
            </a:extLst>
          </p:cNvPr>
          <p:cNvSpPr txBox="1"/>
          <p:nvPr/>
        </p:nvSpPr>
        <p:spPr>
          <a:xfrm>
            <a:off x="1008424" y="347380"/>
            <a:ext cx="10175150" cy="851297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Spot the compound noun!</a:t>
            </a:r>
          </a:p>
        </p:txBody>
      </p:sp>
    </p:spTree>
    <p:extLst>
      <p:ext uri="{BB962C8B-B14F-4D97-AF65-F5344CB8AC3E}">
        <p14:creationId xmlns:p14="http://schemas.microsoft.com/office/powerpoint/2010/main" val="28390521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1ECC49-2BD6-80A8-3350-386D9B2E84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EBFC292-D595-4AC5-8726-80E65B6796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89773BB-EEDA-F1B2-9AAA-093B76EABC7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loudly, the dog barks at strangers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4843485-A08A-F62C-DD7C-B3473CDA64D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past, present or future?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she finishes her homework.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38DB8DF-4A39-073E-D636-CCA6ED11DEFD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runs as fast as a cheetah.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65B531F-514E-7049-11B4-8DDD4991D63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singular? </a:t>
            </a:r>
            <a:b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Is the singular noun a common noun, a proper noun, an abstract noun or a collective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she finishes her </a:t>
            </a:r>
            <a:r>
              <a:rPr lang="en-GB" sz="35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homework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204976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26E410E-C7C5-7E8A-35C9-EF1D88D242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270" y="1448267"/>
            <a:ext cx="10894423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I went swimming this weekend.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221477" y="3122632"/>
            <a:ext cx="53993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7030A0"/>
                </a:solidFill>
              </a:rPr>
              <a:t>week</a:t>
            </a:r>
            <a:r>
              <a:rPr lang="en-GB" sz="8000" dirty="0">
                <a:solidFill>
                  <a:schemeClr val="bg1"/>
                </a:solidFill>
              </a:rPr>
              <a:t>end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4" name="Picture 3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E66C806-3389-8E4E-8D45-C15E67A877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1" y="2723948"/>
            <a:ext cx="3711760" cy="400870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320527C-706C-E50B-7551-3466F3841E70}"/>
              </a:ext>
            </a:extLst>
          </p:cNvPr>
          <p:cNvSpPr txBox="1"/>
          <p:nvPr/>
        </p:nvSpPr>
        <p:spPr>
          <a:xfrm>
            <a:off x="1008425" y="332831"/>
            <a:ext cx="10175150" cy="851297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Spot the compound noun!</a:t>
            </a:r>
          </a:p>
        </p:txBody>
      </p:sp>
    </p:spTree>
    <p:extLst>
      <p:ext uri="{BB962C8B-B14F-4D97-AF65-F5344CB8AC3E}">
        <p14:creationId xmlns:p14="http://schemas.microsoft.com/office/powerpoint/2010/main" val="35136110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B7092C58-1C71-D233-1649-0E59247E54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433227"/>
            <a:ext cx="1091184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enjoy playing football.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386253" y="3072757"/>
            <a:ext cx="58521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FFC000"/>
                </a:solidFill>
              </a:rPr>
              <a:t>foot</a:t>
            </a:r>
            <a:r>
              <a:rPr lang="en-GB" sz="8000" dirty="0">
                <a:solidFill>
                  <a:schemeClr val="bg1"/>
                </a:solidFill>
              </a:rPr>
              <a:t>ball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4" name="Picture 3" descr="Icon&#10;&#10;Description automatically generated with medium confidence">
            <a:extLst>
              <a:ext uri="{FF2B5EF4-FFF2-40B4-BE49-F238E27FC236}">
                <a16:creationId xmlns:a16="http://schemas.microsoft.com/office/drawing/2014/main" id="{C8618DC1-FF62-58B1-7720-8827692778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233" y="3209672"/>
            <a:ext cx="3056674" cy="380577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414A004-3C88-955B-AC91-CC16A8E6B024}"/>
              </a:ext>
            </a:extLst>
          </p:cNvPr>
          <p:cNvSpPr txBox="1"/>
          <p:nvPr/>
        </p:nvSpPr>
        <p:spPr>
          <a:xfrm>
            <a:off x="1008424" y="248103"/>
            <a:ext cx="10175150" cy="851297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Spot the compound noun!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EC099A4-242C-5847-7FE2-8D6624957C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54752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children were in the playground.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303146" y="3263257"/>
            <a:ext cx="57009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7030A0"/>
                </a:solidFill>
              </a:rPr>
              <a:t>play</a:t>
            </a:r>
            <a:r>
              <a:rPr lang="en-GB" sz="8000" dirty="0">
                <a:solidFill>
                  <a:schemeClr val="bg1"/>
                </a:solidFill>
              </a:rPr>
              <a:t>ground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4" name="Picture 3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C184A49F-B842-83F6-1004-437A70CC50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9857" y="2472681"/>
            <a:ext cx="3794858" cy="429959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8DB8413-9CA2-DFEE-35F1-DC1D31B82951}"/>
              </a:ext>
            </a:extLst>
          </p:cNvPr>
          <p:cNvSpPr txBox="1"/>
          <p:nvPr/>
        </p:nvSpPr>
        <p:spPr>
          <a:xfrm>
            <a:off x="1008424" y="248103"/>
            <a:ext cx="10175150" cy="851297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Spot the compound noun!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1660158-7586-AD70-B841-541E8AD5C8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5191" y="147132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cows were in the farmyard.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210300" y="311085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FFC000"/>
                </a:solidFill>
              </a:rPr>
              <a:t>farm</a:t>
            </a:r>
            <a:r>
              <a:rPr lang="en-GB" sz="8000" dirty="0">
                <a:solidFill>
                  <a:schemeClr val="bg1"/>
                </a:solidFill>
              </a:rPr>
              <a:t>yard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10D59BB-D0E0-9EF7-AFBB-358CCA5FB0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06" y="2691937"/>
            <a:ext cx="4331687" cy="406492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240BD3E-C18F-93E2-E0EB-B30C582B958E}"/>
              </a:ext>
            </a:extLst>
          </p:cNvPr>
          <p:cNvSpPr txBox="1"/>
          <p:nvPr/>
        </p:nvSpPr>
        <p:spPr>
          <a:xfrm>
            <a:off x="1008424" y="248103"/>
            <a:ext cx="10175150" cy="851297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Spot the compound noun!</a:t>
            </a: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9D994EEF-7921-6009-308F-B5047B5CA4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4903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must tidy my bedroom.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743303" y="3129907"/>
            <a:ext cx="574765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7030A0"/>
                </a:solidFill>
              </a:rPr>
              <a:t>bed</a:t>
            </a:r>
            <a:r>
              <a:rPr lang="en-GB" sz="8000" dirty="0">
                <a:solidFill>
                  <a:schemeClr val="bg1"/>
                </a:solidFill>
              </a:rPr>
              <a:t>room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4" name="Picture 3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33133C21-7132-23F1-45B6-117214EAB1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7650" y="2461927"/>
            <a:ext cx="5638256" cy="425959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C9CE277-E098-9B38-20FD-932A549B92A2}"/>
              </a:ext>
            </a:extLst>
          </p:cNvPr>
          <p:cNvSpPr txBox="1"/>
          <p:nvPr/>
        </p:nvSpPr>
        <p:spPr>
          <a:xfrm>
            <a:off x="1008424" y="248103"/>
            <a:ext cx="10175150" cy="851297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Spot the compound noun!</a:t>
            </a:r>
          </a:p>
        </p:txBody>
      </p:sp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6CED9CF-053C-655E-DB4C-D676BEDDE0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622" y="1366552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picked a blackberry from the bush.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131731" y="3006082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FFC000"/>
                </a:solidFill>
              </a:rPr>
              <a:t>black</a:t>
            </a:r>
            <a:r>
              <a:rPr lang="en-GB" sz="8000" dirty="0">
                <a:solidFill>
                  <a:schemeClr val="bg1"/>
                </a:solidFill>
              </a:rPr>
              <a:t>berry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4" name="Picture 3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0446F2B-74F6-9C68-A31F-BE28D6D276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2066924"/>
            <a:ext cx="4320117" cy="466572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9A07C0A-F4DA-B1E4-0CE9-B91BCB1E6EED}"/>
              </a:ext>
            </a:extLst>
          </p:cNvPr>
          <p:cNvSpPr txBox="1"/>
          <p:nvPr/>
        </p:nvSpPr>
        <p:spPr>
          <a:xfrm>
            <a:off x="1008424" y="248103"/>
            <a:ext cx="10175150" cy="851297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Spot the compound noun!</a:t>
            </a:r>
          </a:p>
        </p:txBody>
      </p:sp>
    </p:spTree>
    <p:extLst>
      <p:ext uri="{BB962C8B-B14F-4D97-AF65-F5344CB8AC3E}">
        <p14:creationId xmlns:p14="http://schemas.microsoft.com/office/powerpoint/2010/main" val="28309779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060B7071-09F3-BA75-7171-AC16599B96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718" y="1366552"/>
            <a:ext cx="10944564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can see a rainbow.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502" y="2977507"/>
            <a:ext cx="5181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7030A0"/>
                </a:solidFill>
              </a:rPr>
              <a:t>rain</a:t>
            </a:r>
            <a:r>
              <a:rPr lang="en-GB" sz="8000" dirty="0">
                <a:solidFill>
                  <a:schemeClr val="bg1"/>
                </a:solidFill>
              </a:rPr>
              <a:t>bow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4" name="Picture 3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A6440568-5D1A-93EC-98DD-0E49D9CCE3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9857" y="2472681"/>
            <a:ext cx="3794858" cy="42995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35673AB-1360-0FD1-4A0E-2DDFE09BC53F}"/>
              </a:ext>
            </a:extLst>
          </p:cNvPr>
          <p:cNvSpPr txBox="1"/>
          <p:nvPr/>
        </p:nvSpPr>
        <p:spPr>
          <a:xfrm>
            <a:off x="1008424" y="248103"/>
            <a:ext cx="10175150" cy="851297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Spot the compound noun!</a:t>
            </a:r>
          </a:p>
        </p:txBody>
      </p:sp>
    </p:spTree>
    <p:extLst>
      <p:ext uri="{BB962C8B-B14F-4D97-AF65-F5344CB8AC3E}">
        <p14:creationId xmlns:p14="http://schemas.microsoft.com/office/powerpoint/2010/main" val="22549984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9CA35A1-B584-4B84-841B-332E8961F2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4241" y="1480853"/>
            <a:ext cx="1091184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found a starfish on the beach.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193959" y="3091808"/>
            <a:ext cx="58260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FFC000"/>
                </a:solidFill>
              </a:rPr>
              <a:t>star</a:t>
            </a:r>
            <a:r>
              <a:rPr lang="en-GB" sz="8000" dirty="0">
                <a:solidFill>
                  <a:schemeClr val="bg1"/>
                </a:solidFill>
              </a:rPr>
              <a:t>fish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4" name="Picture 3" descr="Icon&#10;&#10;Description automatically generated with medium confidence">
            <a:extLst>
              <a:ext uri="{FF2B5EF4-FFF2-40B4-BE49-F238E27FC236}">
                <a16:creationId xmlns:a16="http://schemas.microsoft.com/office/drawing/2014/main" id="{73780E64-53E4-F79A-F05A-207368DA75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044" y="2695322"/>
            <a:ext cx="3056674" cy="380577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63139F5-E46D-AAC6-484E-CEDB584DFB9F}"/>
              </a:ext>
            </a:extLst>
          </p:cNvPr>
          <p:cNvSpPr txBox="1"/>
          <p:nvPr/>
        </p:nvSpPr>
        <p:spPr>
          <a:xfrm>
            <a:off x="1008424" y="248103"/>
            <a:ext cx="10175150" cy="851297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Spot the compound noun!</a:t>
            </a:r>
          </a:p>
        </p:txBody>
      </p:sp>
    </p:spTree>
    <p:extLst>
      <p:ext uri="{BB962C8B-B14F-4D97-AF65-F5344CB8AC3E}">
        <p14:creationId xmlns:p14="http://schemas.microsoft.com/office/powerpoint/2010/main" val="5358181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9EAAABA9-07C6-AB3E-BA3C-098D64E971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442752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It is worthwhile doing your homework.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13701" y="2767280"/>
            <a:ext cx="60698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7030A0"/>
                </a:solidFill>
              </a:rPr>
              <a:t>worth</a:t>
            </a:r>
            <a:r>
              <a:rPr lang="en-GB" sz="8000" dirty="0">
                <a:solidFill>
                  <a:schemeClr val="bg1"/>
                </a:solidFill>
              </a:rPr>
              <a:t>while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0D62724-08CC-15C1-4708-D14E92284C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06" y="2691937"/>
            <a:ext cx="4331687" cy="406492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1D311F6-55F8-1714-6F28-BF66874F08C6}"/>
              </a:ext>
            </a:extLst>
          </p:cNvPr>
          <p:cNvSpPr txBox="1"/>
          <p:nvPr/>
        </p:nvSpPr>
        <p:spPr>
          <a:xfrm>
            <a:off x="1008424" y="248103"/>
            <a:ext cx="10175150" cy="851297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Spot the compound nouns!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F41FBC-7294-EDA4-CC3D-2C95F92AADE7}"/>
              </a:ext>
            </a:extLst>
          </p:cNvPr>
          <p:cNvSpPr txBox="1"/>
          <p:nvPr/>
        </p:nvSpPr>
        <p:spPr>
          <a:xfrm>
            <a:off x="5113701" y="4481696"/>
            <a:ext cx="60698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7030A0"/>
                </a:solidFill>
              </a:rPr>
              <a:t>home</a:t>
            </a:r>
            <a:r>
              <a:rPr lang="en-GB" sz="8000" dirty="0">
                <a:solidFill>
                  <a:schemeClr val="bg1"/>
                </a:solidFill>
              </a:rPr>
              <a:t>work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6253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DD58D691-2F79-F366-4576-571061B05D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621" y="147132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had a slice of pineapple cake.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604862" y="3672832"/>
            <a:ext cx="63728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FFC000"/>
                </a:solidFill>
              </a:rPr>
              <a:t>pine</a:t>
            </a:r>
            <a:r>
              <a:rPr lang="en-GB" sz="8000" dirty="0">
                <a:solidFill>
                  <a:schemeClr val="bg1"/>
                </a:solidFill>
              </a:rPr>
              <a:t>apple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4" name="Picture 3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72C4332-2A6E-F8A5-0457-65FD3784E8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7650" y="2461927"/>
            <a:ext cx="5638256" cy="425959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49FD3FD-B3AE-EFF7-4349-7E25939C84D4}"/>
              </a:ext>
            </a:extLst>
          </p:cNvPr>
          <p:cNvSpPr txBox="1"/>
          <p:nvPr/>
        </p:nvSpPr>
        <p:spPr>
          <a:xfrm>
            <a:off x="1008424" y="248103"/>
            <a:ext cx="10175150" cy="851297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Spot the compound noun!</a:t>
            </a:r>
          </a:p>
        </p:txBody>
      </p:sp>
    </p:spTree>
    <p:extLst>
      <p:ext uri="{BB962C8B-B14F-4D97-AF65-F5344CB8AC3E}">
        <p14:creationId xmlns:p14="http://schemas.microsoft.com/office/powerpoint/2010/main" val="36065846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C38BA9-7FBE-634B-4B8A-41E62B29D0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605269A-5861-B954-D244-4BBB2403EB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67690A-CE01-1E8C-4F0E-B5193523D1A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loudly, the dog barks at strangers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C97248A-B887-98A7-C243-23DEFAF2CCB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past, present or future?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she finishes her homework.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D65D394-E001-38A1-EA06-A77C503E0088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runs as fast as a cheetah.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D4B3426-0BE2-3EC6-5E30-1867FBADE32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singular? </a:t>
            </a:r>
            <a:b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Is the singular noun a </a:t>
            </a:r>
            <a:r>
              <a:rPr lang="en-GB" sz="19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common noun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proper noun, an abstract noun or a collective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she finishes her </a:t>
            </a:r>
            <a:r>
              <a:rPr lang="en-GB" sz="35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homework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834716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43FB73C-6896-BF72-2044-FEDE50387D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1371" y="1357027"/>
            <a:ext cx="10929258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felt an earthquake.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365765" y="3558531"/>
            <a:ext cx="63403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7030A0"/>
                </a:solidFill>
              </a:rPr>
              <a:t>earth</a:t>
            </a:r>
            <a:r>
              <a:rPr lang="en-GB" sz="8000" dirty="0">
                <a:solidFill>
                  <a:schemeClr val="bg1"/>
                </a:solidFill>
              </a:rPr>
              <a:t>quake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4" name="Picture 3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222A606-1909-E430-1C97-4DBE79D063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9857" y="2472681"/>
            <a:ext cx="3794858" cy="42995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0601A21-C6F4-F3AD-6BB8-3EDD6095927F}"/>
              </a:ext>
            </a:extLst>
          </p:cNvPr>
          <p:cNvSpPr txBox="1"/>
          <p:nvPr/>
        </p:nvSpPr>
        <p:spPr>
          <a:xfrm>
            <a:off x="1008424" y="248103"/>
            <a:ext cx="10175150" cy="851297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Spot the compound noun!</a:t>
            </a:r>
          </a:p>
        </p:txBody>
      </p:sp>
    </p:spTree>
    <p:extLst>
      <p:ext uri="{BB962C8B-B14F-4D97-AF65-F5344CB8AC3E}">
        <p14:creationId xmlns:p14="http://schemas.microsoft.com/office/powerpoint/2010/main" val="6359864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5435C816-83C4-C4D5-57C0-8D29CA5F75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724" y="1371724"/>
            <a:ext cx="1092054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I ate popcorn when I watched a film.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091433" y="3429000"/>
            <a:ext cx="57302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FFC000"/>
                </a:solidFill>
              </a:rPr>
              <a:t>pop</a:t>
            </a:r>
            <a:r>
              <a:rPr lang="en-GB" sz="8000" dirty="0">
                <a:solidFill>
                  <a:schemeClr val="bg1"/>
                </a:solidFill>
              </a:rPr>
              <a:t>corn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4" name="Picture 3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3D70393E-F87D-1D7F-83B1-4DA453CB43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2466974"/>
            <a:ext cx="3949699" cy="42656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7F4D8EE-B10B-BFFE-EF1B-B7ACD9DE956D}"/>
              </a:ext>
            </a:extLst>
          </p:cNvPr>
          <p:cNvSpPr txBox="1"/>
          <p:nvPr/>
        </p:nvSpPr>
        <p:spPr>
          <a:xfrm>
            <a:off x="1008424" y="248103"/>
            <a:ext cx="10175150" cy="851297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Spot the compound noun!</a:t>
            </a:r>
          </a:p>
        </p:txBody>
      </p:sp>
    </p:spTree>
    <p:extLst>
      <p:ext uri="{BB962C8B-B14F-4D97-AF65-F5344CB8AC3E}">
        <p14:creationId xmlns:p14="http://schemas.microsoft.com/office/powerpoint/2010/main" val="26218958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A bowl of cereal and milk&#10;&#10;Description automatically generated with low confidence">
            <a:extLst>
              <a:ext uri="{FF2B5EF4-FFF2-40B4-BE49-F238E27FC236}">
                <a16:creationId xmlns:a16="http://schemas.microsoft.com/office/drawing/2014/main" id="{DCE317AB-E3F2-D282-4976-11F246EC5B7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7513" y="3405735"/>
            <a:ext cx="2599406" cy="3465874"/>
          </a:xfrm>
          <a:prstGeom prst="rect">
            <a:avLst/>
          </a:prstGeom>
        </p:spPr>
      </p:pic>
      <p:pic>
        <p:nvPicPr>
          <p:cNvPr id="20" name="Picture 19" descr="A person drawing on a white board&#10;&#10;Description automatically generated with medium confidence">
            <a:extLst>
              <a:ext uri="{FF2B5EF4-FFF2-40B4-BE49-F238E27FC236}">
                <a16:creationId xmlns:a16="http://schemas.microsoft.com/office/drawing/2014/main" id="{9ED2D5FE-D6D8-4A57-F654-89A3C6E4B83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6014" y="12777"/>
            <a:ext cx="3295615" cy="2199998"/>
          </a:xfrm>
          <a:prstGeom prst="rect">
            <a:avLst/>
          </a:prstGeom>
        </p:spPr>
      </p:pic>
      <p:pic>
        <p:nvPicPr>
          <p:cNvPr id="10" name="Picture 9" descr="An airplane flying in the sky&#10;&#10;Description automatically generated with medium confidence">
            <a:extLst>
              <a:ext uri="{FF2B5EF4-FFF2-40B4-BE49-F238E27FC236}">
                <a16:creationId xmlns:a16="http://schemas.microsoft.com/office/drawing/2014/main" id="{56FC93B5-BC13-41C7-5DDC-4FD6AC29E5D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325" y="-1461"/>
            <a:ext cx="2917125" cy="2187844"/>
          </a:xfrm>
          <a:prstGeom prst="rect">
            <a:avLst/>
          </a:prstGeom>
        </p:spPr>
      </p:pic>
      <p:pic>
        <p:nvPicPr>
          <p:cNvPr id="6" name="Picture 5" descr="A football ball on a field&#10;&#10;Description automatically generated with medium confidence">
            <a:extLst>
              <a:ext uri="{FF2B5EF4-FFF2-40B4-BE49-F238E27FC236}">
                <a16:creationId xmlns:a16="http://schemas.microsoft.com/office/drawing/2014/main" id="{1DD92091-504A-DC21-D13B-1F934EB2C8B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16340" y="4581756"/>
            <a:ext cx="3375660" cy="2250440"/>
          </a:xfrm>
          <a:prstGeom prst="rect">
            <a:avLst/>
          </a:prstGeom>
        </p:spPr>
      </p:pic>
      <p:pic>
        <p:nvPicPr>
          <p:cNvPr id="12" name="Picture 11" descr="A picture containing transport, smoke, satellite, missile&#10;&#10;Description automatically generated">
            <a:extLst>
              <a:ext uri="{FF2B5EF4-FFF2-40B4-BE49-F238E27FC236}">
                <a16:creationId xmlns:a16="http://schemas.microsoft.com/office/drawing/2014/main" id="{F5D5A197-80B5-45BC-E3F9-889C3DA0B4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202" y="0"/>
            <a:ext cx="2946666" cy="1894706"/>
          </a:xfrm>
          <a:prstGeom prst="rect">
            <a:avLst/>
          </a:prstGeom>
        </p:spPr>
      </p:pic>
      <p:pic>
        <p:nvPicPr>
          <p:cNvPr id="14" name="Picture 13" descr="A picture containing outdoor, person, head&#10;&#10;Description automatically generated">
            <a:extLst>
              <a:ext uri="{FF2B5EF4-FFF2-40B4-BE49-F238E27FC236}">
                <a16:creationId xmlns:a16="http://schemas.microsoft.com/office/drawing/2014/main" id="{30626860-B1BE-086E-88F8-9CDC511D15B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39053" y="1678559"/>
            <a:ext cx="2841953" cy="3087669"/>
          </a:xfrm>
          <a:prstGeom prst="rect">
            <a:avLst/>
          </a:prstGeom>
        </p:spPr>
      </p:pic>
      <p:pic>
        <p:nvPicPr>
          <p:cNvPr id="16" name="Picture 15" descr="A picture containing skiing&#10;&#10;Description automatically generated">
            <a:extLst>
              <a:ext uri="{FF2B5EF4-FFF2-40B4-BE49-F238E27FC236}">
                <a16:creationId xmlns:a16="http://schemas.microsoft.com/office/drawing/2014/main" id="{EB2553BE-80EA-C205-FC46-7C25EF31522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94" y="4549209"/>
            <a:ext cx="2917125" cy="231553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1A37D95-AE9E-945B-84BB-7B34143A63A5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1158" y="-1461"/>
            <a:ext cx="3159034" cy="2106023"/>
          </a:xfrm>
          <a:prstGeom prst="rect">
            <a:avLst/>
          </a:prstGeom>
        </p:spPr>
      </p:pic>
      <p:pic>
        <p:nvPicPr>
          <p:cNvPr id="18" name="Picture 17" descr="A picture containing person, person, close&#10;&#10;Description automatically generated">
            <a:extLst>
              <a:ext uri="{FF2B5EF4-FFF2-40B4-BE49-F238E27FC236}">
                <a16:creationId xmlns:a16="http://schemas.microsoft.com/office/drawing/2014/main" id="{A4BDCCAB-879C-3EEB-74EF-6D76C9DDE675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1081" y="4270607"/>
            <a:ext cx="3883665" cy="2592034"/>
          </a:xfrm>
          <a:prstGeom prst="rect">
            <a:avLst/>
          </a:prstGeom>
        </p:spPr>
      </p:pic>
      <p:pic>
        <p:nvPicPr>
          <p:cNvPr id="26" name="Picture 25" descr="A picture containing outdoor, orange, set, farm machine&#10;&#10;Description automatically generated">
            <a:extLst>
              <a:ext uri="{FF2B5EF4-FFF2-40B4-BE49-F238E27FC236}">
                <a16:creationId xmlns:a16="http://schemas.microsoft.com/office/drawing/2014/main" id="{3A474940-46A2-0A5F-D182-E4B895AC5790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80"/>
          <a:stretch/>
        </p:blipFill>
        <p:spPr>
          <a:xfrm>
            <a:off x="10994" y="2159290"/>
            <a:ext cx="2409224" cy="257310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D27C631-5370-AE7B-6C79-BF50DCFB379E}"/>
              </a:ext>
            </a:extLst>
          </p:cNvPr>
          <p:cNvSpPr txBox="1"/>
          <p:nvPr/>
        </p:nvSpPr>
        <p:spPr>
          <a:xfrm>
            <a:off x="2144447" y="2091683"/>
            <a:ext cx="7600081" cy="3337269"/>
          </a:xfrm>
          <a:prstGeom prst="roundRect">
            <a:avLst/>
          </a:prstGeom>
          <a:solidFill>
            <a:schemeClr val="accent2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How many </a:t>
            </a:r>
            <a:r>
              <a:rPr lang="en-GB" sz="4400" b="1" u="sng" dirty="0">
                <a:solidFill>
                  <a:schemeClr val="bg1"/>
                </a:solidFill>
              </a:rPr>
              <a:t>compound words </a:t>
            </a:r>
            <a:r>
              <a:rPr lang="en-GB" sz="4400" dirty="0">
                <a:solidFill>
                  <a:schemeClr val="bg1"/>
                </a:solidFill>
              </a:rPr>
              <a:t>can you see in these photo’s?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9340CA3-A561-4437-719A-0C557AD881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481582"/>
            <a:ext cx="9610725" cy="961360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B6CD6421-0AE1-8B8F-C3D7-7869B04DCB5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0377" y="1606998"/>
            <a:ext cx="1348413" cy="1671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7091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8.33333E-7 1.48148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49360226"/>
              </p:ext>
            </p:extLst>
          </p:nvPr>
        </p:nvGraphicFramePr>
        <p:xfrm>
          <a:off x="104775" y="79023"/>
          <a:ext cx="11982451" cy="63313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9565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85797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77003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18311">
                <a:tc>
                  <a:txBody>
                    <a:bodyPr/>
                    <a:lstStyle/>
                    <a:p>
                      <a:r>
                        <a:rPr lang="en-GB" sz="20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–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 – Two nouns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at the cat.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Common or proper noun?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noun '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curtains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' a common or proper noun?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Common/proper noun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GComProp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Abstract noun.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abstract noun.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Beauty/school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GAbsNoun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Abstract or concrete noun?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sort of noun is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ball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Concrete/abstract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GAbstract2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Abstract or proper noun?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sort of noun is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happiness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Proper/abstract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GAbstract1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Collective noun - A collective noun for a group of….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is the traditional collective noun for a group of lions?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Pride/herd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GCollNoun1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581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abstract, collective, concrete or proper?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type of noun is 'love'?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Abstract/proper/collective/concrete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GNounType3, GNounType4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52368196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Compound noun - Is it a compound noun?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</a:t>
                      </a:r>
                      <a:r>
                        <a:rPr lang="en-GB" sz="14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 </a:t>
                      </a:r>
                      <a:r>
                        <a:rPr lang="en-GB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toothpaste</a:t>
                      </a:r>
                      <a:r>
                        <a:rPr lang="en-GB" sz="14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compound </a:t>
                      </a:r>
                      <a:r>
                        <a:rPr lang="en-GB" sz="14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compound noun/Not a compound noun.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GComp1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Compound noun - Which word?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compound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noun?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Toothbrush/Elephant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GCompNoun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62689059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6335474"/>
            <a:ext cx="5530727" cy="348901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4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248159-2833-1B94-8DA6-5AF70EB815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03BFFC0-7352-1615-C24D-5722459EB5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9D07ED-0EC7-5569-50F8-8C3F7BD142E3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loudly, the dog barks at strangers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6D266BB-C7BE-0987-496F-BECD899409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past, present or future?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she finishes her homework.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300D3-9FD4-C4FC-9636-379C3B01D595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1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runs as fast as a cheetah.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AFF346B-0EC7-F1A6-33F8-60A1DEF7C6A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singular? </a:t>
            </a:r>
            <a:b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Is the singular noun a </a:t>
            </a:r>
            <a:r>
              <a:rPr lang="en-GB" sz="19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common noun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proper noun, an abstract noun or a collective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she finishes her </a:t>
            </a:r>
            <a:r>
              <a:rPr lang="en-GB" sz="35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homework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796158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4B15FD-4178-1E0F-54F9-AC7AC5985F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58EE99F-B792-2337-1FD6-2AD8FE0489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DDBC98-D93F-B56F-ADFA-B8CEE6F5AD1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loudly, the dog barks at strangers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09A14BB-8C6D-13DD-DB1C-DF98A0BA76C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past, present or future?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she 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finishes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her homework.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1489D11-28EC-0244-0FAA-1D9FF7C12036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1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runs as fast as a cheetah.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6BB64BB-E78C-3FF7-5AEF-1054FC2D27A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singular? </a:t>
            </a:r>
            <a:b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Is the singular noun a </a:t>
            </a:r>
            <a:r>
              <a:rPr lang="en-GB" sz="19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common noun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proper noun, an abstract noun or a collective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she finishes her </a:t>
            </a:r>
            <a:r>
              <a:rPr lang="en-GB" sz="35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homework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935648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048897-017B-C112-DBE8-9BAA4B050C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50E0980-91F5-8DD1-1AD8-52B0C2FED9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24A3B12-1E66-D042-342D-E229DCC2D8B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oudly, the dog barks at strangers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EC95CD0-9789-06B9-83A9-B36429C0555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past, present or future?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she 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finishes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her homework.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1148ABB-D6F7-65CA-25ED-7CD343627AD8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1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runs as fast as a cheetah.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3B67FE8-F2CE-0605-1F31-ED3C759BAB5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singular? </a:t>
            </a:r>
            <a:b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Is the singular noun a </a:t>
            </a:r>
            <a:r>
              <a:rPr lang="en-GB" sz="19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common noun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proper noun, an abstract noun or a collective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she finishes her </a:t>
            </a:r>
            <a:r>
              <a:rPr lang="en-GB" sz="35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homework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511491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0F431D-0D36-1D91-0897-A7D4D17991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96A3A0B-657E-06F0-4809-D794ED58D8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FACFE7-9FA6-018D-429F-443B92B6F974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oudly, the dog barks at strangers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FEB071B-E6CE-5FF1-146E-028629A0A2C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past, present or future?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she 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finishes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her homework.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92FFE82-B95B-7807-FA87-433B5C2FDCE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1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runs as fast as a cheetah.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2DEDB02-4036-B463-2BC6-A0D7FD109C9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singular? </a:t>
            </a:r>
            <a:b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Is the singular noun a </a:t>
            </a:r>
            <a:r>
              <a:rPr lang="en-GB" sz="19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common noun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proper noun, an abstract noun or a collective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she finishes her </a:t>
            </a:r>
            <a:r>
              <a:rPr lang="en-GB" sz="35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homework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05415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silently scanned a distant signal.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1943101" y="4837895"/>
            <a:ext cx="8829674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9754467" y="3753933"/>
            <a:ext cx="1351683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10000686" y="4288743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644125" y="4288743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1085850" y="3689469"/>
            <a:ext cx="2183233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1705</Words>
  <Application>Microsoft Office PowerPoint</Application>
  <PresentationFormat>Widescreen</PresentationFormat>
  <Paragraphs>231</Paragraphs>
  <Slides>43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6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Compound nouns</vt:lpstr>
      <vt:lpstr>Sometimes we combine two words  to make one new word.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2025-12-22T10:14:22Z</dcterms:modified>
</cp:coreProperties>
</file>