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5"/>
  </p:notesMasterIdLst>
  <p:sldIdLst>
    <p:sldId id="377" r:id="rId2"/>
    <p:sldId id="431" r:id="rId3"/>
    <p:sldId id="385" r:id="rId4"/>
  </p:sldIdLst>
  <p:sldSz cx="12192000" cy="6858000"/>
  <p:notesSz cx="6858000" cy="9144000"/>
  <p:embeddedFontLst>
    <p:embeddedFont>
      <p:font typeface="Andika" panose="02000000000000000000" pitchFamily="2" charset="0"/>
      <p:regular r:id="rId6"/>
      <p:bold r:id="rId7"/>
      <p:italic r:id="rId8"/>
      <p:boldItalic r:id="rId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2F2"/>
    <a:srgbClr val="FF00FF"/>
    <a:srgbClr val="00CCFF"/>
    <a:srgbClr val="EF8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42FF259-29AF-4743-A52E-8FED89B0FEE0}" v="2" dt="2025-12-11T14:33:59.78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1" d="100"/>
          <a:sy n="101" d="100"/>
        </p:scale>
        <p:origin x="87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3.fntdata"/><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font" Target="fonts/font2.fntdata"/><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font" Target="fonts/font1.fntdata"/><Relationship Id="rId11" Type="http://schemas.openxmlformats.org/officeDocument/2006/relationships/viewProps" Target="viewProps.xml"/><Relationship Id="rId5" Type="http://schemas.openxmlformats.org/officeDocument/2006/relationships/notesMaster" Target="notesMasters/notesMaster1.xml"/><Relationship Id="rId15" Type="http://schemas.microsoft.com/office/2018/10/relationships/authors" Target="authors.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font" Target="fonts/font4.fntdata"/><Relationship Id="rId14"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ndika" panose="02000000000000000000" pitchFamily="2" charset="0"/>
              </a:defRPr>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ndika" panose="02000000000000000000" pitchFamily="2" charset="0"/>
              </a:defRPr>
            </a:lvl1pPr>
          </a:lstStyle>
          <a:p>
            <a:fld id="{E4309E1E-5E59-40E4-A772-8504595289B7}" type="datetimeFigureOut">
              <a:rPr lang="en-GB" smtClean="0"/>
              <a:pPr/>
              <a:t>22/12/2025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ndika" panose="02000000000000000000" pitchFamily="2" charset="0"/>
              </a:defRPr>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ndika" panose="02000000000000000000" pitchFamily="2" charset="0"/>
              </a:defRPr>
            </a:lvl1pPr>
          </a:lstStyle>
          <a:p>
            <a:fld id="{AB23892D-DEB9-4D3D-82E9-81D21416B5DD}" type="slidenum">
              <a:rPr lang="en-GB" smtClean="0"/>
              <a:pPr/>
              <a:t>‹#›</a:t>
            </a:fld>
            <a:endParaRPr lang="en-GB"/>
          </a:p>
        </p:txBody>
      </p:sp>
    </p:spTree>
    <p:extLst>
      <p:ext uri="{BB962C8B-B14F-4D97-AF65-F5344CB8AC3E}">
        <p14:creationId xmlns:p14="http://schemas.microsoft.com/office/powerpoint/2010/main" val="33932770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ndika" panose="02000000000000000000" pitchFamily="2" charset="0"/>
        <a:ea typeface="+mn-ea"/>
        <a:cs typeface="+mn-cs"/>
      </a:defRPr>
    </a:lvl1pPr>
    <a:lvl2pPr marL="457200" algn="l" defTabSz="914400" rtl="0" eaLnBrk="1" latinLnBrk="0" hangingPunct="1">
      <a:defRPr sz="1200" kern="1200">
        <a:solidFill>
          <a:schemeClr val="tx1"/>
        </a:solidFill>
        <a:latin typeface="Andika" panose="02000000000000000000" pitchFamily="2" charset="0"/>
        <a:ea typeface="+mn-ea"/>
        <a:cs typeface="+mn-cs"/>
      </a:defRPr>
    </a:lvl2pPr>
    <a:lvl3pPr marL="914400" algn="l" defTabSz="914400" rtl="0" eaLnBrk="1" latinLnBrk="0" hangingPunct="1">
      <a:defRPr sz="1200" kern="1200">
        <a:solidFill>
          <a:schemeClr val="tx1"/>
        </a:solidFill>
        <a:latin typeface="Andika" panose="02000000000000000000" pitchFamily="2" charset="0"/>
        <a:ea typeface="+mn-ea"/>
        <a:cs typeface="+mn-cs"/>
      </a:defRPr>
    </a:lvl3pPr>
    <a:lvl4pPr marL="1371600" algn="l" defTabSz="914400" rtl="0" eaLnBrk="1" latinLnBrk="0" hangingPunct="1">
      <a:defRPr sz="1200" kern="1200">
        <a:solidFill>
          <a:schemeClr val="tx1"/>
        </a:solidFill>
        <a:latin typeface="Andika" panose="02000000000000000000" pitchFamily="2" charset="0"/>
        <a:ea typeface="+mn-ea"/>
        <a:cs typeface="+mn-cs"/>
      </a:defRPr>
    </a:lvl4pPr>
    <a:lvl5pPr marL="1828800" algn="l" defTabSz="914400" rtl="0" eaLnBrk="1" latinLnBrk="0" hangingPunct="1">
      <a:defRPr sz="1200" kern="1200">
        <a:solidFill>
          <a:schemeClr val="tx1"/>
        </a:solidFill>
        <a:latin typeface="Andika"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648948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 name="Rounded Rectangle 4">
            <a:extLst>
              <a:ext uri="{FF2B5EF4-FFF2-40B4-BE49-F238E27FC236}">
                <a16:creationId xmlns:a16="http://schemas.microsoft.com/office/drawing/2014/main" id="{97726840-FCDC-3396-18D3-F4056FFDD25C}"/>
              </a:ext>
            </a:extLst>
          </p:cNvPr>
          <p:cNvSpPr/>
          <p:nvPr userDrawn="1"/>
        </p:nvSpPr>
        <p:spPr bwMode="auto">
          <a:xfrm>
            <a:off x="609601" y="438150"/>
            <a:ext cx="10960100"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latin typeface="Andika" panose="02000000000000000000" pitchFamily="2" charset="0"/>
              </a:rPr>
              <a:t> </a:t>
            </a:r>
          </a:p>
        </p:txBody>
      </p:sp>
      <p:sp>
        <p:nvSpPr>
          <p:cNvPr id="8" name="Title 5"/>
          <p:cNvSpPr>
            <a:spLocks noGrp="1"/>
          </p:cNvSpPr>
          <p:nvPr>
            <p:ph type="title"/>
          </p:nvPr>
        </p:nvSpPr>
        <p:spPr>
          <a:xfrm>
            <a:off x="609598" y="478895"/>
            <a:ext cx="10960100" cy="994306"/>
          </a:xfrm>
        </p:spPr>
        <p:txBody>
          <a:bodyPr>
            <a:noAutofit/>
          </a:bodyPr>
          <a:lstStyle>
            <a:lvl1pPr>
              <a:defRPr>
                <a:latin typeface="Andika" panose="02000000000000000000" pitchFamily="2" charset="0"/>
              </a:defRPr>
            </a:lvl1pPr>
          </a:lstStyle>
          <a:p>
            <a:r>
              <a:rPr lang="en-US" dirty="0"/>
              <a:t>Click to edit Master title style</a:t>
            </a:r>
            <a:endParaRPr lang="en-GB" dirty="0"/>
          </a:p>
        </p:txBody>
      </p:sp>
    </p:spTree>
    <p:extLst>
      <p:ext uri="{BB962C8B-B14F-4D97-AF65-F5344CB8AC3E}">
        <p14:creationId xmlns:p14="http://schemas.microsoft.com/office/powerpoint/2010/main" val="7744740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hyperlink" Target="mailto:hello@emile-education.co.uk?subject=Feedback%20on%20Grammar%20Scheme%20of%20Work"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hyperlink" Target="https://forms.office.com/Pages/ResponsePage.aspx?id=KXI8YMEiwUOjgEvkVqYFjsqqRugkSxNLsNDyMI4WsoRUQUM5SjFDTThIV1EyR08zUzg4V0NCNkYxWC4u" TargetMode="External"/><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Shape&#10;&#10;Description automatically generated">
            <a:extLst>
              <a:ext uri="{FF2B5EF4-FFF2-40B4-BE49-F238E27FC236}">
                <a16:creationId xmlns:a16="http://schemas.microsoft.com/office/drawing/2014/main" id="{B902CD5E-0F19-1EED-8291-6A9BCA5E4F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5" name="Picture 4" descr="A picture containing flag&#10;&#10;Description automatically generated">
            <a:extLst>
              <a:ext uri="{FF2B5EF4-FFF2-40B4-BE49-F238E27FC236}">
                <a16:creationId xmlns:a16="http://schemas.microsoft.com/office/drawing/2014/main" id="{118AD9D6-673A-4E8C-B4D9-3B29B6735E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838200" y="141596"/>
            <a:ext cx="10515600" cy="1325563"/>
          </a:xfrm>
          <a:prstGeom prst="roundRect">
            <a:avLst/>
          </a:prstGeom>
          <a:solidFill>
            <a:srgbClr val="7030A0"/>
          </a:solidFill>
        </p:spPr>
        <p:txBody>
          <a:bodyPr/>
          <a:lstStyle/>
          <a:p>
            <a:r>
              <a:rPr lang="en-GB" b="1">
                <a:solidFill>
                  <a:schemeClr val="bg1"/>
                </a:solidFill>
              </a:rPr>
              <a:t> How to Use this </a:t>
            </a:r>
            <a:r>
              <a:rPr lang="en-GB" b="1" err="1">
                <a:solidFill>
                  <a:schemeClr val="bg1"/>
                </a:solidFill>
              </a:rPr>
              <a:t>Powerpoint</a:t>
            </a:r>
            <a:endParaRPr lang="en-GB" b="1">
              <a:solidFill>
                <a:schemeClr val="bg1"/>
              </a:solidFill>
            </a:endParaRP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1076225" y="1608755"/>
            <a:ext cx="10039547" cy="4859847"/>
          </a:xfrm>
          <a:prstGeom prst="roundRect">
            <a:avLst/>
          </a:prstGeom>
          <a:solidFill>
            <a:srgbClr val="EF8023"/>
          </a:solidFill>
        </p:spPr>
        <p:txBody>
          <a:bodyPr lIns="360000" tIns="216000" rIns="360000" bIns="144000">
            <a:normAutofit fontScale="85000" lnSpcReduction="20000"/>
          </a:bodyPr>
          <a:lstStyle/>
          <a:p>
            <a:pPr marL="0" indent="0" algn="ctr">
              <a:buNone/>
            </a:pPr>
            <a:r>
              <a:rPr lang="en-GB" dirty="0">
                <a:solidFill>
                  <a:schemeClr val="bg1"/>
                </a:solidFill>
              </a:rPr>
              <a:t>These slides have been designed to be used in </a:t>
            </a:r>
            <a:r>
              <a:rPr lang="en-GB" dirty="0" err="1">
                <a:solidFill>
                  <a:schemeClr val="bg1"/>
                </a:solidFill>
              </a:rPr>
              <a:t>Powerpoint</a:t>
            </a:r>
            <a:r>
              <a:rPr lang="en-GB" dirty="0">
                <a:solidFill>
                  <a:schemeClr val="bg1"/>
                </a:solidFill>
              </a:rPr>
              <a:t> as a </a:t>
            </a:r>
            <a:r>
              <a:rPr lang="en-GB" i="1" u="sng" dirty="0">
                <a:solidFill>
                  <a:schemeClr val="bg1"/>
                </a:solidFill>
              </a:rPr>
              <a:t>Slide Show. </a:t>
            </a:r>
          </a:p>
          <a:p>
            <a:pPr marL="0" indent="0" algn="ctr">
              <a:buNone/>
            </a:pPr>
            <a:endParaRPr lang="en-GB" i="1" u="sng" dirty="0">
              <a:solidFill>
                <a:schemeClr val="bg1"/>
              </a:solidFill>
            </a:endParaRPr>
          </a:p>
          <a:p>
            <a:pPr marL="0" indent="0" algn="ctr">
              <a:buNone/>
            </a:pP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u="sng" dirty="0">
                <a:solidFill>
                  <a:schemeClr val="bg1"/>
                </a:solidFill>
              </a:rPr>
              <a:t>To open this in Slide Show mode, </a:t>
            </a:r>
            <a:r>
              <a:rPr lang="en-GB" sz="2400" i="1" u="sng" dirty="0">
                <a:solidFill>
                  <a:schemeClr val="bg1"/>
                </a:solidFill>
              </a:rPr>
              <a:t>please</a:t>
            </a:r>
            <a:r>
              <a:rPr lang="en-GB" i="1" u="sng" dirty="0">
                <a:solidFill>
                  <a:schemeClr val="bg1"/>
                </a:solidFill>
              </a:rPr>
              <a:t> click “Slide Show” on the menu above and then “From Beginning”. </a:t>
            </a:r>
          </a:p>
          <a:p>
            <a:pPr marL="0" indent="0" algn="ctr">
              <a:buNone/>
            </a:pPr>
            <a:endParaRPr lang="en-GB" i="1" u="sng" dirty="0">
              <a:solidFill>
                <a:schemeClr val="bg1"/>
              </a:solidFill>
            </a:endParaRPr>
          </a:p>
          <a:p>
            <a:pPr marL="0" indent="0" algn="ctr">
              <a:buNone/>
            </a:pPr>
            <a:r>
              <a:rPr lang="en-GB" dirty="0">
                <a:solidFill>
                  <a:schemeClr val="bg1"/>
                </a:solidFill>
              </a:rPr>
              <a:t>Thank you from the Emile Team.</a:t>
            </a:r>
          </a:p>
          <a:p>
            <a:pPr marL="0" indent="0" algn="ctr">
              <a:buNone/>
            </a:pPr>
            <a:r>
              <a:rPr lang="en-GB" sz="1700" dirty="0">
                <a:solidFill>
                  <a:schemeClr val="bg1"/>
                </a:solidFill>
              </a:rPr>
              <a:t>If you have any feedback, or would just like to say “hello”, please email us at: </a:t>
            </a:r>
            <a:r>
              <a:rPr lang="en-GB" sz="1700" dirty="0">
                <a:solidFill>
                  <a:schemeClr val="bg1"/>
                </a:solidFill>
                <a:hlinkClick r:id="rId4"/>
              </a:rPr>
              <a:t>hello@emile-education.com</a:t>
            </a:r>
            <a:r>
              <a:rPr lang="en-GB" dirty="0">
                <a:solidFill>
                  <a:schemeClr val="bg1"/>
                </a:solidFill>
                <a:hlinkClick r:id="rId4"/>
              </a:rPr>
              <a:t> </a:t>
            </a:r>
            <a:endParaRPr lang="en-GB" dirty="0">
              <a:solidFill>
                <a:schemeClr val="bg1"/>
              </a:solidFill>
            </a:endParaRP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015062" y="390426"/>
            <a:ext cx="2092311" cy="739911"/>
          </a:xfrm>
          <a:prstGeom prst="rect">
            <a:avLst/>
          </a:prstGeom>
        </p:spPr>
      </p:pic>
    </p:spTree>
    <p:extLst>
      <p:ext uri="{BB962C8B-B14F-4D97-AF65-F5344CB8AC3E}">
        <p14:creationId xmlns:p14="http://schemas.microsoft.com/office/powerpoint/2010/main" val="381833460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agram, background pattern&#10;&#10;Description automatically generated">
            <a:extLst>
              <a:ext uri="{FF2B5EF4-FFF2-40B4-BE49-F238E27FC236}">
                <a16:creationId xmlns:a16="http://schemas.microsoft.com/office/drawing/2014/main" id="{2BFC1484-3528-C5B8-B1C6-437F7E2C84A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6" name="Rectangle: Rounded Corners 5">
            <a:extLst>
              <a:ext uri="{FF2B5EF4-FFF2-40B4-BE49-F238E27FC236}">
                <a16:creationId xmlns:a16="http://schemas.microsoft.com/office/drawing/2014/main" id="{6EAB29D9-7CEB-5DB4-63AD-17DCE38783AA}"/>
              </a:ext>
            </a:extLst>
          </p:cNvPr>
          <p:cNvSpPr/>
          <p:nvPr/>
        </p:nvSpPr>
        <p:spPr>
          <a:xfrm>
            <a:off x="479860" y="3126268"/>
            <a:ext cx="11308304" cy="3631933"/>
          </a:xfrm>
          <a:prstGeom prst="roundRect">
            <a:avLst>
              <a:gd name="adj" fmla="val 7634"/>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8B3EA750-071C-5391-3FC6-44FE53EB9270}"/>
              </a:ext>
            </a:extLst>
          </p:cNvPr>
          <p:cNvSpPr>
            <a:spLocks noChangeArrowheads="1"/>
          </p:cNvSpPr>
          <p:nvPr/>
        </p:nvSpPr>
        <p:spPr bwMode="auto">
          <a:xfrm>
            <a:off x="1019070" y="3795038"/>
            <a:ext cx="10385080" cy="231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400" dirty="0">
                <a:solidFill>
                  <a:schemeClr val="tx1"/>
                </a:solidFill>
                <a:latin typeface="+mn-lt"/>
              </a:rPr>
              <a:t>Emile tightened his gloves and checked his toolkit. The mission was his, and he wouldn’t let anyone else take their credit. As he stepped into the control room, he noticed Aimee had left her notes on their console. He smiled—her handwriting was always neat, unlike his.</a:t>
            </a:r>
            <a:endParaRPr lang="fr-FR" altLang="en-US" sz="2400" dirty="0">
              <a:solidFill>
                <a:schemeClr val="tx1"/>
              </a:solidFill>
              <a:latin typeface="+mn-lt"/>
            </a:endParaRPr>
          </a:p>
        </p:txBody>
      </p:sp>
      <p:sp>
        <p:nvSpPr>
          <p:cNvPr id="12" name="Title 1">
            <a:extLst>
              <a:ext uri="{FF2B5EF4-FFF2-40B4-BE49-F238E27FC236}">
                <a16:creationId xmlns:a16="http://schemas.microsoft.com/office/drawing/2014/main" id="{98370F48-83E0-095B-749E-5B7B7F55CD06}"/>
              </a:ext>
            </a:extLst>
          </p:cNvPr>
          <p:cNvSpPr txBox="1">
            <a:spLocks/>
          </p:cNvSpPr>
          <p:nvPr/>
        </p:nvSpPr>
        <p:spPr>
          <a:xfrm>
            <a:off x="800100" y="1270415"/>
            <a:ext cx="10591800" cy="2119946"/>
          </a:xfrm>
          <a:prstGeom prst="roundRect">
            <a:avLst>
              <a:gd name="adj" fmla="val 24355"/>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a:cs typeface="Andika"/>
              </a:rPr>
              <a:t>Below is a short story about Emile. </a:t>
            </a:r>
          </a:p>
          <a:p>
            <a:pPr algn="ctr"/>
            <a:endParaRPr lang="en-GB" sz="2400" dirty="0">
              <a:solidFill>
                <a:schemeClr val="bg1"/>
              </a:solidFill>
              <a:latin typeface="Andika" panose="02000000000000000000" pitchFamily="2" charset="0"/>
              <a:ea typeface="Andika"/>
              <a:cs typeface="Andika"/>
            </a:endParaRPr>
          </a:p>
          <a:p>
            <a:pPr algn="ctr"/>
            <a:r>
              <a:rPr lang="en-GB" sz="2400" dirty="0">
                <a:solidFill>
                  <a:schemeClr val="bg1"/>
                </a:solidFill>
                <a:latin typeface="Andika" panose="02000000000000000000" pitchFamily="2" charset="0"/>
                <a:ea typeface="Andika"/>
                <a:cs typeface="Andika"/>
              </a:rPr>
              <a:t>1. Can you spot the possessive pronouns? </a:t>
            </a:r>
          </a:p>
          <a:p>
            <a:pPr algn="ctr"/>
            <a:endParaRPr lang="en-GB" sz="2400" dirty="0">
              <a:solidFill>
                <a:schemeClr val="bg1"/>
              </a:solidFill>
              <a:latin typeface="Andika" panose="02000000000000000000" pitchFamily="2" charset="0"/>
              <a:ea typeface="Andika"/>
              <a:cs typeface="Andika"/>
            </a:endParaRPr>
          </a:p>
          <a:p>
            <a:pPr algn="ctr"/>
            <a:r>
              <a:rPr lang="en-GB" sz="2400" dirty="0">
                <a:solidFill>
                  <a:schemeClr val="bg1"/>
                </a:solidFill>
                <a:latin typeface="Andika" panose="02000000000000000000" pitchFamily="2" charset="0"/>
                <a:ea typeface="Andika"/>
                <a:cs typeface="Andika"/>
              </a:rPr>
              <a:t>2. Can you replace the possessive pronouns </a:t>
            </a:r>
            <a:br>
              <a:rPr lang="en-GB" sz="2400" dirty="0">
                <a:solidFill>
                  <a:schemeClr val="bg1"/>
                </a:solidFill>
                <a:latin typeface="Andika" panose="02000000000000000000" pitchFamily="2" charset="0"/>
                <a:ea typeface="Andika"/>
                <a:cs typeface="Andika"/>
              </a:rPr>
            </a:br>
            <a:r>
              <a:rPr lang="en-GB" sz="2400" dirty="0">
                <a:solidFill>
                  <a:schemeClr val="bg1"/>
                </a:solidFill>
                <a:latin typeface="Andika" panose="02000000000000000000" pitchFamily="2" charset="0"/>
                <a:ea typeface="Andika"/>
                <a:cs typeface="Andika"/>
              </a:rPr>
              <a:t>with “Emile’s”, “Aimee’s” or </a:t>
            </a:r>
            <a:r>
              <a:rPr lang="en-GB" sz="2400">
                <a:solidFill>
                  <a:schemeClr val="bg1"/>
                </a:solidFill>
                <a:latin typeface="Andika" panose="02000000000000000000" pitchFamily="2" charset="0"/>
                <a:ea typeface="Andika"/>
                <a:cs typeface="Andika"/>
              </a:rPr>
              <a:t>“Emile’s </a:t>
            </a:r>
            <a:r>
              <a:rPr lang="en-GB" sz="2400" dirty="0">
                <a:solidFill>
                  <a:schemeClr val="bg1"/>
                </a:solidFill>
                <a:latin typeface="Andika" panose="02000000000000000000" pitchFamily="2" charset="0"/>
                <a:ea typeface="Andika"/>
                <a:cs typeface="Andika"/>
              </a:rPr>
              <a:t>and Aimee’s”?</a:t>
            </a:r>
          </a:p>
        </p:txBody>
      </p:sp>
      <p:sp>
        <p:nvSpPr>
          <p:cNvPr id="10" name="Title 1">
            <a:extLst>
              <a:ext uri="{FF2B5EF4-FFF2-40B4-BE49-F238E27FC236}">
                <a16:creationId xmlns:a16="http://schemas.microsoft.com/office/drawing/2014/main" id="{7675EAAD-AC58-E7FF-7FDD-C2108BD29BBC}"/>
              </a:ext>
            </a:extLst>
          </p:cNvPr>
          <p:cNvSpPr>
            <a:spLocks noGrp="1"/>
          </p:cNvSpPr>
          <p:nvPr>
            <p:ph type="title"/>
          </p:nvPr>
        </p:nvSpPr>
        <p:spPr>
          <a:xfrm>
            <a:off x="1926873" y="347694"/>
            <a:ext cx="8062577" cy="961360"/>
          </a:xfrm>
          <a:prstGeom prst="roundRect">
            <a:avLst>
              <a:gd name="adj" fmla="val 27573"/>
            </a:avLst>
          </a:prstGeom>
          <a:solidFill>
            <a:srgbClr val="7030A0"/>
          </a:solidFill>
          <a:effectLst>
            <a:outerShdw blurRad="50800" dist="38100" dir="5400000" algn="t" rotWithShape="0">
              <a:prstClr val="black">
                <a:alpha val="40000"/>
              </a:prstClr>
            </a:outerShdw>
          </a:effectLst>
        </p:spPr>
        <p:txBody>
          <a:bodyPr>
            <a:normAutofit fontScale="90000"/>
          </a:bodyPr>
          <a:lstStyle/>
          <a:p>
            <a:pPr algn="ctr"/>
            <a:r>
              <a:rPr lang="en-GB" sz="5400" b="1" dirty="0">
                <a:solidFill>
                  <a:schemeClr val="bg1"/>
                </a:solidFill>
                <a:latin typeface="Andika" panose="02000000000000000000" pitchFamily="2" charset="0"/>
                <a:ea typeface="Andika"/>
                <a:cs typeface="Andika"/>
              </a:rPr>
              <a:t>AIMEE’S CHALLENGE!!!</a:t>
            </a:r>
          </a:p>
        </p:txBody>
      </p:sp>
      <p:pic>
        <p:nvPicPr>
          <p:cNvPr id="13" name="Picture 12" descr="A cartoon character wearing a person hat&#10;&#10;AI-generated content may be incorrect.">
            <a:extLst>
              <a:ext uri="{FF2B5EF4-FFF2-40B4-BE49-F238E27FC236}">
                <a16:creationId xmlns:a16="http://schemas.microsoft.com/office/drawing/2014/main" id="{C0B9D3A8-7907-1931-CE67-29E6AAF24F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52071" y="1670588"/>
            <a:ext cx="1291289" cy="1601059"/>
          </a:xfrm>
          <a:prstGeom prst="rect">
            <a:avLst/>
          </a:prstGeom>
        </p:spPr>
      </p:pic>
      <p:sp>
        <p:nvSpPr>
          <p:cNvPr id="2" name="Rectangle 1">
            <a:extLst>
              <a:ext uri="{FF2B5EF4-FFF2-40B4-BE49-F238E27FC236}">
                <a16:creationId xmlns:a16="http://schemas.microsoft.com/office/drawing/2014/main" id="{14EFCBE7-E32C-794D-8124-977CAE54CAB7}"/>
              </a:ext>
            </a:extLst>
          </p:cNvPr>
          <p:cNvSpPr>
            <a:spLocks noChangeArrowheads="1"/>
          </p:cNvSpPr>
          <p:nvPr/>
        </p:nvSpPr>
        <p:spPr bwMode="auto">
          <a:xfrm>
            <a:off x="1019070" y="3795038"/>
            <a:ext cx="10385080" cy="2312410"/>
          </a:xfrm>
          <a:prstGeom prst="rect">
            <a:avLst/>
          </a:prstGeom>
          <a:solidFill>
            <a:srgbClr val="F2F2F2"/>
          </a:solidFill>
          <a:ln>
            <a:noFill/>
          </a:ln>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400" dirty="0">
                <a:solidFill>
                  <a:schemeClr val="tx1"/>
                </a:solidFill>
                <a:latin typeface="+mn-lt"/>
              </a:rPr>
              <a:t>Emile tightened </a:t>
            </a:r>
            <a:r>
              <a:rPr lang="en-GB" altLang="en-US" sz="2400" u="sng" dirty="0">
                <a:solidFill>
                  <a:srgbClr val="7030A0"/>
                </a:solidFill>
                <a:latin typeface="+mn-lt"/>
              </a:rPr>
              <a:t>his</a:t>
            </a:r>
            <a:r>
              <a:rPr lang="en-GB" altLang="en-US" sz="2400" dirty="0">
                <a:solidFill>
                  <a:schemeClr val="tx1"/>
                </a:solidFill>
                <a:latin typeface="+mn-lt"/>
              </a:rPr>
              <a:t> gloves and checked </a:t>
            </a:r>
            <a:r>
              <a:rPr lang="en-GB" altLang="en-US" sz="2400" u="sng" dirty="0">
                <a:solidFill>
                  <a:srgbClr val="7030A0"/>
                </a:solidFill>
              </a:rPr>
              <a:t>his</a:t>
            </a:r>
            <a:r>
              <a:rPr lang="en-GB" altLang="en-US" sz="2400" dirty="0">
                <a:solidFill>
                  <a:schemeClr val="tx1"/>
                </a:solidFill>
                <a:latin typeface="+mn-lt"/>
              </a:rPr>
              <a:t> toolkit. The mission was </a:t>
            </a:r>
            <a:r>
              <a:rPr lang="en-GB" altLang="en-US" sz="2400" u="sng" dirty="0">
                <a:solidFill>
                  <a:srgbClr val="7030A0"/>
                </a:solidFill>
              </a:rPr>
              <a:t>his</a:t>
            </a:r>
            <a:r>
              <a:rPr lang="en-GB" altLang="en-US" sz="2400" dirty="0">
                <a:solidFill>
                  <a:schemeClr val="tx1"/>
                </a:solidFill>
                <a:latin typeface="+mn-lt"/>
              </a:rPr>
              <a:t>, and he wouldn’t let anyone else take </a:t>
            </a:r>
            <a:r>
              <a:rPr lang="en-GB" altLang="en-US" sz="2400" u="sng" dirty="0">
                <a:solidFill>
                  <a:srgbClr val="7030A0"/>
                </a:solidFill>
                <a:latin typeface="+mn-lt"/>
              </a:rPr>
              <a:t>their</a:t>
            </a:r>
            <a:r>
              <a:rPr lang="en-GB" altLang="en-US" sz="2400" dirty="0">
                <a:solidFill>
                  <a:schemeClr val="tx1"/>
                </a:solidFill>
                <a:latin typeface="+mn-lt"/>
              </a:rPr>
              <a:t> credit. As he stepped into the control room, he noticed Aimee had left </a:t>
            </a:r>
            <a:r>
              <a:rPr lang="en-GB" altLang="en-US" sz="2400" u="sng" dirty="0">
                <a:solidFill>
                  <a:srgbClr val="7030A0"/>
                </a:solidFill>
              </a:rPr>
              <a:t>her</a:t>
            </a:r>
            <a:r>
              <a:rPr lang="en-GB" altLang="en-US" sz="2400" dirty="0">
                <a:solidFill>
                  <a:schemeClr val="tx1"/>
                </a:solidFill>
                <a:latin typeface="+mn-lt"/>
              </a:rPr>
              <a:t> notes on </a:t>
            </a:r>
            <a:r>
              <a:rPr lang="en-GB" altLang="en-US" sz="2400" u="sng" dirty="0">
                <a:solidFill>
                  <a:srgbClr val="7030A0"/>
                </a:solidFill>
              </a:rPr>
              <a:t>their</a:t>
            </a:r>
            <a:r>
              <a:rPr lang="en-GB" altLang="en-US" sz="2400" dirty="0">
                <a:solidFill>
                  <a:schemeClr val="tx1"/>
                </a:solidFill>
                <a:latin typeface="+mn-lt"/>
              </a:rPr>
              <a:t> console. He smiled—</a:t>
            </a:r>
            <a:r>
              <a:rPr lang="en-GB" altLang="en-US" sz="2400" u="sng" dirty="0">
                <a:solidFill>
                  <a:srgbClr val="7030A0"/>
                </a:solidFill>
                <a:latin typeface="+mn-lt"/>
              </a:rPr>
              <a:t>her</a:t>
            </a:r>
            <a:r>
              <a:rPr lang="en-GB" altLang="en-US" sz="2400" dirty="0">
                <a:solidFill>
                  <a:schemeClr val="tx1"/>
                </a:solidFill>
                <a:latin typeface="+mn-lt"/>
              </a:rPr>
              <a:t> handwriting was always neat, unlike </a:t>
            </a:r>
            <a:r>
              <a:rPr lang="en-GB" altLang="en-US" sz="2400" u="sng" dirty="0">
                <a:solidFill>
                  <a:srgbClr val="7030A0"/>
                </a:solidFill>
              </a:rPr>
              <a:t>his</a:t>
            </a:r>
            <a:r>
              <a:rPr lang="en-GB" altLang="en-US" sz="2400" dirty="0">
                <a:solidFill>
                  <a:schemeClr val="tx1"/>
                </a:solidFill>
                <a:latin typeface="+mn-lt"/>
              </a:rPr>
              <a:t>.</a:t>
            </a:r>
            <a:endParaRPr lang="fr-FR" altLang="en-US" sz="2400" dirty="0">
              <a:solidFill>
                <a:schemeClr val="tx1"/>
              </a:solidFill>
              <a:latin typeface="+mn-lt"/>
            </a:endParaRPr>
          </a:p>
        </p:txBody>
      </p:sp>
      <p:sp>
        <p:nvSpPr>
          <p:cNvPr id="7" name="Rectangle 6">
            <a:extLst>
              <a:ext uri="{FF2B5EF4-FFF2-40B4-BE49-F238E27FC236}">
                <a16:creationId xmlns:a16="http://schemas.microsoft.com/office/drawing/2014/main" id="{DD4342A5-7FD9-6727-7E0F-F0D24928D389}"/>
              </a:ext>
            </a:extLst>
          </p:cNvPr>
          <p:cNvSpPr>
            <a:spLocks noChangeArrowheads="1"/>
          </p:cNvSpPr>
          <p:nvPr/>
        </p:nvSpPr>
        <p:spPr bwMode="auto">
          <a:xfrm>
            <a:off x="1019070" y="3519033"/>
            <a:ext cx="10385080" cy="2864420"/>
          </a:xfrm>
          <a:prstGeom prst="rect">
            <a:avLst/>
          </a:prstGeom>
          <a:solidFill>
            <a:srgbClr val="F2F2F2"/>
          </a:solidFill>
          <a:ln>
            <a:noFill/>
          </a:ln>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400" dirty="0">
                <a:solidFill>
                  <a:schemeClr val="tx1"/>
                </a:solidFill>
                <a:latin typeface="+mn-lt"/>
              </a:rPr>
              <a:t>Emile tightened </a:t>
            </a:r>
            <a:r>
              <a:rPr lang="en-GB" altLang="en-US" sz="2400" u="sng" dirty="0">
                <a:solidFill>
                  <a:srgbClr val="7030A0"/>
                </a:solidFill>
                <a:latin typeface="+mn-lt"/>
              </a:rPr>
              <a:t>Emile’s</a:t>
            </a:r>
            <a:r>
              <a:rPr lang="en-GB" altLang="en-US" sz="2400" dirty="0">
                <a:solidFill>
                  <a:schemeClr val="tx1"/>
                </a:solidFill>
                <a:latin typeface="+mn-lt"/>
              </a:rPr>
              <a:t> gloves and checked </a:t>
            </a:r>
            <a:r>
              <a:rPr lang="en-GB" altLang="en-US" sz="2400" u="sng" dirty="0">
                <a:solidFill>
                  <a:srgbClr val="7030A0"/>
                </a:solidFill>
              </a:rPr>
              <a:t>Emile’s</a:t>
            </a:r>
            <a:r>
              <a:rPr lang="en-GB" altLang="en-US" sz="2400" dirty="0">
                <a:solidFill>
                  <a:schemeClr val="tx1"/>
                </a:solidFill>
                <a:latin typeface="+mn-lt"/>
              </a:rPr>
              <a:t> toolkit. The mission was </a:t>
            </a:r>
            <a:r>
              <a:rPr lang="en-GB" altLang="en-US" sz="2400" u="sng" dirty="0">
                <a:solidFill>
                  <a:srgbClr val="7030A0"/>
                </a:solidFill>
              </a:rPr>
              <a:t>Emile’s</a:t>
            </a:r>
            <a:r>
              <a:rPr lang="en-GB" altLang="en-US" sz="2400" dirty="0">
                <a:solidFill>
                  <a:schemeClr val="tx1"/>
                </a:solidFill>
                <a:latin typeface="+mn-lt"/>
              </a:rPr>
              <a:t>, and he wouldn’t let anyone else take </a:t>
            </a:r>
            <a:r>
              <a:rPr lang="en-GB" altLang="en-US" sz="2400" u="sng" dirty="0">
                <a:solidFill>
                  <a:srgbClr val="7030A0"/>
                </a:solidFill>
              </a:rPr>
              <a:t>Emile’s and Aimee’s</a:t>
            </a:r>
            <a:r>
              <a:rPr lang="en-GB" altLang="en-US" sz="2400" dirty="0">
                <a:solidFill>
                  <a:schemeClr val="tx1"/>
                </a:solidFill>
                <a:latin typeface="+mn-lt"/>
              </a:rPr>
              <a:t> credit. As he stepped into the control room, he noticed Aimee had left </a:t>
            </a:r>
            <a:r>
              <a:rPr lang="en-GB" altLang="en-US" sz="2400" u="sng" dirty="0">
                <a:solidFill>
                  <a:srgbClr val="7030A0"/>
                </a:solidFill>
              </a:rPr>
              <a:t>Aimee’s</a:t>
            </a:r>
            <a:r>
              <a:rPr lang="en-GB" altLang="en-US" sz="2400" dirty="0">
                <a:solidFill>
                  <a:schemeClr val="tx1"/>
                </a:solidFill>
                <a:latin typeface="+mn-lt"/>
              </a:rPr>
              <a:t> notes on </a:t>
            </a:r>
            <a:r>
              <a:rPr lang="en-GB" altLang="en-US" sz="2400" u="sng" dirty="0">
                <a:solidFill>
                  <a:srgbClr val="7030A0"/>
                </a:solidFill>
              </a:rPr>
              <a:t>Emile’s and Aimee’s</a:t>
            </a:r>
            <a:r>
              <a:rPr lang="en-GB" altLang="en-US" sz="2400" dirty="0">
                <a:solidFill>
                  <a:schemeClr val="tx1"/>
                </a:solidFill>
                <a:latin typeface="+mn-lt"/>
              </a:rPr>
              <a:t> console. He smiled—</a:t>
            </a:r>
            <a:r>
              <a:rPr lang="en-GB" altLang="en-US" sz="2400" u="sng" dirty="0">
                <a:solidFill>
                  <a:srgbClr val="7030A0"/>
                </a:solidFill>
              </a:rPr>
              <a:t>Aimee’s</a:t>
            </a:r>
            <a:r>
              <a:rPr lang="en-GB" altLang="en-US" sz="2400" dirty="0">
                <a:solidFill>
                  <a:schemeClr val="tx1"/>
                </a:solidFill>
                <a:latin typeface="+mn-lt"/>
              </a:rPr>
              <a:t> handwriting was always neat, unlike </a:t>
            </a:r>
            <a:r>
              <a:rPr lang="en-GB" altLang="en-US" sz="2400" u="sng" dirty="0">
                <a:solidFill>
                  <a:srgbClr val="7030A0"/>
                </a:solidFill>
              </a:rPr>
              <a:t>Emile’s</a:t>
            </a:r>
            <a:r>
              <a:rPr lang="en-GB" altLang="en-US" sz="2400" dirty="0">
                <a:solidFill>
                  <a:schemeClr val="tx1"/>
                </a:solidFill>
                <a:latin typeface="+mn-lt"/>
              </a:rPr>
              <a:t>.</a:t>
            </a:r>
            <a:endParaRPr lang="fr-FR" altLang="en-US" sz="2400" dirty="0">
              <a:solidFill>
                <a:schemeClr val="tx1"/>
              </a:solidFill>
              <a:latin typeface="+mn-lt"/>
            </a:endParaRPr>
          </a:p>
        </p:txBody>
      </p:sp>
    </p:spTree>
    <p:extLst>
      <p:ext uri="{BB962C8B-B14F-4D97-AF65-F5344CB8AC3E}">
        <p14:creationId xmlns:p14="http://schemas.microsoft.com/office/powerpoint/2010/main" val="40787676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0.22162 -0.12176 L -2.5E-6 4.81481E-6 " pathEditMode="relative" rAng="0" ptsTypes="AA">
                                      <p:cBhvr>
                                        <p:cTn id="6" dur="5000" fill="hold"/>
                                        <p:tgtEl>
                                          <p:spTgt spid="13"/>
                                        </p:tgtEl>
                                        <p:attrNameLst>
                                          <p:attrName>ppt_x</p:attrName>
                                          <p:attrName>ppt_y</p:attrName>
                                        </p:attrNameLst>
                                      </p:cBhvr>
                                      <p:rCtr x="-11081" y="6088"/>
                                    </p:animMotion>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502993EB-BEC5-A1F4-818A-FAC580D80C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graphicFrame>
        <p:nvGraphicFramePr>
          <p:cNvPr id="7" name="Table 4">
            <a:extLst>
              <a:ext uri="{FF2B5EF4-FFF2-40B4-BE49-F238E27FC236}">
                <a16:creationId xmlns:a16="http://schemas.microsoft.com/office/drawing/2014/main" id="{F27B061C-BBB5-7253-90D7-E79123DB55D3}"/>
              </a:ext>
            </a:extLst>
          </p:cNvPr>
          <p:cNvGraphicFramePr>
            <a:graphicFrameLocks/>
          </p:cNvGraphicFramePr>
          <p:nvPr/>
        </p:nvGraphicFramePr>
        <p:xfrm>
          <a:off x="252410" y="285751"/>
          <a:ext cx="11687176" cy="5772148"/>
        </p:xfrm>
        <a:graphic>
          <a:graphicData uri="http://schemas.openxmlformats.org/drawingml/2006/table">
            <a:tbl>
              <a:tblPr firstRow="1" bandRow="1">
                <a:tableStyleId>{5C22544A-7EE6-4342-B048-85BDC9FD1C3A}</a:tableStyleId>
              </a:tblPr>
              <a:tblGrid>
                <a:gridCol w="4000500">
                  <a:extLst>
                    <a:ext uri="{9D8B030D-6E8A-4147-A177-3AD203B41FA5}">
                      <a16:colId xmlns:a16="http://schemas.microsoft.com/office/drawing/2014/main" val="3074923577"/>
                    </a:ext>
                  </a:extLst>
                </a:gridCol>
                <a:gridCol w="2138365">
                  <a:extLst>
                    <a:ext uri="{9D8B030D-6E8A-4147-A177-3AD203B41FA5}">
                      <a16:colId xmlns:a16="http://schemas.microsoft.com/office/drawing/2014/main" val="3218423113"/>
                    </a:ext>
                  </a:extLst>
                </a:gridCol>
                <a:gridCol w="3505201">
                  <a:extLst>
                    <a:ext uri="{9D8B030D-6E8A-4147-A177-3AD203B41FA5}">
                      <a16:colId xmlns:a16="http://schemas.microsoft.com/office/drawing/2014/main" val="556942734"/>
                    </a:ext>
                  </a:extLst>
                </a:gridCol>
                <a:gridCol w="2043110">
                  <a:extLst>
                    <a:ext uri="{9D8B030D-6E8A-4147-A177-3AD203B41FA5}">
                      <a16:colId xmlns:a16="http://schemas.microsoft.com/office/drawing/2014/main" val="118736995"/>
                    </a:ext>
                  </a:extLst>
                </a:gridCol>
              </a:tblGrid>
              <a:tr h="556268">
                <a:tc>
                  <a:txBody>
                    <a:bodyPr/>
                    <a:lstStyle/>
                    <a:p>
                      <a:r>
                        <a:rPr lang="en-GB" sz="2400" dirty="0"/>
                        <a:t>Topic </a:t>
                      </a:r>
                    </a:p>
                  </a:txBody>
                  <a:tcPr>
                    <a:solidFill>
                      <a:srgbClr val="7030A0"/>
                    </a:solidFill>
                  </a:tcPr>
                </a:tc>
                <a:tc gridSpan="2">
                  <a:txBody>
                    <a:bodyPr/>
                    <a:lstStyle/>
                    <a:p>
                      <a:pPr algn="ctr"/>
                      <a:r>
                        <a:rPr lang="en-GB" sz="2400" dirty="0"/>
                        <a:t>Example Question</a:t>
                      </a:r>
                    </a:p>
                  </a:txBody>
                  <a:tcPr>
                    <a:solidFill>
                      <a:srgbClr val="7030A0"/>
                    </a:solidFill>
                  </a:tcPr>
                </a:tc>
                <a:tc hMerge="1">
                  <a:txBody>
                    <a:bodyPr/>
                    <a:lstStyle/>
                    <a:p>
                      <a:pPr algn="ctr"/>
                      <a:endParaRPr lang="en-GB" sz="2400" dirty="0"/>
                    </a:p>
                  </a:txBody>
                  <a:tcPr>
                    <a:solidFill>
                      <a:srgbClr val="7030A0"/>
                    </a:solidFill>
                  </a:tcPr>
                </a:tc>
                <a:tc>
                  <a:txBody>
                    <a:bodyPr/>
                    <a:lstStyle/>
                    <a:p>
                      <a:pPr algn="ctr"/>
                      <a:r>
                        <a:rPr lang="en-GB" sz="2400" dirty="0"/>
                        <a:t>Code</a:t>
                      </a:r>
                    </a:p>
                  </a:txBody>
                  <a:tcPr>
                    <a:solidFill>
                      <a:srgbClr val="7030A0"/>
                    </a:solidFill>
                  </a:tcPr>
                </a:tc>
                <a:extLst>
                  <a:ext uri="{0D108BD9-81ED-4DB2-BD59-A6C34878D82A}">
                    <a16:rowId xmlns:a16="http://schemas.microsoft.com/office/drawing/2014/main" val="1080527238"/>
                  </a:ext>
                </a:extLst>
              </a:tr>
              <a:tr h="445848">
                <a:tc>
                  <a:txBody>
                    <a:bodyPr/>
                    <a:lstStyle/>
                    <a:p>
                      <a:r>
                        <a:rPr lang="en-GB" sz="1800" dirty="0"/>
                        <a:t>Spot the pronoun - Introduction</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t>Spot the pronoun!</a:t>
                      </a:r>
                      <a:endParaRPr lang="en-GB" sz="1800" dirty="0">
                        <a:effectLst/>
                      </a:endParaRPr>
                    </a:p>
                  </a:txBody>
                  <a:tcPr marL="28575" marR="28575" marT="0" marB="0" anchor="ctr"/>
                </a:tc>
                <a:tc>
                  <a:txBody>
                    <a:bodyPr/>
                    <a:lstStyle/>
                    <a:p>
                      <a:pPr algn="l" rtl="0" fontAlgn="b">
                        <a:buNone/>
                      </a:pPr>
                      <a:r>
                        <a:rPr lang="en-GB" sz="1800" dirty="0">
                          <a:effectLst/>
                        </a:rPr>
                        <a:t>He runs.</a:t>
                      </a:r>
                    </a:p>
                  </a:txBody>
                  <a:tcPr marL="28575" marR="28575" marT="0" marB="0" anchor="ctr"/>
                </a:tc>
                <a:tc>
                  <a:txBody>
                    <a:bodyPr/>
                    <a:lstStyle/>
                    <a:p>
                      <a:pPr algn="l"/>
                      <a:r>
                        <a:rPr lang="en-GB" sz="1800" kern="1200" dirty="0">
                          <a:solidFill>
                            <a:schemeClr val="dk1"/>
                          </a:solidFill>
                          <a:effectLst/>
                          <a:latin typeface="+mn-lt"/>
                          <a:ea typeface="+mn-ea"/>
                          <a:cs typeface="+mn-cs"/>
                        </a:rPr>
                        <a:t>Gpronouns1</a:t>
                      </a:r>
                    </a:p>
                  </a:txBody>
                  <a:tcPr anchor="ctr"/>
                </a:tc>
                <a:extLst>
                  <a:ext uri="{0D108BD9-81ED-4DB2-BD59-A6C34878D82A}">
                    <a16:rowId xmlns:a16="http://schemas.microsoft.com/office/drawing/2014/main" val="3827501023"/>
                  </a:ext>
                </a:extLst>
              </a:tr>
              <a:tr h="574382">
                <a:tc>
                  <a:txBody>
                    <a:bodyPr/>
                    <a:lstStyle/>
                    <a:p>
                      <a:pPr marL="0" algn="l" defTabSz="914400" rtl="0" eaLnBrk="1" latinLnBrk="0" hangingPunct="1"/>
                      <a:r>
                        <a:rPr lang="en-GB" sz="1800" kern="1200" dirty="0">
                          <a:solidFill>
                            <a:schemeClr val="dk1"/>
                          </a:solidFill>
                          <a:latin typeface="+mn-lt"/>
                          <a:ea typeface="+mn-ea"/>
                          <a:cs typeface="+mn-cs"/>
                        </a:rPr>
                        <a:t>Spot the pronoun - Object</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t>Spot the pronoun!</a:t>
                      </a:r>
                      <a:endParaRPr lang="en-GB" sz="1800" kern="1200" dirty="0">
                        <a:solidFill>
                          <a:schemeClr val="dk1"/>
                        </a:solidFill>
                        <a:latin typeface="+mn-lt"/>
                        <a:ea typeface="+mn-ea"/>
                        <a:cs typeface="+mn-cs"/>
                      </a:endParaRPr>
                    </a:p>
                  </a:txBody>
                  <a:tcPr marL="28575" marR="28575" marT="0" marB="0" anchor="ctr"/>
                </a:tc>
                <a:tc>
                  <a:txBody>
                    <a:bodyPr/>
                    <a:lstStyle/>
                    <a:p>
                      <a:pPr marL="0" algn="l" defTabSz="914400" rtl="0" eaLnBrk="1" fontAlgn="b" latinLnBrk="0" hangingPunct="1">
                        <a:buNone/>
                      </a:pPr>
                      <a:r>
                        <a:rPr lang="en-GB" sz="1800" kern="1200" dirty="0">
                          <a:solidFill>
                            <a:schemeClr val="dk1"/>
                          </a:solidFill>
                          <a:latin typeface="+mn-lt"/>
                          <a:ea typeface="+mn-ea"/>
                          <a:cs typeface="+mn-cs"/>
                        </a:rPr>
                        <a:t>The cat sees him.</a:t>
                      </a:r>
                    </a:p>
                  </a:txBody>
                  <a:tcPr marL="28575" marR="28575" marT="0" marB="0" anchor="ctr"/>
                </a:tc>
                <a:tc>
                  <a:txBody>
                    <a:bodyPr/>
                    <a:lstStyle/>
                    <a:p>
                      <a:pPr algn="l"/>
                      <a:r>
                        <a:rPr lang="en-GB" sz="1800" kern="1200" dirty="0">
                          <a:solidFill>
                            <a:schemeClr val="dk1"/>
                          </a:solidFill>
                          <a:effectLst/>
                          <a:latin typeface="+mn-lt"/>
                          <a:ea typeface="+mn-ea"/>
                          <a:cs typeface="+mn-cs"/>
                        </a:rPr>
                        <a:t>Gpronouns2</a:t>
                      </a:r>
                    </a:p>
                  </a:txBody>
                  <a:tcPr anchor="ctr"/>
                </a:tc>
                <a:extLst>
                  <a:ext uri="{0D108BD9-81ED-4DB2-BD59-A6C34878D82A}">
                    <a16:rowId xmlns:a16="http://schemas.microsoft.com/office/drawing/2014/main" val="1800653337"/>
                  </a:ext>
                </a:extLst>
              </a:tr>
              <a:tr h="680575">
                <a:tc>
                  <a:txBody>
                    <a:bodyPr/>
                    <a:lstStyle/>
                    <a:p>
                      <a:pPr marL="0" algn="l" defTabSz="914400" rtl="0" eaLnBrk="1" latinLnBrk="0" hangingPunct="1"/>
                      <a:r>
                        <a:rPr lang="en-GB" sz="1800" kern="1200" dirty="0">
                          <a:solidFill>
                            <a:schemeClr val="dk1"/>
                          </a:solidFill>
                          <a:latin typeface="+mn-lt"/>
                          <a:ea typeface="+mn-ea"/>
                          <a:cs typeface="+mn-cs"/>
                        </a:rPr>
                        <a:t>Pronoun | Verb | Object</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t>Spot the pronoun!</a:t>
                      </a:r>
                      <a:endParaRPr lang="en-GB" sz="1800" kern="1200" dirty="0">
                        <a:solidFill>
                          <a:schemeClr val="dk1"/>
                        </a:solidFill>
                        <a:latin typeface="+mn-lt"/>
                        <a:ea typeface="+mn-ea"/>
                        <a:cs typeface="+mn-cs"/>
                      </a:endParaRPr>
                    </a:p>
                  </a:txBody>
                  <a:tcPr marL="28575" marR="28575" marT="0" marB="0" anchor="ctr"/>
                </a:tc>
                <a:tc>
                  <a:txBody>
                    <a:bodyPr/>
                    <a:lstStyle/>
                    <a:p>
                      <a:pPr marL="0" algn="l" defTabSz="914400" rtl="0" eaLnBrk="1" fontAlgn="b" latinLnBrk="0" hangingPunct="1">
                        <a:buNone/>
                      </a:pPr>
                      <a:r>
                        <a:rPr lang="en-GB" sz="1800" kern="1200" dirty="0">
                          <a:solidFill>
                            <a:schemeClr val="dk1"/>
                          </a:solidFill>
                          <a:latin typeface="+mn-lt"/>
                          <a:ea typeface="+mn-ea"/>
                          <a:cs typeface="+mn-cs"/>
                        </a:rPr>
                        <a:t>We watch the movie.</a:t>
                      </a:r>
                    </a:p>
                  </a:txBody>
                  <a:tcPr marL="28575" marR="28575" marT="0" marB="0" anchor="ctr"/>
                </a:tc>
                <a:tc>
                  <a:txBody>
                    <a:bodyPr/>
                    <a:lstStyle/>
                    <a:p>
                      <a:pPr algn="l"/>
                      <a:r>
                        <a:rPr lang="en-GB" sz="1800" kern="1200" dirty="0">
                          <a:solidFill>
                            <a:schemeClr val="dk1"/>
                          </a:solidFill>
                          <a:effectLst/>
                          <a:latin typeface="+mn-lt"/>
                          <a:ea typeface="+mn-ea"/>
                          <a:cs typeface="+mn-cs"/>
                        </a:rPr>
                        <a:t>GSpotPron2,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latin typeface="+mn-lt"/>
                          <a:ea typeface="+mn-ea"/>
                          <a:cs typeface="+mn-cs"/>
                        </a:rPr>
                        <a:t>Gpronouns3</a:t>
                      </a:r>
                    </a:p>
                  </a:txBody>
                  <a:tcPr anchor="ctr"/>
                </a:tc>
                <a:extLst>
                  <a:ext uri="{0D108BD9-81ED-4DB2-BD59-A6C34878D82A}">
                    <a16:rowId xmlns:a16="http://schemas.microsoft.com/office/drawing/2014/main" val="686086147"/>
                  </a:ext>
                </a:extLst>
              </a:tr>
              <a:tr h="680575">
                <a:tc>
                  <a:txBody>
                    <a:bodyPr/>
                    <a:lstStyle/>
                    <a:p>
                      <a:pPr marL="0" algn="l" defTabSz="914400" rtl="0" eaLnBrk="1" latinLnBrk="0" hangingPunct="1"/>
                      <a:r>
                        <a:rPr lang="en-GB" sz="1800" kern="1200" dirty="0">
                          <a:solidFill>
                            <a:schemeClr val="dk1"/>
                          </a:solidFill>
                          <a:latin typeface="+mn-lt"/>
                          <a:ea typeface="+mn-ea"/>
                          <a:cs typeface="+mn-cs"/>
                        </a:rPr>
                        <a:t>Pronoun | Adverb | Verb | Object</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t>Spot the pronoun!</a:t>
                      </a:r>
                      <a:endParaRPr lang="en-GB" sz="1800" dirty="0">
                        <a:effectLst/>
                      </a:endParaRPr>
                    </a:p>
                  </a:txBody>
                  <a:tcPr marL="28575" marR="28575" marT="0" marB="0" anchor="ctr"/>
                </a:tc>
                <a:tc>
                  <a:txBody>
                    <a:bodyPr/>
                    <a:lstStyle/>
                    <a:p>
                      <a:pPr rtl="0" fontAlgn="b">
                        <a:buNone/>
                      </a:pPr>
                      <a:r>
                        <a:rPr lang="en-GB" sz="1800" dirty="0">
                          <a:effectLst/>
                        </a:rPr>
                        <a:t>He quickly kicks the ball.</a:t>
                      </a:r>
                    </a:p>
                  </a:txBody>
                  <a:tcPr marL="28575" marR="28575" marT="0" marB="0" anchor="ctr"/>
                </a:tc>
                <a:tc>
                  <a:txBody>
                    <a:bodyPr/>
                    <a:lstStyle/>
                    <a:p>
                      <a:pPr algn="l"/>
                      <a:r>
                        <a:rPr lang="en-GB" sz="1800" kern="1200" dirty="0">
                          <a:solidFill>
                            <a:schemeClr val="dk1"/>
                          </a:solidFill>
                          <a:latin typeface="+mn-lt"/>
                          <a:ea typeface="+mn-ea"/>
                          <a:cs typeface="+mn-cs"/>
                        </a:rPr>
                        <a:t>Gpronouns4</a:t>
                      </a:r>
                    </a:p>
                  </a:txBody>
                  <a:tcPr anchor="ctr"/>
                </a:tc>
                <a:extLst>
                  <a:ext uri="{0D108BD9-81ED-4DB2-BD59-A6C34878D82A}">
                    <a16:rowId xmlns:a16="http://schemas.microsoft.com/office/drawing/2014/main" val="4034643559"/>
                  </a:ext>
                </a:extLst>
              </a:tr>
              <a:tr h="657091">
                <a:tc>
                  <a:txBody>
                    <a:bodyPr/>
                    <a:lstStyle/>
                    <a:p>
                      <a:pPr marL="0" algn="l" defTabSz="914400" rtl="0" eaLnBrk="1" latinLnBrk="0" hangingPunct="1"/>
                      <a:r>
                        <a:rPr lang="en-GB" sz="1800" kern="1200" dirty="0">
                          <a:solidFill>
                            <a:schemeClr val="dk1"/>
                          </a:solidFill>
                          <a:latin typeface="+mn-lt"/>
                          <a:ea typeface="+mn-ea"/>
                          <a:cs typeface="+mn-cs"/>
                        </a:rPr>
                        <a:t>Subject | Adverb | Verb | Pronoun</a:t>
                      </a:r>
                      <a:endParaRPr lang="fr-FR" sz="1800" kern="1200" dirty="0">
                        <a:solidFill>
                          <a:schemeClr val="dk1"/>
                        </a:solidFill>
                        <a:latin typeface="+mn-lt"/>
                        <a:ea typeface="+mn-ea"/>
                        <a:cs typeface="+mn-cs"/>
                      </a:endParaRP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t>Spot the pronoun!</a:t>
                      </a:r>
                      <a:endParaRPr lang="en-GB" sz="1800" dirty="0">
                        <a:effectLst/>
                      </a:endParaRPr>
                    </a:p>
                  </a:txBody>
                  <a:tcPr marL="28575" marR="28575" marT="0" marB="0" anchor="ctr"/>
                </a:tc>
                <a:tc>
                  <a:txBody>
                    <a:bodyPr/>
                    <a:lstStyle/>
                    <a:p>
                      <a:pPr rtl="0" fontAlgn="b">
                        <a:buNone/>
                      </a:pPr>
                      <a:r>
                        <a:rPr lang="en-GB" sz="1800" dirty="0">
                          <a:effectLst/>
                        </a:rPr>
                        <a:t>The dog loudly hears her.</a:t>
                      </a:r>
                    </a:p>
                  </a:txBody>
                  <a:tcPr marL="28575" marR="28575"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latin typeface="+mn-lt"/>
                          <a:ea typeface="+mn-ea"/>
                          <a:cs typeface="+mn-cs"/>
                        </a:rPr>
                        <a:t>Gpronouns5</a:t>
                      </a:r>
                    </a:p>
                  </a:txBody>
                  <a:tcPr anchor="ctr"/>
                </a:tc>
                <a:extLst>
                  <a:ext uri="{0D108BD9-81ED-4DB2-BD59-A6C34878D82A}">
                    <a16:rowId xmlns:a16="http://schemas.microsoft.com/office/drawing/2014/main" val="2577664923"/>
                  </a:ext>
                </a:extLst>
              </a:tr>
              <a:tr h="657091">
                <a:tc>
                  <a:txBody>
                    <a:bodyPr/>
                    <a:lstStyle/>
                    <a:p>
                      <a:pPr marL="0" algn="l" defTabSz="914400" rtl="0" eaLnBrk="1" latinLnBrk="0" hangingPunct="1"/>
                      <a:r>
                        <a:rPr lang="en-GB" sz="1800" kern="1200" dirty="0">
                          <a:solidFill>
                            <a:schemeClr val="dk1"/>
                          </a:solidFill>
                          <a:latin typeface="+mn-lt"/>
                          <a:ea typeface="+mn-ea"/>
                          <a:cs typeface="+mn-cs"/>
                        </a:rPr>
                        <a:t>Sentences with connectives.</a:t>
                      </a:r>
                      <a:endParaRPr lang="fr-FR" sz="1800" kern="1200" dirty="0">
                        <a:solidFill>
                          <a:schemeClr val="dk1"/>
                        </a:solidFill>
                        <a:latin typeface="+mn-lt"/>
                        <a:ea typeface="+mn-ea"/>
                        <a:cs typeface="+mn-cs"/>
                      </a:endParaRP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t>Spot the pronoun!</a:t>
                      </a:r>
                      <a:endParaRPr lang="en-GB" sz="1800" dirty="0">
                        <a:effectLst/>
                      </a:endParaRPr>
                    </a:p>
                  </a:txBody>
                  <a:tcPr marL="28575" marR="28575" marT="0" marB="0" anchor="ctr"/>
                </a:tc>
                <a:tc>
                  <a:txBody>
                    <a:bodyPr/>
                    <a:lstStyle/>
                    <a:p>
                      <a:pPr rtl="0" fontAlgn="b">
                        <a:buNone/>
                      </a:pPr>
                      <a:r>
                        <a:rPr lang="en-GB" sz="1800" dirty="0">
                          <a:effectLst/>
                        </a:rPr>
                        <a:t>The cat chased the mouse because it was hungry.</a:t>
                      </a:r>
                    </a:p>
                  </a:txBody>
                  <a:tcPr marL="28575" marR="28575" marT="0" marB="0" anchor="ctr"/>
                </a:tc>
                <a:tc>
                  <a:txBody>
                    <a:bodyPr/>
                    <a:lstStyle/>
                    <a:p>
                      <a:pPr algn="l"/>
                      <a:r>
                        <a:rPr lang="en-GB" sz="1800" kern="1200" dirty="0">
                          <a:solidFill>
                            <a:schemeClr val="dk1"/>
                          </a:solidFill>
                          <a:latin typeface="+mn-lt"/>
                          <a:ea typeface="+mn-ea"/>
                          <a:cs typeface="+mn-cs"/>
                        </a:rPr>
                        <a:t>Gpronouns6</a:t>
                      </a:r>
                    </a:p>
                  </a:txBody>
                  <a:tcPr anchor="ctr"/>
                </a:tc>
                <a:extLst>
                  <a:ext uri="{0D108BD9-81ED-4DB2-BD59-A6C34878D82A}">
                    <a16:rowId xmlns:a16="http://schemas.microsoft.com/office/drawing/2014/main" val="1192761514"/>
                  </a:ext>
                </a:extLst>
              </a:tr>
              <a:tr h="657091">
                <a:tc>
                  <a:txBody>
                    <a:bodyPr/>
                    <a:lstStyle/>
                    <a:p>
                      <a:pPr marL="0" algn="l" defTabSz="914400" rtl="0" eaLnBrk="1" latinLnBrk="0" hangingPunct="1"/>
                      <a:r>
                        <a:rPr lang="en-GB" sz="1800" kern="1200" noProof="0" dirty="0">
                          <a:solidFill>
                            <a:schemeClr val="dk1"/>
                          </a:solidFill>
                          <a:latin typeface="+mn-lt"/>
                          <a:ea typeface="+mn-ea"/>
                          <a:cs typeface="+mn-cs"/>
                        </a:rPr>
                        <a:t>Personal pronouns</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effectLst/>
                        </a:rPr>
                        <a:t>Spot the personal pronoun!</a:t>
                      </a:r>
                    </a:p>
                  </a:txBody>
                  <a:tcPr marL="28575" marR="28575" marT="0" marB="0" anchor="ctr"/>
                </a:tc>
                <a:tc>
                  <a:txBody>
                    <a:bodyPr/>
                    <a:lstStyle/>
                    <a:p>
                      <a:pPr rtl="0" fontAlgn="b">
                        <a:buNone/>
                      </a:pPr>
                      <a:r>
                        <a:rPr lang="en-GB" sz="1800" dirty="0">
                          <a:effectLst/>
                        </a:rPr>
                        <a:t>He is a nice boy.</a:t>
                      </a:r>
                    </a:p>
                  </a:txBody>
                  <a:tcPr marL="28575" marR="28575" marT="0" marB="0" anchor="ctr"/>
                </a:tc>
                <a:tc>
                  <a:txBody>
                    <a:bodyPr/>
                    <a:lstStyle/>
                    <a:p>
                      <a:pPr algn="l"/>
                      <a:r>
                        <a:rPr lang="en-GB" sz="1800" kern="1200" dirty="0">
                          <a:solidFill>
                            <a:schemeClr val="dk1"/>
                          </a:solidFill>
                          <a:latin typeface="+mn-lt"/>
                          <a:ea typeface="+mn-ea"/>
                          <a:cs typeface="+mn-cs"/>
                        </a:rPr>
                        <a:t>GPronoun1</a:t>
                      </a:r>
                    </a:p>
                  </a:txBody>
                  <a:tcPr anchor="ctr"/>
                </a:tc>
                <a:extLst>
                  <a:ext uri="{0D108BD9-81ED-4DB2-BD59-A6C34878D82A}">
                    <a16:rowId xmlns:a16="http://schemas.microsoft.com/office/drawing/2014/main" val="2044580630"/>
                  </a:ext>
                </a:extLst>
              </a:tr>
              <a:tr h="863227">
                <a:tc>
                  <a:txBody>
                    <a:bodyPr/>
                    <a:lstStyle/>
                    <a:p>
                      <a:pPr marL="0" algn="l" defTabSz="914400" rtl="0" eaLnBrk="1" latinLnBrk="0" hangingPunct="1"/>
                      <a:r>
                        <a:rPr lang="en-GB" sz="1800" kern="1200" dirty="0">
                          <a:solidFill>
                            <a:schemeClr val="dk1"/>
                          </a:solidFill>
                          <a:latin typeface="+mn-lt"/>
                          <a:ea typeface="+mn-ea"/>
                          <a:cs typeface="+mn-cs"/>
                        </a:rPr>
                        <a:t>Personal pronouns - Sentences with possessive pronouns as well.</a:t>
                      </a:r>
                      <a:endParaRPr lang="fr-FR" sz="1800" kern="1200" dirty="0">
                        <a:solidFill>
                          <a:schemeClr val="dk1"/>
                        </a:solidFill>
                        <a:latin typeface="+mn-lt"/>
                        <a:ea typeface="+mn-ea"/>
                        <a:cs typeface="+mn-cs"/>
                      </a:endParaRP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effectLst/>
                        </a:rPr>
                        <a:t>Spot the personal pronoun!</a:t>
                      </a:r>
                    </a:p>
                  </a:txBody>
                  <a:tcPr marL="28575" marR="28575" marT="0" marB="0" anchor="ctr"/>
                </a:tc>
                <a:tc>
                  <a:txBody>
                    <a:bodyPr/>
                    <a:lstStyle/>
                    <a:p>
                      <a:pPr rtl="0" fontAlgn="b">
                        <a:buNone/>
                      </a:pPr>
                      <a:r>
                        <a:rPr lang="en-GB" sz="1800" dirty="0">
                          <a:effectLst/>
                        </a:rPr>
                        <a:t>I like my dog.</a:t>
                      </a:r>
                    </a:p>
                  </a:txBody>
                  <a:tcPr marL="28575" marR="28575" marT="0" marB="0" anchor="ctr"/>
                </a:tc>
                <a:tc>
                  <a:txBody>
                    <a:bodyPr/>
                    <a:lstStyle/>
                    <a:p>
                      <a:pPr algn="l"/>
                      <a:r>
                        <a:rPr lang="en-GB" sz="1800" kern="1200" dirty="0">
                          <a:solidFill>
                            <a:schemeClr val="dk1"/>
                          </a:solidFill>
                          <a:latin typeface="+mn-lt"/>
                          <a:ea typeface="+mn-ea"/>
                          <a:cs typeface="+mn-cs"/>
                        </a:rPr>
                        <a:t>GPronoun2</a:t>
                      </a:r>
                    </a:p>
                  </a:txBody>
                  <a:tcPr anchor="ctr"/>
                </a:tc>
                <a:extLst>
                  <a:ext uri="{0D108BD9-81ED-4DB2-BD59-A6C34878D82A}">
                    <a16:rowId xmlns:a16="http://schemas.microsoft.com/office/drawing/2014/main" val="1534875607"/>
                  </a:ext>
                </a:extLst>
              </a:tr>
            </a:tbl>
          </a:graphicData>
        </a:graphic>
      </p:graphicFrame>
      <p:sp>
        <p:nvSpPr>
          <p:cNvPr id="2" name="Rectangle: Rounded Corners 1">
            <a:hlinkClick r:id="rId3"/>
            <a:extLst>
              <a:ext uri="{FF2B5EF4-FFF2-40B4-BE49-F238E27FC236}">
                <a16:creationId xmlns:a16="http://schemas.microsoft.com/office/drawing/2014/main" id="{0D861451-32EC-A82C-4800-4079B569781D}"/>
              </a:ext>
            </a:extLst>
          </p:cNvPr>
          <p:cNvSpPr/>
          <p:nvPr/>
        </p:nvSpPr>
        <p:spPr>
          <a:xfrm>
            <a:off x="3483035" y="6057901"/>
            <a:ext cx="5530727" cy="539756"/>
          </a:xfrm>
          <a:prstGeom prst="roundRect">
            <a:avLst/>
          </a:prstGeom>
          <a:solidFill>
            <a:srgbClr val="FF000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Rate this resource.</a:t>
            </a:r>
            <a:endParaRPr lang="en-GB" sz="800" b="1" dirty="0">
              <a:solidFill>
                <a:schemeClr val="bg1"/>
              </a:solidFill>
            </a:endParaRPr>
          </a:p>
        </p:txBody>
      </p:sp>
    </p:spTree>
    <p:extLst>
      <p:ext uri="{BB962C8B-B14F-4D97-AF65-F5344CB8AC3E}">
        <p14:creationId xmlns:p14="http://schemas.microsoft.com/office/powerpoint/2010/main" val="2138357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449</Words>
  <Application>Microsoft Office PowerPoint</Application>
  <PresentationFormat>Widescreen</PresentationFormat>
  <Paragraphs>55</Paragraphs>
  <Slides>3</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vt:i4>
      </vt:variant>
    </vt:vector>
  </HeadingPairs>
  <TitlesOfParts>
    <vt:vector size="6" baseType="lpstr">
      <vt:lpstr>Arial</vt:lpstr>
      <vt:lpstr>Andika</vt:lpstr>
      <vt:lpstr>Office Theme</vt:lpstr>
      <vt:lpstr> How to Use this Powerpoint</vt:lpstr>
      <vt:lpstr>AIMEE’S CHALLENGE!!!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2</cp:revision>
  <dcterms:created xsi:type="dcterms:W3CDTF">2022-05-31T09:42:07Z</dcterms:created>
  <dcterms:modified xsi:type="dcterms:W3CDTF">2025-12-22T10:13:55Z</dcterms:modified>
</cp:coreProperties>
</file>