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390" r:id="rId2"/>
    <p:sldId id="498" r:id="rId3"/>
    <p:sldId id="385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BFFD12D-D88B-473D-A9ED-345A7695103C}" v="3" dt="2025-12-11T14:52:56.19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66675">
              <a:solidFill>
                <a:schemeClr val="bg1">
                  <a:alpha val="99000"/>
                </a:schemeClr>
              </a:solidFill>
            </a:ln>
          </c:spPr>
          <c:dPt>
            <c:idx val="0"/>
            <c:bubble3D val="0"/>
            <c:spPr>
              <a:solidFill>
                <a:schemeClr val="accent6"/>
              </a:solidFill>
              <a:ln w="66675">
                <a:solidFill>
                  <a:schemeClr val="bg1">
                    <a:alpha val="99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504F-432F-B8CE-5B1028CE1680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66675">
                <a:solidFill>
                  <a:schemeClr val="bg1">
                    <a:alpha val="99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504F-432F-B8CE-5B1028CE1680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66675">
                <a:solidFill>
                  <a:schemeClr val="bg1">
                    <a:alpha val="99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504F-432F-B8CE-5B1028CE1680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66675">
                <a:solidFill>
                  <a:schemeClr val="bg1">
                    <a:alpha val="99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504F-432F-B8CE-5B1028CE1680}"/>
              </c:ext>
            </c:extLst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This</c:v>
                </c:pt>
                <c:pt idx="1">
                  <c:v>That</c:v>
                </c:pt>
                <c:pt idx="2">
                  <c:v>Those</c:v>
                </c:pt>
                <c:pt idx="3">
                  <c:v>These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2.5</c:v>
                </c:pt>
                <c:pt idx="1">
                  <c:v>2.5</c:v>
                </c:pt>
                <c:pt idx="2">
                  <c:v>2.5</c:v>
                </c:pt>
                <c:pt idx="3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04F-432F-B8CE-5B1028CE1680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0.35611</cdr:x>
      <cdr:y>0.10391</cdr:y>
    </cdr:from>
    <cdr:to>
      <cdr:x>0.44025</cdr:x>
      <cdr:y>0.54303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FAEF3A7B-04B1-CC57-AC09-04E356F9BE70}"/>
            </a:ext>
          </a:extLst>
        </cdr:cNvPr>
        <cdr:cNvSpPr txBox="1"/>
      </cdr:nvSpPr>
      <cdr:spPr>
        <a:xfrm xmlns:a="http://schemas.openxmlformats.org/drawingml/2006/main" rot="2764515">
          <a:off x="2046693" y="1410796"/>
          <a:ext cx="2379425" cy="6839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GB" sz="3600" b="1" kern="12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rPr>
            <a:t>These</a:t>
          </a:r>
          <a:endParaRPr lang="en-GB" sz="1100" b="1" kern="1200" dirty="0">
            <a:solidFill>
              <a:schemeClr val="bg1"/>
            </a:solidFill>
            <a:latin typeface="Andika" panose="02000000000000000000" pitchFamily="2" charset="0"/>
            <a:ea typeface="Andika" panose="02000000000000000000" pitchFamily="2" charset="0"/>
            <a:cs typeface="Andika" panose="02000000000000000000" pitchFamily="2" charset="0"/>
          </a:endParaRPr>
        </a:p>
      </cdr:txBody>
    </cdr:sp>
  </cdr:relSizeAnchor>
  <cdr:relSizeAnchor xmlns:cdr="http://schemas.openxmlformats.org/drawingml/2006/chartDrawing">
    <cdr:from>
      <cdr:x>0.24969</cdr:x>
      <cdr:y>0.59025</cdr:y>
    </cdr:from>
    <cdr:to>
      <cdr:x>0.54244</cdr:x>
      <cdr:y>0.71647</cdr:y>
    </cdr:to>
    <cdr:sp macro="" textlink="">
      <cdr:nvSpPr>
        <cdr:cNvPr id="3" name="TextBox 1">
          <a:extLst xmlns:a="http://schemas.openxmlformats.org/drawingml/2006/main">
            <a:ext uri="{FF2B5EF4-FFF2-40B4-BE49-F238E27FC236}">
              <a16:creationId xmlns:a16="http://schemas.microsoft.com/office/drawing/2014/main" id="{7ABD424D-A0DE-767E-DB2B-C184A4AF9BFF}"/>
            </a:ext>
          </a:extLst>
        </cdr:cNvPr>
        <cdr:cNvSpPr txBox="1"/>
      </cdr:nvSpPr>
      <cdr:spPr>
        <a:xfrm xmlns:a="http://schemas.openxmlformats.org/drawingml/2006/main" rot="18925129">
          <a:off x="2029508" y="3198363"/>
          <a:ext cx="2379425" cy="6839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GB" sz="3600" b="1" kern="12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rPr>
            <a:t>Those</a:t>
          </a:r>
          <a:endParaRPr lang="en-GB" sz="1100" b="1" kern="1200" dirty="0">
            <a:solidFill>
              <a:schemeClr val="bg1"/>
            </a:solidFill>
            <a:latin typeface="Andika" panose="02000000000000000000" pitchFamily="2" charset="0"/>
            <a:ea typeface="Andika" panose="02000000000000000000" pitchFamily="2" charset="0"/>
            <a:cs typeface="Andika" panose="02000000000000000000" pitchFamily="2" charset="0"/>
          </a:endParaRPr>
        </a:p>
      </cdr:txBody>
    </cdr:sp>
  </cdr:relSizeAnchor>
  <cdr:relSizeAnchor xmlns:cdr="http://schemas.openxmlformats.org/drawingml/2006/chartDrawing">
    <cdr:from>
      <cdr:x>0.5475</cdr:x>
      <cdr:y>0.39338</cdr:y>
    </cdr:from>
    <cdr:to>
      <cdr:x>0.63165</cdr:x>
      <cdr:y>0.8325</cdr:y>
    </cdr:to>
    <cdr:sp macro="" textlink="">
      <cdr:nvSpPr>
        <cdr:cNvPr id="4" name="TextBox 1">
          <a:extLst xmlns:a="http://schemas.openxmlformats.org/drawingml/2006/main">
            <a:ext uri="{FF2B5EF4-FFF2-40B4-BE49-F238E27FC236}">
              <a16:creationId xmlns:a16="http://schemas.microsoft.com/office/drawing/2014/main" id="{4A330DC5-6760-3D42-4551-A58DB76DF819}"/>
            </a:ext>
          </a:extLst>
        </cdr:cNvPr>
        <cdr:cNvSpPr txBox="1"/>
      </cdr:nvSpPr>
      <cdr:spPr>
        <a:xfrm xmlns:a="http://schemas.openxmlformats.org/drawingml/2006/main" rot="13659770">
          <a:off x="3602346" y="2979341"/>
          <a:ext cx="2379425" cy="6839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GB" sz="3600" b="1" kern="12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rPr>
            <a:t>That</a:t>
          </a:r>
          <a:endParaRPr lang="en-GB" sz="1100" b="1" kern="1200" dirty="0">
            <a:solidFill>
              <a:schemeClr val="bg1"/>
            </a:solidFill>
            <a:latin typeface="Andika" panose="02000000000000000000" pitchFamily="2" charset="0"/>
            <a:ea typeface="Andika" panose="02000000000000000000" pitchFamily="2" charset="0"/>
            <a:cs typeface="Andika" panose="02000000000000000000" pitchFamily="2" charset="0"/>
          </a:endParaRPr>
        </a:p>
      </cdr:txBody>
    </cdr:sp>
  </cdr:relSizeAnchor>
  <cdr:relSizeAnchor xmlns:cdr="http://schemas.openxmlformats.org/drawingml/2006/chartDrawing">
    <cdr:from>
      <cdr:x>0.56104</cdr:x>
      <cdr:y>0.22259</cdr:y>
    </cdr:from>
    <cdr:to>
      <cdr:x>0.73627</cdr:x>
      <cdr:y>0.34881</cdr:y>
    </cdr:to>
    <cdr:sp macro="" textlink="">
      <cdr:nvSpPr>
        <cdr:cNvPr id="5" name="TextBox 1">
          <a:extLst xmlns:a="http://schemas.openxmlformats.org/drawingml/2006/main">
            <a:ext uri="{FF2B5EF4-FFF2-40B4-BE49-F238E27FC236}">
              <a16:creationId xmlns:a16="http://schemas.microsoft.com/office/drawing/2014/main" id="{317D4557-C735-5427-4995-3BC1BD712DB5}"/>
            </a:ext>
          </a:extLst>
        </cdr:cNvPr>
        <cdr:cNvSpPr txBox="1"/>
      </cdr:nvSpPr>
      <cdr:spPr>
        <a:xfrm xmlns:a="http://schemas.openxmlformats.org/drawingml/2006/main" rot="8246906">
          <a:off x="4560150" y="1206162"/>
          <a:ext cx="1424288" cy="6839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GB" sz="3600" b="1" kern="12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rPr>
            <a:t>This</a:t>
          </a:r>
          <a:endParaRPr lang="en-GB" sz="1100" b="1" kern="1200" dirty="0">
            <a:solidFill>
              <a:schemeClr val="bg1"/>
            </a:solidFill>
            <a:latin typeface="Andika" panose="02000000000000000000" pitchFamily="2" charset="0"/>
            <a:ea typeface="Andika" panose="02000000000000000000" pitchFamily="2" charset="0"/>
            <a:cs typeface="Andika" panose="02000000000000000000" pitchFamily="2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64CAF3-B5D0-323C-DD9D-A9D33EC2E2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shape&#10;&#10;Description automatically generated">
            <a:extLst>
              <a:ext uri="{FF2B5EF4-FFF2-40B4-BE49-F238E27FC236}">
                <a16:creationId xmlns:a16="http://schemas.microsoft.com/office/drawing/2014/main" id="{5B9088E4-0018-18D2-94BD-1EF0A5440D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35655C07-8B28-915F-709F-9A3A39C2F78D}"/>
              </a:ext>
            </a:extLst>
          </p:cNvPr>
          <p:cNvSpPr txBox="1">
            <a:spLocks/>
          </p:cNvSpPr>
          <p:nvPr/>
        </p:nvSpPr>
        <p:spPr>
          <a:xfrm>
            <a:off x="5043637" y="1309053"/>
            <a:ext cx="6473390" cy="5269811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teacher is going to click and generate a random choice of a demonstrative pronoun. 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When a demonstrative pronoun is chosen, you have to come up with a sentence with that word.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For example, if it lands on “That”,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 answer might be “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my dog”.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Careful, don’t use them as a determiner – “That dog is mine.”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671C8A5-BBDA-2E7C-994C-BE76338FB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130779ED-F682-5902-CB56-30FA80836D22}"/>
              </a:ext>
            </a:extLst>
          </p:cNvPr>
          <p:cNvGraphicFramePr/>
          <p:nvPr/>
        </p:nvGraphicFramePr>
        <p:xfrm>
          <a:off x="-1259474" y="1160198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Spin Button">
            <a:extLst>
              <a:ext uri="{FF2B5EF4-FFF2-40B4-BE49-F238E27FC236}">
                <a16:creationId xmlns:a16="http://schemas.microsoft.com/office/drawing/2014/main" id="{3932355C-1FA0-6FC4-EE2A-EEC21A81D2D4}"/>
              </a:ext>
            </a:extLst>
          </p:cNvPr>
          <p:cNvSpPr/>
          <p:nvPr/>
        </p:nvSpPr>
        <p:spPr>
          <a:xfrm>
            <a:off x="2084657" y="3181350"/>
            <a:ext cx="1399111" cy="1300163"/>
          </a:xfrm>
          <a:prstGeom prst="ellipse">
            <a:avLst/>
          </a:prstGeom>
          <a:solidFill>
            <a:srgbClr val="7030A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Spin &amp; Stop</a:t>
            </a:r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79A50677-CF24-894B-AEC4-6A0D8004B2E5}"/>
              </a:ext>
            </a:extLst>
          </p:cNvPr>
          <p:cNvSpPr/>
          <p:nvPr/>
        </p:nvSpPr>
        <p:spPr>
          <a:xfrm rot="8024850">
            <a:off x="625505" y="1242979"/>
            <a:ext cx="447675" cy="974696"/>
          </a:xfrm>
          <a:prstGeom prst="triangle">
            <a:avLst/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4C5C52B-77F6-43CA-7868-7A6199A33F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5127" y="103554"/>
            <a:ext cx="1406976" cy="1744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704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6.25E-7 3.7037E-7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pinning-reel-279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5" grpId="1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252412" y="323854"/>
          <a:ext cx="11687176" cy="58578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633665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009901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663801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32035">
                <a:tc>
                  <a:txBody>
                    <a:bodyPr/>
                    <a:lstStyle/>
                    <a:p>
                      <a:r>
                        <a:rPr lang="en-GB" sz="1800" dirty="0"/>
                        <a:t>Spot the pronoun -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Gpronouns1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8541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Pronoun | Adverb | Verb | Object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quickly kicks the ball.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81213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Sentences with connectives.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chased the mouse because it was hungry.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81213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Personal pronouns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personal pronoun!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is a nice boy.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78411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Possessive pronouns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possessive pronoun!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That dog is yours.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GPossPron1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77664923"/>
                  </a:ext>
                </a:extLst>
              </a:tr>
              <a:tr h="78411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Possessive pronouns 2 - Sentences include personal pronouns.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possessive pronoun!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That small boat is ours.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GPossPron2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  <a:tr h="78411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Demonstrative pronouns 1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This is my cat.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This/is/my/cat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GDemPron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GPronouns11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458063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483035" y="6057901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293</Words>
  <Application>Microsoft Office PowerPoint</Application>
  <PresentationFormat>Widescreen</PresentationFormat>
  <Paragraphs>51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2025-12-22T10:12:41Z</dcterms:modified>
</cp:coreProperties>
</file>