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433" r:id="rId3"/>
    <p:sldId id="485" r:id="rId4"/>
    <p:sldId id="486" r:id="rId5"/>
    <p:sldId id="487" r:id="rId6"/>
    <p:sldId id="488" r:id="rId7"/>
    <p:sldId id="489" r:id="rId8"/>
    <p:sldId id="490" r:id="rId9"/>
    <p:sldId id="491" r:id="rId10"/>
    <p:sldId id="492" r:id="rId11"/>
    <p:sldId id="493" r:id="rId12"/>
    <p:sldId id="494" r:id="rId13"/>
    <p:sldId id="495" r:id="rId14"/>
    <p:sldId id="496" r:id="rId15"/>
    <p:sldId id="409" r:id="rId16"/>
    <p:sldId id="434" r:id="rId17"/>
    <p:sldId id="435" r:id="rId18"/>
    <p:sldId id="436" r:id="rId19"/>
    <p:sldId id="437" r:id="rId20"/>
    <p:sldId id="441" r:id="rId21"/>
    <p:sldId id="445" r:id="rId22"/>
    <p:sldId id="442" r:id="rId23"/>
    <p:sldId id="452" r:id="rId24"/>
    <p:sldId id="439" r:id="rId25"/>
    <p:sldId id="274" r:id="rId26"/>
    <p:sldId id="501" r:id="rId27"/>
    <p:sldId id="413" r:id="rId28"/>
    <p:sldId id="416" r:id="rId29"/>
    <p:sldId id="419" r:id="rId30"/>
    <p:sldId id="502" r:id="rId31"/>
    <p:sldId id="418" r:id="rId32"/>
    <p:sldId id="503" r:id="rId33"/>
    <p:sldId id="399" r:id="rId34"/>
    <p:sldId id="504" r:id="rId35"/>
    <p:sldId id="257" r:id="rId36"/>
    <p:sldId id="470" r:id="rId37"/>
    <p:sldId id="471" r:id="rId38"/>
    <p:sldId id="474" r:id="rId39"/>
    <p:sldId id="475" r:id="rId40"/>
    <p:sldId id="476" r:id="rId41"/>
    <p:sldId id="477" r:id="rId42"/>
    <p:sldId id="478" r:id="rId43"/>
    <p:sldId id="479" r:id="rId44"/>
    <p:sldId id="465" r:id="rId45"/>
    <p:sldId id="480" r:id="rId46"/>
    <p:sldId id="481" r:id="rId47"/>
    <p:sldId id="482" r:id="rId48"/>
    <p:sldId id="466" r:id="rId49"/>
    <p:sldId id="467" r:id="rId50"/>
    <p:sldId id="483" r:id="rId51"/>
    <p:sldId id="484" r:id="rId52"/>
    <p:sldId id="505" r:id="rId53"/>
    <p:sldId id="506" r:id="rId54"/>
    <p:sldId id="508" r:id="rId55"/>
    <p:sldId id="509" r:id="rId56"/>
    <p:sldId id="507" r:id="rId57"/>
    <p:sldId id="499" r:id="rId58"/>
    <p:sldId id="511" r:id="rId59"/>
    <p:sldId id="512" r:id="rId60"/>
    <p:sldId id="510" r:id="rId61"/>
    <p:sldId id="500" r:id="rId62"/>
    <p:sldId id="514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F65260-811A-4454-8C81-CF12ED2865F1}" v="25" dt="2025-12-15T11:02:32.1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/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/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/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</a:t>
          </a:r>
          <a:r>
            <a:rPr lang="en-GB" sz="1400" u="sng" dirty="0">
              <a:solidFill>
                <a:srgbClr val="002060"/>
              </a:solidFill>
            </a:rPr>
            <a:t>Phrase</a:t>
          </a:r>
          <a:r>
            <a:rPr lang="en-GB" sz="1400" dirty="0"/>
            <a:t>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/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</a:t>
          </a:r>
          <a:r>
            <a:rPr lang="en-GB" sz="1400" u="sng" kern="1200" dirty="0">
              <a:solidFill>
                <a:srgbClr val="002060"/>
              </a:solidFill>
            </a:rPr>
            <a:t>Phrase</a:t>
          </a:r>
          <a:r>
            <a:rPr lang="en-GB" sz="1400" kern="1200" dirty="0"/>
            <a:t>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</a:t>
          </a:r>
          <a:r>
            <a:rPr lang="en-GB" sz="1400" u="sng" kern="1200" dirty="0">
              <a:solidFill>
                <a:srgbClr val="002060"/>
              </a:solidFill>
              <a:latin typeface="Andika"/>
              <a:ea typeface="+mn-ea"/>
              <a:cs typeface="+mn-cs"/>
            </a:rPr>
            <a:t>Phrase</a:t>
          </a:r>
          <a:r>
            <a:rPr lang="en-GB" sz="1400" kern="1200" dirty="0"/>
            <a:t>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36580-1D29-C2E1-E3C5-58DC67E82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0371F-A28C-3EA5-7CF0-33DFE43CD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AD3332-E782-55E3-4B68-CB53CC6B23F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FC96FE3-C252-F9F9-BB40-B23640D94F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7825F26-C76F-86DD-0BD1-2D1FF5F4F1B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46EC104-55E8-9126-DD18-0FCBCBD8B41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9033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4FA59-992D-4EB3-30D0-890BF5CD4D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9095D3-59C8-34D3-248D-DAD92CBFD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E1BF43-D15C-1D4E-2DC3-358D83F6AB8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B3D7417-1248-104B-0E16-EAA9553357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7920C9-2084-17DB-2566-8A2F720A6D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C98E629-203A-F1C8-1801-E2A56D3961E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050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64F68E-EC65-584D-5AC5-C62515F98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426319-A737-5BD1-DBB8-CA63B0695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B19607-4BAA-800C-4C21-21B369EF404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78BC16-C66B-B54B-65E6-16CCA63E377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81159AF-F9FD-0C1E-13BD-8ABD5D97E0B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49752A2-67B1-D14E-F2D2-0A3C53A1C1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8408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DFD00D-F210-1B2B-52C7-EE54D5AA6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5643A51-D7FA-2CD7-3077-82EA7D3CB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0F1166-C1CF-5808-6387-2F304BF3DEC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4C01FC-CB3A-1058-4A5A-01521CD17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7E3BEC-025F-0FD1-488E-D11D205DDAA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A19099-B5C0-744E-FAD0-E09F3D3DE17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9691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135DB-6A20-BF4D-D1AE-7CCA00F97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F04906-6CF5-D7CE-20F6-803BE71CDD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71DE933-D3D7-2440-48A2-5D6ED3C0A40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mount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echoed with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roar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54B9E8-2273-4EA0-F7EF-F52026E8B14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5D62C39-44E7-FF7A-FD2F-11DAC375558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E771BC2-64AF-213A-4B9F-0845ABE1FCE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843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692841" y="4837895"/>
            <a:ext cx="694645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683299" y="422999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 expanded noun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4333876" y="2652555"/>
            <a:ext cx="1543050" cy="61912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990956" y="41934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492656" y="422397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07421B5-F3DA-488A-FB3B-063B255F4BE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692841" y="4795837"/>
            <a:ext cx="698456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8683299" y="420150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505724" y="43309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B2B8C97-6E8A-9C79-16A0-23305EBD37F8}"/>
              </a:ext>
            </a:extLst>
          </p:cNvPr>
          <p:cNvSpPr/>
          <p:nvPr/>
        </p:nvSpPr>
        <p:spPr>
          <a:xfrm>
            <a:off x="5293866" y="3685050"/>
            <a:ext cx="46875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27BA7E-53E4-8CB7-DA94-566BD5EFD48F}"/>
              </a:ext>
            </a:extLst>
          </p:cNvPr>
          <p:cNvSpPr/>
          <p:nvPr/>
        </p:nvSpPr>
        <p:spPr>
          <a:xfrm>
            <a:off x="8894470" y="3691989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122445E-9C4F-E634-EA5C-2D0AF219572D}"/>
              </a:ext>
            </a:extLst>
          </p:cNvPr>
          <p:cNvSpPr/>
          <p:nvPr/>
        </p:nvSpPr>
        <p:spPr>
          <a:xfrm>
            <a:off x="2692841" y="367988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84636CC-43A4-66DF-8C21-4ABD2FECE565}"/>
              </a:ext>
            </a:extLst>
          </p:cNvPr>
          <p:cNvSpPr/>
          <p:nvPr/>
        </p:nvSpPr>
        <p:spPr>
          <a:xfrm rot="16200000">
            <a:off x="4941821" y="42977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20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DF6E9E-84C3-E24C-3CB3-2A2C8E9CC41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5108487" y="4837895"/>
            <a:ext cx="4476269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5261315" y="3654802"/>
            <a:ext cx="488393" cy="526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8915523" y="3679897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8704352" y="4183106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968222" y="4191606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445858" y="4240852"/>
            <a:ext cx="1172849" cy="13384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2607243" y="3642479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38325" y="4855252"/>
            <a:ext cx="2143126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6ACADC-FF3C-B87A-2998-2D9381047CC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03FE124-4754-28CB-062A-8CF597139208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CE52B4-1104-F3AC-B6DD-66F96A282620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98C91D-F74B-909D-5B3D-8894E2E8387A}"/>
              </a:ext>
            </a:extLst>
          </p:cNvPr>
          <p:cNvSpPr txBox="1">
            <a:spLocks/>
          </p:cNvSpPr>
          <p:nvPr/>
        </p:nvSpPr>
        <p:spPr>
          <a:xfrm>
            <a:off x="2917108" y="5105400"/>
            <a:ext cx="20192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5F6B62F-7859-EBC2-5768-CD66B625A546}"/>
              </a:ext>
            </a:extLst>
          </p:cNvPr>
          <p:cNvSpPr/>
          <p:nvPr/>
        </p:nvSpPr>
        <p:spPr>
          <a:xfrm rot="16200000">
            <a:off x="3173960" y="427197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2826619" y="2559343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8" grpId="0" animBg="1"/>
      <p:bldP spid="10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DE4A5EE-CC14-D2C3-A79D-498F0B2E1427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“new”?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3514725" y="479107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4183982" y="4225277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2851E54-AD13-585B-24EE-94B3AB0B6186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4979155" y="489060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5664883" y="4159898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178DF4E-A9C4-2B84-1596-572829EF07A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“a” and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190873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3767116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0C7A50-B79F-FE5B-0BF5-5278D226CFFE}"/>
              </a:ext>
            </a:extLst>
          </p:cNvPr>
          <p:cNvSpPr txBox="1">
            <a:spLocks/>
          </p:cNvSpPr>
          <p:nvPr/>
        </p:nvSpPr>
        <p:spPr>
          <a:xfrm>
            <a:off x="7291307" y="4941935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A64A0BC9-0BA4-C83A-6EB3-8FC475EDF404}"/>
              </a:ext>
            </a:extLst>
          </p:cNvPr>
          <p:cNvSpPr/>
          <p:nvPr/>
        </p:nvSpPr>
        <p:spPr>
          <a:xfrm rot="16200000">
            <a:off x="7867550" y="4203727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“Through” is a type of word called a preposition.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6301503" y="48061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357685-618F-5C09-412E-8B7682A2A390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7007773" y="4126994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56A2F4B-6C4D-8F0C-868B-635CA0B3D00F}"/>
              </a:ext>
            </a:extLst>
          </p:cNvPr>
          <p:cNvSpPr txBox="1">
            <a:spLocks/>
          </p:cNvSpPr>
          <p:nvPr/>
        </p:nvSpPr>
        <p:spPr>
          <a:xfrm>
            <a:off x="697058" y="1179136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describe how thing relate to each other.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A8D2CD-FC2A-0B89-72D8-92966EA838E2}"/>
              </a:ext>
            </a:extLst>
          </p:cNvPr>
          <p:cNvSpPr txBox="1">
            <a:spLocks/>
          </p:cNvSpPr>
          <p:nvPr/>
        </p:nvSpPr>
        <p:spPr>
          <a:xfrm>
            <a:off x="125628" y="3055830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John drives a new car carefully through the city.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8822083">
            <a:off x="2309416" y="4077086"/>
            <a:ext cx="1466826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2507618">
            <a:off x="1251008" y="2702663"/>
            <a:ext cx="160070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4911445" y="265638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4205380" y="172957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3835924" y="4628830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16200000">
            <a:off x="4269683" y="4058916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3341604">
            <a:off x="3320020" y="2717163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6384261" y="1759416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7043998" y="26584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8752181" y="174986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5400000">
            <a:off x="8633412" y="2708802"/>
            <a:ext cx="964003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1970694" y="1726802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6099922" y="4636887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5789626" y="408625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D3CEE102-E16E-27BE-C620-0125A908FBE9}"/>
              </a:ext>
            </a:extLst>
          </p:cNvPr>
          <p:cNvSpPr/>
          <p:nvPr/>
        </p:nvSpPr>
        <p:spPr>
          <a:xfrm rot="16200000">
            <a:off x="7812555" y="4171015"/>
            <a:ext cx="127043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877899D-FA7D-BFAF-BA2D-D068DA6B9BBB}"/>
              </a:ext>
            </a:extLst>
          </p:cNvPr>
          <p:cNvSpPr txBox="1">
            <a:spLocks/>
          </p:cNvSpPr>
          <p:nvPr/>
        </p:nvSpPr>
        <p:spPr>
          <a:xfrm>
            <a:off x="8317743" y="46266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27" grpId="0" animBg="1"/>
      <p:bldP spid="31" grpId="0" animBg="1"/>
      <p:bldP spid="33" grpId="0" animBg="1"/>
      <p:bldP spid="19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Phrases &amp; Clauses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2401293"/>
              </p:ext>
            </p:extLst>
          </p:nvPr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5456708"/>
              </p:ext>
            </p:extLst>
          </p:nvPr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5942239"/>
              </p:ext>
            </p:extLst>
          </p:nvPr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0150057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DE207-630B-9D93-6166-CD8540BA0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ADF9DB9-32EC-56F6-58BD-9DFC72F85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C9A69C-E6A5-65B6-C22B-2EA7CB40CA5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88BF51-6F4A-7546-7B87-94BC597E624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173B00-DAF8-F8D6-9707-619FE91F2D5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0A7724-1788-44BB-2B94-4536EF17EA7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1678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4345085"/>
              </p:ext>
            </p:extLst>
          </p:nvPr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733804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5F1454-B48D-DDE5-D8F7-667A8BCED4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5888C48-A0B8-62BF-0684-955B68872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48EF8A6-78C6-E7F9-ECE5-500C09593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59F87E-ABD3-4725-17BB-7E5FC3B799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8D901D19-EE0E-3BB3-C10C-F88EAA02C6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0470711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C33618A-4A36-1DB0-A904-12688419EC6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1A1F40-8E30-7474-DBE5-BC8D1D134E4D}"/>
              </a:ext>
            </a:extLst>
          </p:cNvPr>
          <p:cNvSpPr txBox="1"/>
          <p:nvPr/>
        </p:nvSpPr>
        <p:spPr>
          <a:xfrm>
            <a:off x="2943859" y="4439632"/>
            <a:ext cx="79051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what “phrase” means.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you spot the word “phrase” above? </a:t>
            </a:r>
          </a:p>
        </p:txBody>
      </p:sp>
    </p:spTree>
    <p:extLst>
      <p:ext uri="{BB962C8B-B14F-4D97-AF65-F5344CB8AC3E}">
        <p14:creationId xmlns:p14="http://schemas.microsoft.com/office/powerpoint/2010/main" val="3252977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6591300" y="2247137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E1AB7AD-68CE-215B-E419-95F1DEEDAE73}"/>
              </a:ext>
            </a:extLst>
          </p:cNvPr>
          <p:cNvSpPr txBox="1">
            <a:spLocks/>
          </p:cNvSpPr>
          <p:nvPr/>
        </p:nvSpPr>
        <p:spPr>
          <a:xfrm>
            <a:off x="6591300" y="432859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(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) that is doing the verb.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F8EB781-2D59-012E-10D5-B5436060D228}"/>
              </a:ext>
            </a:extLst>
          </p:cNvPr>
          <p:cNvSpPr txBox="1">
            <a:spLocks/>
          </p:cNvSpPr>
          <p:nvPr/>
        </p:nvSpPr>
        <p:spPr>
          <a:xfrm>
            <a:off x="486345" y="499788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doing or being word.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D19D0D7-9630-5C8D-8BEB-47C3A18F0B85}"/>
              </a:ext>
            </a:extLst>
          </p:cNvPr>
          <p:cNvSpPr txBox="1">
            <a:spLocks/>
          </p:cNvSpPr>
          <p:nvPr/>
        </p:nvSpPr>
        <p:spPr>
          <a:xfrm>
            <a:off x="486347" y="2247137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4C93A44-C9CA-3A5E-FA83-DFAE97DF2B8D}"/>
              </a:ext>
            </a:extLst>
          </p:cNvPr>
          <p:cNvSpPr txBox="1">
            <a:spLocks/>
          </p:cNvSpPr>
          <p:nvPr/>
        </p:nvSpPr>
        <p:spPr>
          <a:xfrm>
            <a:off x="6591300" y="4709877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she was late'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280D2F-DD7E-A6CE-3442-BDE114A0077E}"/>
              </a:ext>
            </a:extLst>
          </p:cNvPr>
          <p:cNvSpPr txBox="1">
            <a:spLocks/>
          </p:cNvSpPr>
          <p:nvPr/>
        </p:nvSpPr>
        <p:spPr>
          <a:xfrm>
            <a:off x="486345" y="4776806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</p:spTree>
    <p:extLst>
      <p:ext uri="{BB962C8B-B14F-4D97-AF65-F5344CB8AC3E}">
        <p14:creationId xmlns:p14="http://schemas.microsoft.com/office/powerpoint/2010/main" val="224955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3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5743-2B52-15CA-2F59-EFFC54E85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85EE68FA-B1A4-94C6-11BA-DB9F4F32F0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287566-5099-9A05-C1A0-87448FA15F85}"/>
              </a:ext>
            </a:extLst>
          </p:cNvPr>
          <p:cNvSpPr txBox="1">
            <a:spLocks/>
          </p:cNvSpPr>
          <p:nvPr/>
        </p:nvSpPr>
        <p:spPr>
          <a:xfrm>
            <a:off x="6582156" y="390905"/>
            <a:ext cx="5114353" cy="215671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contains 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859C2F2-6405-3EEB-6AA7-C395D1FF4806}"/>
              </a:ext>
            </a:extLst>
          </p:cNvPr>
          <p:cNvSpPr txBox="1">
            <a:spLocks/>
          </p:cNvSpPr>
          <p:nvPr/>
        </p:nvSpPr>
        <p:spPr>
          <a:xfrm>
            <a:off x="477203" y="390905"/>
            <a:ext cx="5114351" cy="2229867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group of words that does </a:t>
            </a:r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contain</a:t>
            </a:r>
          </a:p>
          <a:p>
            <a:pPr algn="ctr"/>
            <a:r>
              <a:rPr lang="en-GB" sz="2800" b="1" u="sng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both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subject and a verb.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49F91-4B14-4747-37B6-8D7FD7B84DFD}"/>
              </a:ext>
            </a:extLst>
          </p:cNvPr>
          <p:cNvSpPr txBox="1">
            <a:spLocks/>
          </p:cNvSpPr>
          <p:nvPr/>
        </p:nvSpPr>
        <p:spPr>
          <a:xfrm>
            <a:off x="6582158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'She runs.’, 'because he was late'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2E65773-4AA3-64BA-2DBD-3465324CD4F1}"/>
              </a:ext>
            </a:extLst>
          </p:cNvPr>
          <p:cNvSpPr txBox="1">
            <a:spLocks/>
          </p:cNvSpPr>
          <p:nvPr/>
        </p:nvSpPr>
        <p:spPr>
          <a:xfrm>
            <a:off x="477203" y="2843231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Examples: 'in the morning', 'running fast', 'the red ball'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0390F0-0247-5933-CB33-EB0852D16C0B}"/>
              </a:ext>
            </a:extLst>
          </p:cNvPr>
          <p:cNvSpPr txBox="1">
            <a:spLocks/>
          </p:cNvSpPr>
          <p:nvPr/>
        </p:nvSpPr>
        <p:spPr>
          <a:xfrm>
            <a:off x="477201" y="4850615"/>
            <a:ext cx="11219308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subject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clauses?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E8CC61B-5C48-1359-27D6-3A93F8214893}"/>
              </a:ext>
            </a:extLst>
          </p:cNvPr>
          <p:cNvSpPr txBox="1">
            <a:spLocks/>
          </p:cNvSpPr>
          <p:nvPr/>
        </p:nvSpPr>
        <p:spPr>
          <a:xfrm>
            <a:off x="6582156" y="2776302"/>
            <a:ext cx="5114353" cy="15814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Examples: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'She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runs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.’, 'because </a:t>
            </a:r>
            <a:r>
              <a:rPr lang="en-GB" sz="2800" dirty="0">
                <a:solidFill>
                  <a:srgbClr val="7030A0"/>
                </a:solidFill>
                <a:latin typeface="+mn-lt"/>
                <a:ea typeface="Andika"/>
                <a:cs typeface="Andika"/>
              </a:rPr>
              <a:t>he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accent6">
                    <a:lumMod val="50000"/>
                  </a:schemeClr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late'</a:t>
            </a:r>
          </a:p>
        </p:txBody>
      </p:sp>
    </p:spTree>
    <p:extLst>
      <p:ext uri="{BB962C8B-B14F-4D97-AF65-F5344CB8AC3E}">
        <p14:creationId xmlns:p14="http://schemas.microsoft.com/office/powerpoint/2010/main" val="40419654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498018C-4C61-1311-73D2-5EB9605C9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BF7D970-D46C-9F4D-2305-0FC9012E4B77}"/>
              </a:ext>
            </a:extLst>
          </p:cNvPr>
          <p:cNvSpPr txBox="1">
            <a:spLocks/>
          </p:cNvSpPr>
          <p:nvPr/>
        </p:nvSpPr>
        <p:spPr>
          <a:xfrm>
            <a:off x="512934" y="1521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Can anyone remember any types of phrases they have heard?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B67993-9065-0AA2-3D8D-9867312D1738}"/>
              </a:ext>
            </a:extLst>
          </p:cNvPr>
          <p:cNvSpPr txBox="1">
            <a:spLocks/>
          </p:cNvSpPr>
          <p:nvPr/>
        </p:nvSpPr>
        <p:spPr>
          <a:xfrm>
            <a:off x="580991" y="1029974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verb)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79CA1A8-1618-F044-23BA-2206CD302BFC}"/>
              </a:ext>
            </a:extLst>
          </p:cNvPr>
          <p:cNvSpPr txBox="1">
            <a:spLocks/>
          </p:cNvSpPr>
          <p:nvPr/>
        </p:nvSpPr>
        <p:spPr>
          <a:xfrm>
            <a:off x="4308783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(no subject)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C1A7AF5-B91F-578C-5F3A-86F11A80A548}"/>
              </a:ext>
            </a:extLst>
          </p:cNvPr>
          <p:cNvSpPr txBox="1">
            <a:spLocks/>
          </p:cNvSpPr>
          <p:nvPr/>
        </p:nvSpPr>
        <p:spPr>
          <a:xfrm>
            <a:off x="8036576" y="1029973"/>
            <a:ext cx="3574433" cy="99999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 phrases (usually no verb)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094351-2730-9C78-155D-C38FC3CE2B61}"/>
              </a:ext>
            </a:extLst>
          </p:cNvPr>
          <p:cNvSpPr txBox="1">
            <a:spLocks/>
          </p:cNvSpPr>
          <p:nvPr/>
        </p:nvSpPr>
        <p:spPr>
          <a:xfrm>
            <a:off x="580991" y="2182118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CA12CC8-0AD6-1A88-E16B-0DCEFB604123}"/>
              </a:ext>
            </a:extLst>
          </p:cNvPr>
          <p:cNvSpPr txBox="1">
            <a:spLocks/>
          </p:cNvSpPr>
          <p:nvPr/>
        </p:nvSpPr>
        <p:spPr>
          <a:xfrm>
            <a:off x="4308783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B3F50E8-D542-C180-D398-72DD3D3886E6}"/>
              </a:ext>
            </a:extLst>
          </p:cNvPr>
          <p:cNvSpPr txBox="1">
            <a:spLocks/>
          </p:cNvSpPr>
          <p:nvPr/>
        </p:nvSpPr>
        <p:spPr>
          <a:xfrm>
            <a:off x="8036576" y="2182117"/>
            <a:ext cx="3574433" cy="943069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 examples?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B81372E-AB58-62F7-9642-C4F0D1912C1B}"/>
              </a:ext>
            </a:extLst>
          </p:cNvPr>
          <p:cNvSpPr txBox="1">
            <a:spLocks/>
          </p:cNvSpPr>
          <p:nvPr/>
        </p:nvSpPr>
        <p:spPr>
          <a:xfrm>
            <a:off x="580991" y="3277336"/>
            <a:ext cx="3574433" cy="32697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tall oak tree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basket of fresh strawberries</a:t>
            </a:r>
          </a:p>
          <a:p>
            <a:pPr marL="514350" indent="-514350">
              <a:lnSpc>
                <a:spcPct val="170000"/>
              </a:lnSpc>
              <a:buFont typeface="+mj-lt"/>
              <a:buAutoNum type="arabicPeriod"/>
            </a:pP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sound of crashing waves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B9D537D-5696-141C-5FCB-2687606028A3}"/>
              </a:ext>
            </a:extLst>
          </p:cNvPr>
          <p:cNvSpPr txBox="1">
            <a:spLocks/>
          </p:cNvSpPr>
          <p:nvPr/>
        </p:nvSpPr>
        <p:spPr>
          <a:xfrm>
            <a:off x="4308783" y="3277335"/>
            <a:ext cx="3574433" cy="3269769"/>
          </a:xfrm>
          <a:prstGeom prst="roundRect">
            <a:avLst>
              <a:gd name="adj" fmla="val 8779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running quickly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has been singing beautifully</a:t>
            </a:r>
          </a:p>
          <a:p>
            <a:pPr marL="514350" indent="-514350">
              <a:lnSpc>
                <a:spcPct val="16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will write a letter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9170133-8CE6-23F5-4596-DE1668080F6D}"/>
              </a:ext>
            </a:extLst>
          </p:cNvPr>
          <p:cNvSpPr txBox="1">
            <a:spLocks/>
          </p:cNvSpPr>
          <p:nvPr/>
        </p:nvSpPr>
        <p:spPr>
          <a:xfrm>
            <a:off x="8036576" y="3277335"/>
            <a:ext cx="3574433" cy="3269769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 the old bridge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 the middle of the night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With a smile on her face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28636" y="515586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red bicycle” contains a noun but NO verb.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red bicycle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61797" y="1264780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539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00625A-30D3-3F7F-439A-3937B3F3B050}"/>
              </a:ext>
            </a:extLst>
          </p:cNvPr>
          <p:cNvSpPr txBox="1"/>
          <p:nvPr/>
        </p:nvSpPr>
        <p:spPr>
          <a:xfrm>
            <a:off x="528636" y="7698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887855" y="1058884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because it was raining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6077F5-29A8-CC6C-4A39-06E363CCC9A3}"/>
              </a:ext>
            </a:extLst>
          </p:cNvPr>
          <p:cNvSpPr txBox="1"/>
          <p:nvPr/>
        </p:nvSpPr>
        <p:spPr>
          <a:xfrm>
            <a:off x="514385" y="4752278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“because it was raining” has a verb (“was”) and a subject (the pronoun “it”).  It is a clause. 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B35657F-AD9A-DB57-1A5C-AD33BA095B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9" grpId="0" build="allAtOnce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CB721-7651-5E4D-0C96-CFBD31B551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C50029-08D9-C1AF-C602-2EB7AC6EE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B908F3-B477-EBEA-2ADD-83177E4C1E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418B3DB-2F24-DBAA-BAB6-3AAAE46A581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1DEFE58-6637-817F-8D9C-EDA7836CC16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4B09E6F-15B5-56A2-CEB5-74B258F3E34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44249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00891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61797" y="1414433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7164B3-1357-3E5C-4C52-ADED3CB1A544}"/>
              </a:ext>
            </a:extLst>
          </p:cNvPr>
          <p:cNvSpPr txBox="1"/>
          <p:nvPr/>
        </p:nvSpPr>
        <p:spPr>
          <a:xfrm>
            <a:off x="528636" y="4623391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sun set behind the hills” has a verb (“set”) and a subject (“the sun”).  It is a clause. </a:t>
            </a:r>
          </a:p>
        </p:txBody>
      </p:sp>
      <p:pic>
        <p:nvPicPr>
          <p:cNvPr id="2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E3A7EF8-C87A-21EE-8DB8-94CD34A3E6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12462F1-FECE-30D6-029F-E218FA5C50E2}"/>
              </a:ext>
            </a:extLst>
          </p:cNvPr>
          <p:cNvSpPr txBox="1"/>
          <p:nvPr/>
        </p:nvSpPr>
        <p:spPr>
          <a:xfrm>
            <a:off x="528636" y="7762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23DE79-1DB2-FDC1-BCF2-77ECEBFF1BA0}"/>
              </a:ext>
            </a:extLst>
          </p:cNvPr>
          <p:cNvSpPr txBox="1"/>
          <p:nvPr/>
        </p:nvSpPr>
        <p:spPr>
          <a:xfrm>
            <a:off x="832801" y="111075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sun set behind the hills.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  <p:bldP spid="7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613455" y="99373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3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1B20BE2F-897E-B3FD-FAD9-E6F71913DC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15AF85-25BD-5063-35D4-DE518F5816C0}"/>
              </a:ext>
            </a:extLst>
          </p:cNvPr>
          <p:cNvSpPr txBox="1"/>
          <p:nvPr/>
        </p:nvSpPr>
        <p:spPr>
          <a:xfrm>
            <a:off x="961797" y="1506844"/>
            <a:ext cx="106167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rgbClr val="FFFF00"/>
                </a:solidFill>
                <a:latin typeface="Andika" panose="02000000000000000000" pitchFamily="2" charset="0"/>
              </a:rPr>
              <a:t>was singing beautifully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A28920-388D-3D17-725B-E350825869A5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“was singing beautifully” contains a verb but NO subject.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verb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5ED749-2585-4D16-E26D-929F18C34B4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baby cried loudly.</a:t>
            </a: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35B4724-F2DE-6A1A-B435-6B50568383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6C8D4B-ABF6-D35D-4433-E0516DDACFF5}"/>
              </a:ext>
            </a:extLst>
          </p:cNvPr>
          <p:cNvSpPr txBox="1"/>
          <p:nvPr/>
        </p:nvSpPr>
        <p:spPr>
          <a:xfrm>
            <a:off x="528636" y="51273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 baby cried loudly” has a verb (“cried”) and a subject (“the baby”).  It is a clause.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build="allAtOnce"/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265116" y="203879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C4D9A68-CF07-66B1-A472-A1563E3054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115" y="530352"/>
            <a:ext cx="11674336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F64186-8361-3CD8-58CD-919600CC4BF3}"/>
              </a:ext>
            </a:extLst>
          </p:cNvPr>
          <p:cNvSpPr txBox="1"/>
          <p:nvPr/>
        </p:nvSpPr>
        <p:spPr>
          <a:xfrm>
            <a:off x="516058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1D28FD-E335-F4B0-8B02-7651F4958C77}"/>
              </a:ext>
            </a:extLst>
          </p:cNvPr>
          <p:cNvSpPr txBox="1"/>
          <p:nvPr/>
        </p:nvSpPr>
        <p:spPr>
          <a:xfrm>
            <a:off x="252549" y="1772216"/>
            <a:ext cx="11661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although she was tired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D3196C-2CA4-537E-4AC9-267D0F07441C}"/>
              </a:ext>
            </a:extLst>
          </p:cNvPr>
          <p:cNvSpPr txBox="1"/>
          <p:nvPr/>
        </p:nvSpPr>
        <p:spPr>
          <a:xfrm>
            <a:off x="112710" y="5241703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“although she was tired” has a verb (“was”) and a subject (“she”).  It is a clause.</a:t>
            </a:r>
          </a:p>
        </p:txBody>
      </p:sp>
      <p:pic>
        <p:nvPicPr>
          <p:cNvPr id="6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B5D66D0-BB12-CE09-14B5-85726E6450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00"/>
                            </p:stCondLst>
                            <p:childTnLst>
                              <p:par>
                                <p:cTn id="27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16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0" grpId="0" build="allAtOnce"/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223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50" y="530352"/>
            <a:ext cx="11686902" cy="60921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5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27193A5F-34E1-BB12-5555-5F775F16BD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040333-2C78-8AE1-20AC-67D738548B54}"/>
              </a:ext>
            </a:extLst>
          </p:cNvPr>
          <p:cNvSpPr txBox="1"/>
          <p:nvPr/>
        </p:nvSpPr>
        <p:spPr>
          <a:xfrm>
            <a:off x="528636" y="84512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7030A0"/>
                </a:solidFill>
                <a:latin typeface="Andika" panose="02000000000000000000" pitchFamily="2" charset="0"/>
              </a:rPr>
              <a:t>Clause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62F454-B2E9-C0C9-1DAB-385EB80FEBE0}"/>
              </a:ext>
            </a:extLst>
          </p:cNvPr>
          <p:cNvSpPr txBox="1"/>
          <p:nvPr/>
        </p:nvSpPr>
        <p:spPr>
          <a:xfrm>
            <a:off x="227421" y="1414433"/>
            <a:ext cx="117120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while they were sleeping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2C21B9-B356-9067-D735-3CAE686C51D3}"/>
              </a:ext>
            </a:extLst>
          </p:cNvPr>
          <p:cNvSpPr txBox="1"/>
          <p:nvPr/>
        </p:nvSpPr>
        <p:spPr>
          <a:xfrm>
            <a:off x="278255" y="5127319"/>
            <a:ext cx="116617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“while they were sleeping” has a verb (“were sleeping”) and a subject (“they”).  It is a clause.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build="allAtOnce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1AA0F-B756-3EBD-4256-D475DA623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92E9FE-DDAB-7BE4-C6D4-724F138021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F7A209-F06E-73B2-1B00-2B7EBA9C366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36F30A0-EDA8-B435-EC66-35F4F2D498B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E812F06-A7A7-A8EB-905C-ACE037D0F5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302E68A-FF96-5DB7-A409-C82D8E0A6D0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522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Clause or phrase?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96541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Phrase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EE6D07D-363E-9E55-DA90-EECD06D1A1C0}"/>
              </a:ext>
            </a:extLst>
          </p:cNvPr>
          <p:cNvSpPr txBox="1"/>
          <p:nvPr/>
        </p:nvSpPr>
        <p:spPr>
          <a:xfrm>
            <a:off x="355464" y="1414433"/>
            <a:ext cx="11596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sound of thunder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385957-514F-B128-8401-096AFF705F31}"/>
              </a:ext>
            </a:extLst>
          </p:cNvPr>
          <p:cNvSpPr txBox="1"/>
          <p:nvPr/>
        </p:nvSpPr>
        <p:spPr>
          <a:xfrm>
            <a:off x="252549" y="5155869"/>
            <a:ext cx="116869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“the sound of thunder” does NOT contain a verb.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It is a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noun phrase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0454A2-F6BD-87BB-6B73-0713FDDFCD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045D91B-394B-0B4B-1156-DACA11CFE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CE5822A-F981-074D-8F8C-57E9BA54032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164E2FF-7B03-F27F-0813-A485E78CB450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0B58D8A-3C51-44C1-1A7A-EB5859BFAD1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12CD82-92B5-79B5-0BC3-1A6B0B798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DD7E474-2740-06C5-DEE9-FEC56AB8A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6D78E-89B0-1BB0-548E-3114EA8C13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C58B89C8-F960-A289-CE61-B5BF4FC579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9B5418B-41C8-18BD-3A1F-1EBC36709D8C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337D07-5A9D-B847-A1DA-FAACE2BFA2F2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343A45-95E1-E6CC-6A14-96A09716D289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9ABF6-33D3-BCDC-701E-F56213B74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F7098E9-11EE-B0BA-09D6-18197AF109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4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3.75E-6 -1.85185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D9E463-F3E8-A374-065C-90AA3C573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E9D8FC17-0768-8817-1051-82C0BF893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6A10896-52B4-B3D7-7C62-A52D912E63C4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B7EB1E-4CEE-1C3D-1F43-3E41AC79E9F9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F3FFAD6-A4EE-699C-9A13-BC416A532CFD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24501C-3DCF-400D-6749-DF1A8A0F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6879336-D05F-97E6-EA6B-227DE27C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086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ED028-388C-C358-B16A-14ADCC0E7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8AADA91-7F52-112F-A26E-53992CBC7B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21A3792-C596-F168-85E9-2D402A64A1DF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394D71-62FA-6856-EF24-216C8E4D6F5A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F51F12-816A-44C5-8B68-9C2716D79CD0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756D9-207E-6139-3AE0-87BCF31F2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C4E5E22-75B5-ED0E-FCCF-7DF0C3076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4398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F8DFD2-81F2-D174-A2F0-EDA7E980D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976D5CF5-37B6-45EA-F943-3D36EB85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52F2B9F-3726-AFE4-610F-A88D909B99AB}"/>
              </a:ext>
            </a:extLst>
          </p:cNvPr>
          <p:cNvSpPr txBox="1">
            <a:spLocks/>
          </p:cNvSpPr>
          <p:nvPr/>
        </p:nvSpPr>
        <p:spPr>
          <a:xfrm>
            <a:off x="341222" y="979046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BDC2B59-3A27-C82A-02CC-649F6097462F}"/>
              </a:ext>
            </a:extLst>
          </p:cNvPr>
          <p:cNvSpPr txBox="1">
            <a:spLocks/>
          </p:cNvSpPr>
          <p:nvPr/>
        </p:nvSpPr>
        <p:spPr>
          <a:xfrm>
            <a:off x="1088127" y="1856876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dog barked loudly in the middle of the night.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9A2413-2ECE-BE50-378B-D5CD1879C3F2}"/>
              </a:ext>
            </a:extLst>
          </p:cNvPr>
          <p:cNvSpPr txBox="1">
            <a:spLocks/>
          </p:cNvSpPr>
          <p:nvPr/>
        </p:nvSpPr>
        <p:spPr>
          <a:xfrm>
            <a:off x="409279" y="2828169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dog”, “the middle”, “the night”, and “the middle of the night”.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“barked loudly”.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“in the middle of the night”.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dog barked loudly in the middle of the night.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B61F13-9299-EBA3-90B4-1A7E1B13B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0E04C0C-0176-10E1-5A19-1D5E667D3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6177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F838B-3D38-FB04-04C9-606FB9CA8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270713A0-C56C-C471-86D0-A3280848D3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4C80548-2367-7E23-1BB2-263828FFF00B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D9C84E3-F491-CA67-05CC-95A985A87872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90D0C88-FAF6-5F61-3156-ACE2C77CB2AF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E9DDA2-2080-EE1D-5BD7-6465866DB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316E57A-7407-8437-133B-4F305AE9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2235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A4EF5-7186-F77E-2EAB-9051103F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C3ABE2A-AD8C-7327-4A06-73479753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861734D-BD97-2FA2-2AFE-CAC366680F85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7A4822-AA86-BEE8-074B-2383C95810C1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3A37FF9-9219-F560-84B4-142F89D4C46A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16D6DE-55DA-225D-9C5A-71E11FABA4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9327CD-C26E-981E-8975-286385D388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0934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9573C-8BB6-93E3-A24C-E68D661B25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B9FE86A7-CE0A-A9BB-A709-001812E39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64AA756-5BD2-E851-FAC1-8E3534F53F0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522CB1-54D7-1EAE-606B-B760A731FD2E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7CD091A-25F0-9651-2DF0-2D3DA3524570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FDA54-1C33-5E97-4D8D-046247AC7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2E8F51-BDD2-E686-7D58-86FDB651B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753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7ADD8-58D8-3ACE-C097-6F14E923A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6C002FE-4015-C1D2-17E4-8B41F0DE9F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31C1D-61B0-582A-DC7F-346D5E8A1F0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D0742F-29A1-6101-67D6-64976A73E8A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663E3A-9C16-1212-6CE0-758E92343DF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C69E228-CF8F-9E41-913C-BB7CD39B9F5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16311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9C4CE9-BD34-4E1A-82D6-C54061A1D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A3572B5C-4D09-9DCE-A0B1-A0C75E2F47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D5ED389-36DB-048F-E35D-353820BDD131}"/>
              </a:ext>
            </a:extLst>
          </p:cNvPr>
          <p:cNvSpPr txBox="1">
            <a:spLocks/>
          </p:cNvSpPr>
          <p:nvPr/>
        </p:nvSpPr>
        <p:spPr>
          <a:xfrm>
            <a:off x="455522" y="9268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EFF98DB-1471-0393-7A9D-2CAD545127C3}"/>
              </a:ext>
            </a:extLst>
          </p:cNvPr>
          <p:cNvSpPr txBox="1">
            <a:spLocks/>
          </p:cNvSpPr>
          <p:nvPr/>
        </p:nvSpPr>
        <p:spPr>
          <a:xfrm>
            <a:off x="1202427" y="18046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2C4200A-AC63-0C05-AA85-3E3E03F54555}"/>
              </a:ext>
            </a:extLst>
          </p:cNvPr>
          <p:cNvSpPr txBox="1">
            <a:spLocks/>
          </p:cNvSpPr>
          <p:nvPr/>
        </p:nvSpPr>
        <p:spPr>
          <a:xfrm>
            <a:off x="523579" y="27759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2394DA-266A-0A42-C9E1-B7DD5EE62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C1A39EF-329F-600C-8373-F81A8F98FB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5055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F9997-6C70-FA75-3E84-F97B3C3FD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hape&#10;&#10;Description automatically generated">
            <a:extLst>
              <a:ext uri="{FF2B5EF4-FFF2-40B4-BE49-F238E27FC236}">
                <a16:creationId xmlns:a16="http://schemas.microsoft.com/office/drawing/2014/main" id="{73420A55-5DE4-2D35-CB7B-FD03EE6CD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82B3D4B-AFD3-13D0-4402-104A3EE2FC8D}"/>
              </a:ext>
            </a:extLst>
          </p:cNvPr>
          <p:cNvSpPr txBox="1">
            <a:spLocks/>
          </p:cNvSpPr>
          <p:nvPr/>
        </p:nvSpPr>
        <p:spPr>
          <a:xfrm>
            <a:off x="455522" y="964949"/>
            <a:ext cx="11212898" cy="72567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349375" indent="-1001713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Identify the phrases and the clauses in the following sentence: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A2C835-E101-E5F8-16A5-B9BB24F227AC}"/>
              </a:ext>
            </a:extLst>
          </p:cNvPr>
          <p:cNvSpPr txBox="1">
            <a:spLocks/>
          </p:cNvSpPr>
          <p:nvPr/>
        </p:nvSpPr>
        <p:spPr>
          <a:xfrm>
            <a:off x="1202427" y="1842779"/>
            <a:ext cx="9672320" cy="819145"/>
          </a:xfrm>
          <a:prstGeom prst="roundRect">
            <a:avLst>
              <a:gd name="adj" fmla="val 1153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She will finish the project before the deadline.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AC8CE97-876B-2F1A-07E7-CAC6BF529A7B}"/>
              </a:ext>
            </a:extLst>
          </p:cNvPr>
          <p:cNvSpPr txBox="1">
            <a:spLocks/>
          </p:cNvSpPr>
          <p:nvPr/>
        </p:nvSpPr>
        <p:spPr>
          <a:xfrm>
            <a:off x="523579" y="2814072"/>
            <a:ext cx="11144841" cy="3678168"/>
          </a:xfrm>
          <a:prstGeom prst="roundRect">
            <a:avLst>
              <a:gd name="adj" fmla="val 961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Noun phrases: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“the project” and “the deadline”.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 phrase</a:t>
            </a:r>
            <a:r>
              <a:rPr lang="en-GB" sz="2800" u="sng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:</a:t>
            </a:r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“will finish”.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Prepositional phrase: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“before the deadline”.</a:t>
            </a:r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endParaRPr lang="en-GB" sz="2800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r>
              <a:rPr lang="en-GB" sz="28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Clause: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“She will finish the project before the deadline”.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979F45-0B8E-1840-0532-33C100152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0410" y="242086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3" name="Picture 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42B36A0-B1E1-EC02-9727-5D22A2276D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537" y="1464442"/>
            <a:ext cx="977165" cy="121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52145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0" y="0"/>
          <a:ext cx="12191999" cy="6410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3284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4675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741306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50653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3622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adjectives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Spot the adjective!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cat sees a big dog.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GSpotAdj5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determiner – </a:t>
                      </a:r>
                      <a:b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Subject | Verb | Object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Spot the determiner in the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Alice saw a rabbit.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GSpotDet2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GNounPhrase1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expanded noun phrase!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small, fluffy dog barked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GExpandedNP1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67368558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Nouns - Spot the noun phrase - Noun phrase, verb phrase, or clause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noun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big, fluffy cloud/was running quickly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GNounPhrase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7195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Prepositions - Spot the prepositional phrase!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Which is a </a:t>
                      </a:r>
                      <a:r>
                        <a:rPr lang="en-GB" sz="1400" b="1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prepositional phrase</a:t>
                      </a: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?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The dog slept soundly on the porch./	on the porch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100" dirty="0" err="1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Gprep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83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Verbs - Spot the verb phrase! Noun phrase, verb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Which is a </a:t>
                      </a:r>
                      <a:r>
                        <a:rPr lang="en-GB" sz="1400" b="1" dirty="0">
                          <a:effectLst/>
                        </a:rPr>
                        <a:t>verb phrase</a:t>
                      </a:r>
                      <a:r>
                        <a:rPr lang="en-GB" sz="1400" dirty="0">
                          <a:effectLst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effectLst/>
                        </a:rPr>
                        <a:t>was running quickly	The big, fluffy cloud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GVerbPhrase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80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97A08-65E2-374A-87D8-5147BD2AF8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8F54B7-F7B5-3940-BB8C-84544CB1B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F0FC00-BEB5-3C49-1A59-9525D49AA3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101A471-DE16-ACD0-E831-8C8312D4644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30DDBCF-B20C-9F8D-B659-B663D97293F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1184C49-BE7A-EF24-D7A5-4008848DE66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4161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BE2EE-C355-19F5-5D96-80D468212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8B5109E-B6DF-3CE7-6433-48E9CD47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C1A5871-635B-77AC-18F0-A7E835FD727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F0A507-F457-E62F-7C1D-3CF10D3242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present 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88D6CD-D800-675C-D3D7-9EA03810346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29604A1-A73E-7A0C-EBB6-2C4BC9C1F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8101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59513-53EC-34FE-9C6A-445FB14B74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1B853D-2F8A-29CA-5C56-214D5D846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5EAC03-2BA8-E544-1B91-B05DBABBC19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mountin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echoed with scramblers roar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C0D2B4-8AC5-08BE-588D-5C00104504D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future? 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present progressive?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E6235B1-6E03-DCDB-DA0E-F585D4B2401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 is a thief.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919127-B839-8466-3069-7704B9BCD1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thief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6171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3257</Words>
  <Application>Microsoft Office PowerPoint</Application>
  <PresentationFormat>Widescreen</PresentationFormat>
  <Paragraphs>541</Paragraphs>
  <Slides>62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Phrases &amp; Clauses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2025-12-22T10:11:13Z</dcterms:modified>
</cp:coreProperties>
</file>