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525" r:id="rId2"/>
    <p:sldId id="274" r:id="rId3"/>
    <p:sldId id="488" r:id="rId4"/>
    <p:sldId id="437" r:id="rId5"/>
    <p:sldId id="493" r:id="rId6"/>
    <p:sldId id="438" r:id="rId7"/>
    <p:sldId id="401" r:id="rId8"/>
    <p:sldId id="411" r:id="rId9"/>
    <p:sldId id="497" r:id="rId10"/>
    <p:sldId id="523" r:id="rId11"/>
    <p:sldId id="519" r:id="rId12"/>
    <p:sldId id="524" r:id="rId13"/>
    <p:sldId id="521" r:id="rId14"/>
    <p:sldId id="522" r:id="rId15"/>
    <p:sldId id="390" r:id="rId16"/>
    <p:sldId id="49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83E991-8E37-47F0-AE06-63CE2EA8F518}" v="2" dt="2025-12-09T12:27:11.6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86BD4-D2F6-C0CA-8CD2-F75020572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C6421B52-3FC6-8410-1FD5-9E80C9CDE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8A509F25-4B43-E998-F8D8-CF01FE43076F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755DCC-5A15-7D8A-D397-CCFAB3FF22CF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524CC534-8FF4-A027-A4E8-0387E0E4DD56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8DAAB83-7C70-EC1A-7CBE-436B9C96697A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2676A868-B467-5D16-69DD-77E869BFD96B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A0D4BB-74AA-7327-EF8F-E5D4D207890B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C158B2-1DC1-357E-199A-25BDF25BF704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AB3EBBD7-2630-6368-8327-DB902A8B88B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D5156363-3541-02AC-F7E4-0061F82CB56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6BFBD7D-F264-7A7F-7D76-F0C001BB9BFF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3093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43524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43524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43524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43524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B7A5E-DDDD-66EE-96F9-507ACFE54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B1BBE969-8C38-261F-CA28-1B43FE83C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920FCA29-0165-BB12-8DCC-CC13B1EDE81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6ECA9E-FA8C-6646-D2BF-C3C6A065A209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3CBF90D1-C9D8-FEC1-EE68-4C0A29F6E31C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FAC91C-C5FD-3770-B1A8-166E51A4E470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B64DC55-A74D-A93D-B7BE-EC409297C306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E6C8FF-CD78-5831-5605-A73FE0353CBD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9ECE4B-49F2-54F1-9AFF-9A3D1DCA3ACD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57998286-950B-4842-E900-62D70EA30B2B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6657C68E-6895-06C3-CFBD-CA4BEF4C21EB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38E866-DED0-0F9C-15A3-E3D595C2645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191533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5AAA-A968-B737-45D7-E1FF054A3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83BAB23D-6AFA-0CC9-7FED-3CC46571C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7339A-F2E9-0D99-12CC-520A6B496D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Main clause or subordinate clause?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7A89C2-2AA7-9B8B-34B6-EA730C4DC673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they did it first!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B1F883-EFB0-5412-07F6-E903176A6B14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an incomplete thought/not a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subordinate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252976F-5141-97FE-5ACA-128ADADD0BEC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 they got on the train,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FE44DE-20B1-65BB-B8E9-F9EF5221BD27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 /not a complete sentence.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E9CD281-0ACD-8F81-45F8-85ACBD5D2502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got on the train at the station.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6D0FFEF-0A60-72C4-874E-A7698FF8BB9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complete thought/a complete sentence.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a main clause. </a:t>
            </a:r>
          </a:p>
        </p:txBody>
      </p:sp>
    </p:spTree>
    <p:extLst>
      <p:ext uri="{BB962C8B-B14F-4D97-AF65-F5344CB8AC3E}">
        <p14:creationId xmlns:p14="http://schemas.microsoft.com/office/powerpoint/2010/main" val="1160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C7B0B-F9C4-DAF7-32CC-0086C1834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pattern, fabric, red&#10;&#10;Description automatically generated">
            <a:extLst>
              <a:ext uri="{FF2B5EF4-FFF2-40B4-BE49-F238E27FC236}">
                <a16:creationId xmlns:a16="http://schemas.microsoft.com/office/drawing/2014/main" id="{FD2AE87E-2809-6541-D727-2B61C605C6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DA03A-120D-D9C5-8268-32C09571A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71301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4000">
                <a:solidFill>
                  <a:schemeClr val="bg1"/>
                </a:solidFill>
              </a:rPr>
              <a:t>Main </a:t>
            </a:r>
            <a:r>
              <a:rPr lang="en-GB" sz="4000" dirty="0">
                <a:solidFill>
                  <a:schemeClr val="bg1"/>
                </a:solidFill>
              </a:rPr>
              <a:t>clause or subordinate clause?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33D613-3D92-59F2-11EB-F2F4078C0B7A}"/>
              </a:ext>
            </a:extLst>
          </p:cNvPr>
          <p:cNvSpPr txBox="1">
            <a:spLocks/>
          </p:cNvSpPr>
          <p:nvPr/>
        </p:nvSpPr>
        <p:spPr>
          <a:xfrm>
            <a:off x="531223" y="1393272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landed the rocket.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B1F382-E881-4EC3-892A-487CB5A23995}"/>
              </a:ext>
            </a:extLst>
          </p:cNvPr>
          <p:cNvSpPr txBox="1">
            <a:spLocks/>
          </p:cNvSpPr>
          <p:nvPr/>
        </p:nvSpPr>
        <p:spPr>
          <a:xfrm>
            <a:off x="6743700" y="1391860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 complete thought/a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main clause.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03EE1A5-C695-43D3-0006-36C71846EDEE}"/>
              </a:ext>
            </a:extLst>
          </p:cNvPr>
          <p:cNvSpPr txBox="1">
            <a:spLocks/>
          </p:cNvSpPr>
          <p:nvPr/>
        </p:nvSpPr>
        <p:spPr>
          <a:xfrm>
            <a:off x="531223" y="3169639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was in the rocket.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BBED0C-E15D-EE41-A1B7-AAA76D544811}"/>
              </a:ext>
            </a:extLst>
          </p:cNvPr>
          <p:cNvSpPr txBox="1">
            <a:spLocks/>
          </p:cNvSpPr>
          <p:nvPr/>
        </p:nvSpPr>
        <p:spPr>
          <a:xfrm>
            <a:off x="6743699" y="3169639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E6702B-58F3-6D16-E12C-34F075B12081}"/>
              </a:ext>
            </a:extLst>
          </p:cNvPr>
          <p:cNvSpPr txBox="1">
            <a:spLocks/>
          </p:cNvSpPr>
          <p:nvPr/>
        </p:nvSpPr>
        <p:spPr>
          <a:xfrm>
            <a:off x="531223" y="4936053"/>
            <a:ext cx="5707652" cy="1530060"/>
          </a:xfrm>
          <a:prstGeom prst="roundRect">
            <a:avLst>
              <a:gd name="adj" fmla="val 8850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you go on Saturday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13C9149-E9AE-3A83-859A-976BF2734706}"/>
              </a:ext>
            </a:extLst>
          </p:cNvPr>
          <p:cNvSpPr txBox="1">
            <a:spLocks/>
          </p:cNvSpPr>
          <p:nvPr/>
        </p:nvSpPr>
        <p:spPr>
          <a:xfrm>
            <a:off x="6743699" y="4936053"/>
            <a:ext cx="5126084" cy="15300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It’s an incomplete thought/not a complete sentence,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 it’s a subordinate clause. </a:t>
            </a:r>
          </a:p>
        </p:txBody>
      </p:sp>
    </p:spTree>
    <p:extLst>
      <p:ext uri="{BB962C8B-B14F-4D97-AF65-F5344CB8AC3E}">
        <p14:creationId xmlns:p14="http://schemas.microsoft.com/office/powerpoint/2010/main" val="337333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34286" y="919988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 opener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50331" y="1804834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</a:rPr>
              <a:t>A subordinate clause opener is a bit of information used </a:t>
            </a:r>
          </a:p>
          <a:p>
            <a:pPr algn="ctr"/>
            <a:r>
              <a:rPr lang="en-GB" sz="3200" b="1" dirty="0">
                <a:solidFill>
                  <a:schemeClr val="bg1"/>
                </a:solidFill>
              </a:rPr>
              <a:t>at the start of a sentence. 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165522" y="4574958"/>
            <a:ext cx="4539828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165522" y="3878596"/>
            <a:ext cx="4539828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165522" y="5300542"/>
            <a:ext cx="4539828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Scrambler hears a noise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375944" y="3182234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make a sentence starting with…..?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4928022" y="3866731"/>
            <a:ext cx="6866018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map, he got lost.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4928022" y="4576887"/>
            <a:ext cx="6866019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nervous, she did her best.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4947191" y="5298610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 Scrambler hears a noise, he hides!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7" grpId="0" animBg="1"/>
      <p:bldP spid="38" grpId="0" animBg="1"/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B8182-94E0-F3A9-5F07-EA4F5C886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D46E362-B283-1C66-EE55-68533D4EC7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D000918C-8F2E-7F6A-9FCA-31C2422F6F1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punctuation we’re using?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FF15F7-62E6-4366-D802-64C404107CC5}"/>
              </a:ext>
            </a:extLst>
          </p:cNvPr>
          <p:cNvSpPr txBox="1"/>
          <p:nvPr/>
        </p:nvSpPr>
        <p:spPr>
          <a:xfrm>
            <a:off x="535528" y="5660574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We put a comma </a:t>
            </a:r>
            <a:r>
              <a:rPr lang="en-GB" sz="3200" u="sng" dirty="0">
                <a:solidFill>
                  <a:schemeClr val="bg1"/>
                </a:solidFill>
              </a:rPr>
              <a:t>after</a:t>
            </a:r>
            <a:r>
              <a:rPr lang="en-GB" sz="3200" dirty="0">
                <a:solidFill>
                  <a:schemeClr val="bg1"/>
                </a:solidFill>
              </a:rPr>
              <a:t> a subordinate clause opener.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ACFEFF-3631-749E-9279-9E8A80BFD56F}"/>
              </a:ext>
            </a:extLst>
          </p:cNvPr>
          <p:cNvSpPr txBox="1"/>
          <p:nvPr/>
        </p:nvSpPr>
        <p:spPr>
          <a:xfrm>
            <a:off x="3329776" y="4537230"/>
            <a:ext cx="550035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spot the commas (,)?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FBC111-1389-9A43-AAF7-DBB48B16015F}"/>
              </a:ext>
            </a:extLst>
          </p:cNvPr>
          <p:cNvSpPr txBox="1"/>
          <p:nvPr/>
        </p:nvSpPr>
        <p:spPr>
          <a:xfrm>
            <a:off x="2662991" y="1457121"/>
            <a:ext cx="6945814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Because Emile forgot his map, he got lost.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00B25B-CEF8-936C-8439-C4AC40601195}"/>
              </a:ext>
            </a:extLst>
          </p:cNvPr>
          <p:cNvSpPr txBox="1">
            <a:spLocks/>
          </p:cNvSpPr>
          <p:nvPr/>
        </p:nvSpPr>
        <p:spPr>
          <a:xfrm>
            <a:off x="2662989" y="2479757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Although Aimee was nervous, she did her best.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04A520-63E5-D5F8-810E-D9C8350D2CDC}"/>
              </a:ext>
            </a:extLst>
          </p:cNvPr>
          <p:cNvSpPr txBox="1">
            <a:spLocks/>
          </p:cNvSpPr>
          <p:nvPr/>
        </p:nvSpPr>
        <p:spPr>
          <a:xfrm>
            <a:off x="2662989" y="3384664"/>
            <a:ext cx="6945816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When Scrambler hears a noise, he hides!</a:t>
            </a:r>
          </a:p>
        </p:txBody>
      </p:sp>
      <p:sp>
        <p:nvSpPr>
          <p:cNvPr id="10" name="Arrow: Up 9">
            <a:extLst>
              <a:ext uri="{FF2B5EF4-FFF2-40B4-BE49-F238E27FC236}">
                <a16:creationId xmlns:a16="http://schemas.microsoft.com/office/drawing/2014/main" id="{2F477A28-C05A-E22B-0A27-726E3F5A5308}"/>
              </a:ext>
            </a:extLst>
          </p:cNvPr>
          <p:cNvSpPr/>
          <p:nvPr/>
        </p:nvSpPr>
        <p:spPr>
          <a:xfrm rot="19580083">
            <a:off x="7445732" y="1817020"/>
            <a:ext cx="295275" cy="69926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602DE8FC-7DDB-6857-4C2B-7B279CA83976}"/>
              </a:ext>
            </a:extLst>
          </p:cNvPr>
          <p:cNvSpPr/>
          <p:nvPr/>
        </p:nvSpPr>
        <p:spPr>
          <a:xfrm rot="19580083">
            <a:off x="7008208" y="2866798"/>
            <a:ext cx="295275" cy="529689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CA136247-13C8-33AC-127E-2CC94BF86D0F}"/>
              </a:ext>
            </a:extLst>
          </p:cNvPr>
          <p:cNvSpPr/>
          <p:nvPr/>
        </p:nvSpPr>
        <p:spPr>
          <a:xfrm rot="19580083">
            <a:off x="7674332" y="3736051"/>
            <a:ext cx="295275" cy="69926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E77EF9EB-B4E1-F123-8125-49D09737A186}"/>
              </a:ext>
            </a:extLst>
          </p:cNvPr>
          <p:cNvSpPr/>
          <p:nvPr/>
        </p:nvSpPr>
        <p:spPr>
          <a:xfrm>
            <a:off x="8529403" y="6247600"/>
            <a:ext cx="3492065" cy="464832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 Openers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95995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2" y="2157302"/>
            <a:ext cx="10283534" cy="39180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We’re trying to describe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something to a reader.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 lot of times, we’re also trying </a:t>
            </a:r>
            <a:b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</a:b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to entertain the reader.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1" y="166686"/>
            <a:ext cx="10283535" cy="145925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 can describe things plainly.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1828852"/>
            <a:ext cx="10283534" cy="7622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How can we make it more interesting?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2" y="2794010"/>
            <a:ext cx="10283534" cy="138343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Adding adverbs and/or adjectives would make it more fun. </a:t>
            </a:r>
            <a:b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b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</a:br>
            <a:r>
              <a:rPr lang="en-GB" sz="3200" dirty="0">
                <a:solidFill>
                  <a:prstClr val="white"/>
                </a:solidFill>
                <a:latin typeface="Andika"/>
                <a:ea typeface="Andika"/>
                <a:cs typeface="Andika"/>
              </a:rPr>
              <a:t>What adverbs or adjectives would you add?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E9C0D4-44E6-7A2F-F075-12BBB143C3EF}"/>
              </a:ext>
            </a:extLst>
          </p:cNvPr>
          <p:cNvSpPr txBox="1">
            <a:spLocks/>
          </p:cNvSpPr>
          <p:nvPr/>
        </p:nvSpPr>
        <p:spPr>
          <a:xfrm>
            <a:off x="954231" y="4380359"/>
            <a:ext cx="10283535" cy="91741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adverb: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angrily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plays silly games.”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09B055-3992-0CA7-6AE2-2E53436C70A9}"/>
              </a:ext>
            </a:extLst>
          </p:cNvPr>
          <p:cNvSpPr txBox="1">
            <a:spLocks/>
          </p:cNvSpPr>
          <p:nvPr/>
        </p:nvSpPr>
        <p:spPr>
          <a:xfrm>
            <a:off x="954231" y="5500687"/>
            <a:ext cx="10283535" cy="1190627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Adding an adjective: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“Emile plays silly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quiz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games.” 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EFA3C-0B72-BE75-75F1-A6401A667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C345BAC5-67F4-552A-1FDE-D51F010D4B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558191A-BBFC-C5DA-8CA3-22D99EDEAF35}"/>
              </a:ext>
            </a:extLst>
          </p:cNvPr>
          <p:cNvSpPr txBox="1">
            <a:spLocks/>
          </p:cNvSpPr>
          <p:nvPr/>
        </p:nvSpPr>
        <p:spPr>
          <a:xfrm>
            <a:off x="497033" y="607672"/>
            <a:ext cx="10988381" cy="119255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change the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structure of our sentences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 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8B57999-C0DF-8ED5-D55A-6FB890DEACD3}"/>
              </a:ext>
            </a:extLst>
          </p:cNvPr>
          <p:cNvSpPr txBox="1">
            <a:spLocks/>
          </p:cNvSpPr>
          <p:nvPr/>
        </p:nvSpPr>
        <p:spPr>
          <a:xfrm>
            <a:off x="497033" y="2019302"/>
            <a:ext cx="10988380" cy="6953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We’ve already met “where and when openers”.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0468247-8D47-90FA-BE4C-CC80E11FAAC3}"/>
              </a:ext>
            </a:extLst>
          </p:cNvPr>
          <p:cNvSpPr txBox="1">
            <a:spLocks/>
          </p:cNvSpPr>
          <p:nvPr/>
        </p:nvSpPr>
        <p:spPr>
          <a:xfrm>
            <a:off x="497033" y="4938723"/>
            <a:ext cx="10988381" cy="85724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When opener: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On Fridays,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Emile plays silly games.”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DF877C-483C-867F-1C39-9A2CF8B066E5}"/>
              </a:ext>
            </a:extLst>
          </p:cNvPr>
          <p:cNvSpPr txBox="1">
            <a:spLocks/>
          </p:cNvSpPr>
          <p:nvPr/>
        </p:nvSpPr>
        <p:spPr>
          <a:xfrm>
            <a:off x="497033" y="3857632"/>
            <a:ext cx="10988380" cy="85724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Where opener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: 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“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On the moon,</a:t>
            </a:r>
            <a:r>
              <a:rPr kumimoji="0" lang="en-GB" sz="3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Emile plays silly games.”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B7AD8B-B421-FFD9-0D6D-494D735B204F}"/>
              </a:ext>
            </a:extLst>
          </p:cNvPr>
          <p:cNvSpPr txBox="1">
            <a:spLocks/>
          </p:cNvSpPr>
          <p:nvPr/>
        </p:nvSpPr>
        <p:spPr>
          <a:xfrm>
            <a:off x="497033" y="2938467"/>
            <a:ext cx="10988380" cy="6953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Can you think of any sentences</a:t>
            </a:r>
            <a:r>
              <a:rPr kumimoji="0" lang="en-GB" sz="3200" b="0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 with where or when openers?</a:t>
            </a:r>
            <a:endParaRPr kumimoji="0" lang="en-GB" sz="3200" b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1765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601808" y="388597"/>
            <a:ext cx="10988381" cy="121160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Another way to make our writing more interesting is to start with a </a:t>
            </a:r>
            <a:r>
              <a:rPr kumimoji="0" lang="en-GB" sz="3200" b="0" i="1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subordinate clause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.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C0D64-78C6-B2EE-FA27-0954E56025BE}"/>
              </a:ext>
            </a:extLst>
          </p:cNvPr>
          <p:cNvSpPr txBox="1">
            <a:spLocks/>
          </p:cNvSpPr>
          <p:nvPr/>
        </p:nvSpPr>
        <p:spPr>
          <a:xfrm>
            <a:off x="601807" y="1988798"/>
            <a:ext cx="10988381" cy="121160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ndika"/>
                <a:ea typeface="Andika"/>
                <a:cs typeface="Andika"/>
              </a:rPr>
              <a:t>Let’s remind ourselves about subordinate clauses.</a:t>
            </a:r>
            <a:endParaRPr kumimoji="0" lang="en-GB" sz="3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03170" y="4990337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03171" y="578354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1" y="419712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</Words>
  <Application>Microsoft Office PowerPoint</Application>
  <PresentationFormat>Widescreen</PresentationFormat>
  <Paragraphs>109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Subordinate Clause Openers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2025-12-22T10:19:22Z</dcterms:modified>
</cp:coreProperties>
</file>