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5"/>
  </p:notesMasterIdLst>
  <p:sldIdLst>
    <p:sldId id="390" r:id="rId2"/>
    <p:sldId id="407" r:id="rId3"/>
    <p:sldId id="432" r:id="rId4"/>
    <p:sldId id="433" r:id="rId5"/>
    <p:sldId id="508" r:id="rId6"/>
    <p:sldId id="509" r:id="rId7"/>
    <p:sldId id="453" r:id="rId8"/>
    <p:sldId id="434" r:id="rId9"/>
    <p:sldId id="435" r:id="rId10"/>
    <p:sldId id="436" r:id="rId11"/>
    <p:sldId id="456" r:id="rId12"/>
    <p:sldId id="479" r:id="rId13"/>
    <p:sldId id="478" r:id="rId14"/>
    <p:sldId id="457" r:id="rId15"/>
    <p:sldId id="467" r:id="rId16"/>
    <p:sldId id="274" r:id="rId17"/>
    <p:sldId id="521" r:id="rId18"/>
    <p:sldId id="401" r:id="rId19"/>
    <p:sldId id="411" r:id="rId20"/>
    <p:sldId id="510" r:id="rId21"/>
    <p:sldId id="529" r:id="rId22"/>
    <p:sldId id="519" r:id="rId23"/>
    <p:sldId id="530" r:id="rId24"/>
    <p:sldId id="388" r:id="rId25"/>
    <p:sldId id="522" r:id="rId26"/>
    <p:sldId id="523" r:id="rId27"/>
    <p:sldId id="524" r:id="rId28"/>
    <p:sldId id="525" r:id="rId29"/>
    <p:sldId id="526" r:id="rId30"/>
    <p:sldId id="527" r:id="rId31"/>
    <p:sldId id="528" r:id="rId32"/>
    <p:sldId id="507" r:id="rId33"/>
    <p:sldId id="532" r:id="rId34"/>
  </p:sldIdLst>
  <p:sldSz cx="12192000" cy="6858000"/>
  <p:notesSz cx="6858000" cy="9144000"/>
  <p:embeddedFontLst>
    <p:embeddedFont>
      <p:font typeface="Andika" panose="02000000000000000000" pitchFamily="2" charset="0"/>
      <p:regular r:id="rId36"/>
      <p:bold r:id="rId37"/>
      <p:italic r:id="rId38"/>
      <p:boldItalic r:id="rId3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00FF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A3331F9-3E6C-45F3-8FF0-F1172F760867}" v="4" dt="2025-12-15T12:28:23.45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550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presProps" Target="presProps.xml"/><Relationship Id="rId45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20" Type="http://schemas.openxmlformats.org/officeDocument/2006/relationships/slide" Target="slides/slide19.xml"/><Relationship Id="rId4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781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UM5SjFDTThIV1EyR08zUzg4V0NCNkYxWC4u" TargetMode="External"/><Relationship Id="rId4" Type="http://schemas.openxmlformats.org/officeDocument/2006/relationships/image" Target="../media/image1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086100" y="5104305"/>
            <a:ext cx="49053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2573011" y="431918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4DCCC362-65EF-8DF3-DA52-E539BBC17D9D}"/>
              </a:ext>
            </a:extLst>
          </p:cNvPr>
          <p:cNvSpPr/>
          <p:nvPr/>
        </p:nvSpPr>
        <p:spPr>
          <a:xfrm rot="16200000">
            <a:off x="6700620" y="431918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3295650" y="5149181"/>
            <a:ext cx="46005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586C34E0-94EA-9720-2B94-5653292FFB97}"/>
              </a:ext>
            </a:extLst>
          </p:cNvPr>
          <p:cNvSpPr/>
          <p:nvPr/>
        </p:nvSpPr>
        <p:spPr>
          <a:xfrm rot="16200000">
            <a:off x="2696427" y="425342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6709326" y="423478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3057459" y="2331931"/>
            <a:ext cx="1238250" cy="88138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6637499" y="2268004"/>
            <a:ext cx="1649251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2603425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3124390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3143100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“away” and “quickly”?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8820149" y="5029726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8793233" y="4262944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B22362B-842A-E3D0-735A-E505BA765E80}"/>
              </a:ext>
            </a:extLst>
          </p:cNvPr>
          <p:cNvSpPr/>
          <p:nvPr/>
        </p:nvSpPr>
        <p:spPr>
          <a:xfrm rot="16200000">
            <a:off x="9831459" y="4262944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F22BE02-8857-0544-F378-5B13CFA97BCB}"/>
              </a:ext>
            </a:extLst>
          </p:cNvPr>
          <p:cNvSpPr txBox="1">
            <a:spLocks/>
          </p:cNvSpPr>
          <p:nvPr/>
        </p:nvSpPr>
        <p:spPr>
          <a:xfrm>
            <a:off x="4194263" y="4940327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C85EC7B-7D75-8985-C753-83AA5036B176}"/>
              </a:ext>
            </a:extLst>
          </p:cNvPr>
          <p:cNvSpPr/>
          <p:nvPr/>
        </p:nvSpPr>
        <p:spPr>
          <a:xfrm rot="16200000">
            <a:off x="4701145" y="4275902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“so”?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so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1609725" y="3781923"/>
            <a:ext cx="3300477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5574954" y="3781923"/>
            <a:ext cx="4931122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so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4160094" y="4904241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2613117" y="4711301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2689094" y="4076251"/>
            <a:ext cx="1108414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797054" y="265770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1457572" y="1640375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B00F3509-1FF5-1B7B-A779-18112B58A125}"/>
              </a:ext>
            </a:extLst>
          </p:cNvPr>
          <p:cNvSpPr/>
          <p:nvPr/>
        </p:nvSpPr>
        <p:spPr>
          <a:xfrm rot="5400000">
            <a:off x="4794809" y="2714139"/>
            <a:ext cx="1012575" cy="23625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099046E-95D6-AE8F-20B2-9AE6E6045AAD}"/>
              </a:ext>
            </a:extLst>
          </p:cNvPr>
          <p:cNvSpPr txBox="1">
            <a:spLocks/>
          </p:cNvSpPr>
          <p:nvPr/>
        </p:nvSpPr>
        <p:spPr>
          <a:xfrm>
            <a:off x="4763366" y="1640374"/>
            <a:ext cx="2010990" cy="6365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6936326" y="1640374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5400000">
            <a:off x="6861022" y="2711197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4047342" y="4177344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4375544" y="471130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F17C5FE-5310-1732-4563-9B5F9356CC83}"/>
              </a:ext>
            </a:extLst>
          </p:cNvPr>
          <p:cNvSpPr/>
          <p:nvPr/>
        </p:nvSpPr>
        <p:spPr>
          <a:xfrm rot="5400000">
            <a:off x="3156925" y="2533198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043CC4-9CFD-C16C-883B-B614DE26E088}"/>
              </a:ext>
            </a:extLst>
          </p:cNvPr>
          <p:cNvSpPr txBox="1">
            <a:spLocks/>
          </p:cNvSpPr>
          <p:nvPr/>
        </p:nvSpPr>
        <p:spPr>
          <a:xfrm>
            <a:off x="3010022" y="1657650"/>
            <a:ext cx="1609603" cy="6019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article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16200000">
            <a:off x="5613880" y="4129478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6003578" y="472313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D241C1BC-02BE-070B-8D43-422A597B5BB9}"/>
              </a:ext>
            </a:extLst>
          </p:cNvPr>
          <p:cNvSpPr/>
          <p:nvPr/>
        </p:nvSpPr>
        <p:spPr>
          <a:xfrm rot="16200000">
            <a:off x="8559279" y="4177344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15EB37B-0DBA-69E4-2AC4-443A03B4BE3C}"/>
              </a:ext>
            </a:extLst>
          </p:cNvPr>
          <p:cNvSpPr txBox="1">
            <a:spLocks/>
          </p:cNvSpPr>
          <p:nvPr/>
        </p:nvSpPr>
        <p:spPr>
          <a:xfrm>
            <a:off x="9181978" y="1668662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792200CC-B26E-7EB2-3D09-9998044FD513}"/>
              </a:ext>
            </a:extLst>
          </p:cNvPr>
          <p:cNvSpPr/>
          <p:nvPr/>
        </p:nvSpPr>
        <p:spPr>
          <a:xfrm rot="5400000">
            <a:off x="9622045" y="2657709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933F864-6EB4-44DB-C1BE-10343F21EBFE}"/>
              </a:ext>
            </a:extLst>
          </p:cNvPr>
          <p:cNvSpPr txBox="1">
            <a:spLocks/>
          </p:cNvSpPr>
          <p:nvPr/>
        </p:nvSpPr>
        <p:spPr>
          <a:xfrm>
            <a:off x="8102212" y="4760122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6" grpId="0" animBg="1"/>
      <p:bldP spid="13" grpId="0" animBg="1"/>
      <p:bldP spid="15" grpId="0" animBg="1"/>
      <p:bldP spid="21" grpId="0" animBg="1"/>
      <p:bldP spid="30" grpId="0" animBg="1"/>
      <p:bldP spid="33" grpId="0" animBg="1"/>
      <p:bldP spid="26" grpId="0" animBg="1"/>
      <p:bldP spid="25" grpId="0" animBg="1"/>
      <p:bldP spid="8" grpId="0" animBg="1"/>
      <p:bldP spid="6" grpId="0" animBg="1"/>
      <p:bldP spid="12" grpId="0" animBg="1"/>
      <p:bldP spid="14" grpId="0" animBg="1"/>
      <p:bldP spid="9" grpId="0" animBg="1"/>
      <p:bldP spid="11" grpId="0" animBg="1"/>
      <p:bldP spid="4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9781" y="1926032"/>
            <a:ext cx="10372436" cy="19795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Complex Sentences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86347" y="681354"/>
            <a:ext cx="11219306" cy="1376047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group of words that contains </a:t>
            </a:r>
          </a:p>
          <a:p>
            <a:pPr algn="ctr"/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both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 </a:t>
            </a:r>
            <a:r>
              <a:rPr lang="en-GB" sz="28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E1AB7AD-68CE-215B-E419-95F1DEEDAE73}"/>
              </a:ext>
            </a:extLst>
          </p:cNvPr>
          <p:cNvSpPr txBox="1">
            <a:spLocks/>
          </p:cNvSpPr>
          <p:nvPr/>
        </p:nvSpPr>
        <p:spPr>
          <a:xfrm>
            <a:off x="6591300" y="2542072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(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) that is doing the verb.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F8EB781-2D59-012E-10D5-B5436060D228}"/>
              </a:ext>
            </a:extLst>
          </p:cNvPr>
          <p:cNvSpPr txBox="1">
            <a:spLocks/>
          </p:cNvSpPr>
          <p:nvPr/>
        </p:nvSpPr>
        <p:spPr>
          <a:xfrm>
            <a:off x="486347" y="2542072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doing or being word. </a:t>
            </a:r>
          </a:p>
        </p:txBody>
      </p:sp>
    </p:spTree>
    <p:extLst>
      <p:ext uri="{BB962C8B-B14F-4D97-AF65-F5344CB8AC3E}">
        <p14:creationId xmlns:p14="http://schemas.microsoft.com/office/powerpoint/2010/main" val="1901549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212898" cy="91303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1349375" indent="-1001713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There are two types of clauses: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606A19E-4263-B914-1680-8D2817435EF5}"/>
              </a:ext>
            </a:extLst>
          </p:cNvPr>
          <p:cNvSpPr txBox="1">
            <a:spLocks/>
          </p:cNvSpPr>
          <p:nvPr/>
        </p:nvSpPr>
        <p:spPr>
          <a:xfrm>
            <a:off x="6632121" y="3962399"/>
            <a:ext cx="5112000" cy="25146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does 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contain a complete thought, then it is 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NOT make sense.)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531223" y="3962398"/>
            <a:ext cx="5112000" cy="25146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contains a complete thought, then it is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make sense.)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FC13687-7B58-D491-7D2A-38E6D4E17C69}"/>
              </a:ext>
            </a:extLst>
          </p:cNvPr>
          <p:cNvSpPr txBox="1">
            <a:spLocks/>
          </p:cNvSpPr>
          <p:nvPr/>
        </p:nvSpPr>
        <p:spPr>
          <a:xfrm>
            <a:off x="6632121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clauses.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31223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clauses. </a:t>
            </a:r>
          </a:p>
        </p:txBody>
      </p:sp>
    </p:spTree>
    <p:extLst>
      <p:ext uri="{BB962C8B-B14F-4D97-AF65-F5344CB8AC3E}">
        <p14:creationId xmlns:p14="http://schemas.microsoft.com/office/powerpoint/2010/main" val="279109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8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0A61E6B-72B7-2D6F-66E5-77B30AC32265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6CFFDA65-417E-088F-B2B1-65CCB7DEAC39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2B967FF-AA18-E32B-0944-128A3B70A459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E2879CD3-800A-6561-F88C-3220023C4CB1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9386B-4A2B-60CE-AEC4-9CBD253A19AA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2A39961-EA6D-3A1D-B528-1EB72BACF22F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E894285C-E614-E6B0-030C-CE39A6B62F5C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70EA348F-2E3A-DE20-3380-D46376F1575A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07AFE0B-5CCE-AE37-219F-702581F12CA1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255363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photo fell on to the floor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cars race around the street.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classroom was a zoo.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cars race around the street.</a:t>
            </a:r>
          </a:p>
        </p:txBody>
      </p:sp>
    </p:spTree>
    <p:extLst>
      <p:ext uri="{BB962C8B-B14F-4D97-AF65-F5344CB8AC3E}">
        <p14:creationId xmlns:p14="http://schemas.microsoft.com/office/powerpoint/2010/main" val="23323242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C9D3C-938E-D162-EE77-8615BFAF3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B905D1B8-C61C-A252-75B3-7D79286F80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E3FC0CC-8C25-D0A6-170A-B4A6762F8594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another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E3F4C5C-0E31-208C-0B59-7E8CA09CB0D6}"/>
              </a:ext>
            </a:extLst>
          </p:cNvPr>
          <p:cNvSpPr txBox="1">
            <a:spLocks/>
          </p:cNvSpPr>
          <p:nvPr/>
        </p:nvSpPr>
        <p:spPr>
          <a:xfrm>
            <a:off x="2350143" y="1289911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 beeped.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16B8281-5EE0-4DC1-9878-7F36C1F5716D}"/>
              </a:ext>
            </a:extLst>
          </p:cNvPr>
          <p:cNvSpPr txBox="1">
            <a:spLocks/>
          </p:cNvSpPr>
          <p:nvPr/>
        </p:nvSpPr>
        <p:spPr>
          <a:xfrm>
            <a:off x="549179" y="2451415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146ACFF-1853-8015-3F4D-309F50FC56F9}"/>
              </a:ext>
            </a:extLst>
          </p:cNvPr>
          <p:cNvSpPr txBox="1">
            <a:spLocks/>
          </p:cNvSpPr>
          <p:nvPr/>
        </p:nvSpPr>
        <p:spPr>
          <a:xfrm>
            <a:off x="508318" y="2425150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“robot”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BFC16A31-64F0-859D-3480-52C50EA3CD65}"/>
              </a:ext>
            </a:extLst>
          </p:cNvPr>
          <p:cNvCxnSpPr>
            <a:cxnSpLocks/>
          </p:cNvCxnSpPr>
          <p:nvPr/>
        </p:nvCxnSpPr>
        <p:spPr>
          <a:xfrm flipV="1">
            <a:off x="4648200" y="1802573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6AFD966C-170F-C437-2A02-7EF065DD3E4D}"/>
              </a:ext>
            </a:extLst>
          </p:cNvPr>
          <p:cNvSpPr txBox="1">
            <a:spLocks/>
          </p:cNvSpPr>
          <p:nvPr/>
        </p:nvSpPr>
        <p:spPr>
          <a:xfrm>
            <a:off x="8132453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8A1F6283-A4F1-745F-5D56-BFAED20D12C5}"/>
              </a:ext>
            </a:extLst>
          </p:cNvPr>
          <p:cNvSpPr txBox="1">
            <a:spLocks/>
          </p:cNvSpPr>
          <p:nvPr/>
        </p:nvSpPr>
        <p:spPr>
          <a:xfrm>
            <a:off x="8126307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“beeped”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FE324CD-28EB-C852-824E-E1211A5FA270}"/>
              </a:ext>
            </a:extLst>
          </p:cNvPr>
          <p:cNvCxnSpPr>
            <a:cxnSpLocks/>
          </p:cNvCxnSpPr>
          <p:nvPr/>
        </p:nvCxnSpPr>
        <p:spPr>
          <a:xfrm flipH="1" flipV="1">
            <a:off x="7105650" y="1802573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53CCD4A-7174-157C-82D9-743D12811D45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B131602-3061-8F9D-AAF8-35755F8ECC1A}"/>
              </a:ext>
            </a:extLst>
          </p:cNvPr>
          <p:cNvSpPr txBox="1">
            <a:spLocks/>
          </p:cNvSpPr>
          <p:nvPr/>
        </p:nvSpPr>
        <p:spPr>
          <a:xfrm>
            <a:off x="427589" y="495580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Yes. It’s a complete thought.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4701E1-D4AA-6028-F36E-E4B67F98D73A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395B57-2192-F562-F39F-F73D98EB02E4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319255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916F10-F19A-B39A-9486-282291AAF7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D954E841-E6AF-8C9F-82DA-7B69CFA0DC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29102DDF-502D-7665-7104-5B802000EB4D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36B0C97-2290-EF90-7F9E-C5E6D28B1E8E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FC3904D4-2C5D-FF58-34F7-9CBC60E5AC6D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E29BFC7-A3B1-FD61-47C9-FD8ED59B87A6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72A6C844-F532-76D3-66CD-7E1DFF1D91DB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333E49A-69BE-ED2D-0D10-ED113B9262BD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D9C98EC-E793-3D89-D16F-A87A55F81DEC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D6C27D3C-E2E6-D664-7028-2AD79397B0F3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199376F6-5449-3835-4F26-8E57AC4755CC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65EC8C7-D185-B6AC-FF97-88B989FAFA10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1630383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102493" y="1298974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Because Emile is awesome.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DBBECB6-9A15-3987-62E0-61D2DB4BF4D1}"/>
              </a:ext>
            </a:extLst>
          </p:cNvPr>
          <p:cNvSpPr txBox="1">
            <a:spLocks/>
          </p:cNvSpPr>
          <p:nvPr/>
        </p:nvSpPr>
        <p:spPr>
          <a:xfrm>
            <a:off x="444032" y="2445897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FCC3113-F099-8649-B80F-55A43AA81929}"/>
              </a:ext>
            </a:extLst>
          </p:cNvPr>
          <p:cNvSpPr txBox="1">
            <a:spLocks/>
          </p:cNvSpPr>
          <p:nvPr/>
        </p:nvSpPr>
        <p:spPr>
          <a:xfrm>
            <a:off x="403171" y="2419632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“Emile”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585D3E5-B12C-146F-2A08-6CF605A4C731}"/>
              </a:ext>
            </a:extLst>
          </p:cNvPr>
          <p:cNvCxnSpPr>
            <a:cxnSpLocks/>
          </p:cNvCxnSpPr>
          <p:nvPr/>
        </p:nvCxnSpPr>
        <p:spPr>
          <a:xfrm flipV="1">
            <a:off x="4400550" y="1811636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B21A08BC-23EE-9E79-CB7D-5E89C4C39434}"/>
              </a:ext>
            </a:extLst>
          </p:cNvPr>
          <p:cNvSpPr txBox="1">
            <a:spLocks/>
          </p:cNvSpPr>
          <p:nvPr/>
        </p:nvSpPr>
        <p:spPr>
          <a:xfrm>
            <a:off x="7884803" y="2436706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C4F435A-89B8-D6F9-E665-4B4E229A84BF}"/>
              </a:ext>
            </a:extLst>
          </p:cNvPr>
          <p:cNvSpPr txBox="1">
            <a:spLocks/>
          </p:cNvSpPr>
          <p:nvPr/>
        </p:nvSpPr>
        <p:spPr>
          <a:xfrm>
            <a:off x="7878657" y="2436706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“is”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8F55A13-EE4C-3000-2770-BBB176702476}"/>
              </a:ext>
            </a:extLst>
          </p:cNvPr>
          <p:cNvCxnSpPr>
            <a:cxnSpLocks/>
          </p:cNvCxnSpPr>
          <p:nvPr/>
        </p:nvCxnSpPr>
        <p:spPr>
          <a:xfrm flipH="1" flipV="1">
            <a:off x="6858000" y="1811636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le 1">
            <a:extLst>
              <a:ext uri="{FF2B5EF4-FFF2-40B4-BE49-F238E27FC236}">
                <a16:creationId xmlns:a16="http://schemas.microsoft.com/office/drawing/2014/main" id="{5064939B-09EB-FC56-7AEB-DBD635CC5597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985B5BE-8919-8B65-97D6-1EF98CFCD9D3}"/>
              </a:ext>
            </a:extLst>
          </p:cNvPr>
          <p:cNvSpPr txBox="1">
            <a:spLocks/>
          </p:cNvSpPr>
          <p:nvPr/>
        </p:nvSpPr>
        <p:spPr>
          <a:xfrm>
            <a:off x="427589" y="495580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No. It’s </a:t>
            </a:r>
            <a:r>
              <a:rPr lang="en-GB" sz="4000" b="1" i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complete thought because some information is missing.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2FF2D1EE-F1AD-E597-C4E0-A9417319694B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169756-BBDB-CAA4-48BD-E0A2A4586E79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486732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3" grpId="0" animBg="1"/>
      <p:bldP spid="26" grpId="0" animBg="1"/>
      <p:bldP spid="27" grpId="0" animBg="1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726F9C-4C85-221A-F367-F09D341A82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E6CB3D2F-CDCF-3DDE-2F71-758DBB9A34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186490F5-D16D-C4E4-F37C-86343F2159AD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278B031-69A5-87D0-D328-709F2D443969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96ACDF6-8298-E539-C4F7-3E559C893C6A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7373383-DA36-6F5B-D8BA-56FD533A62BE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A5D59E36-FB6F-1081-F1CB-41B179C7CB15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6766F2-DDD2-EB07-2505-527F8B374809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2D388CF-3624-C1F7-89D7-0C207576F50C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FEBEA957-C289-CD67-4E9D-61F046745222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5B92DFE1-F2F2-2D33-B4EB-3A3A01FB7266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3AD70B6-269F-BA6C-CE24-CCF45DDD6F78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2358715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 descr="Background pattern&#10;&#10;Description automatically generated">
            <a:extLst>
              <a:ext uri="{FF2B5EF4-FFF2-40B4-BE49-F238E27FC236}">
                <a16:creationId xmlns:a16="http://schemas.microsoft.com/office/drawing/2014/main" id="{C8457934-500C-F72E-49DB-8C9F74CB5B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232417"/>
            <a:ext cx="10283535" cy="1101864"/>
          </a:xfrm>
          <a:prstGeom prst="roundRect">
            <a:avLst>
              <a:gd name="adj" fmla="val 1276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you join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 main clauses, 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make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compound sentence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1068758" y="3137865"/>
            <a:ext cx="10283534" cy="1040701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you join a main clause and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subordinate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make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complex sentence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489605" y="1604068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6575300" y="1604068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419ABF-DA52-9960-0C66-8933EE86BFCF}"/>
              </a:ext>
            </a:extLst>
          </p:cNvPr>
          <p:cNvSpPr txBox="1">
            <a:spLocks/>
          </p:cNvSpPr>
          <p:nvPr/>
        </p:nvSpPr>
        <p:spPr>
          <a:xfrm>
            <a:off x="9530164" y="1604068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Compound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2723758" y="1796718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Plus Sign 11">
            <a:extLst>
              <a:ext uri="{FF2B5EF4-FFF2-40B4-BE49-F238E27FC236}">
                <a16:creationId xmlns:a16="http://schemas.microsoft.com/office/drawing/2014/main" id="{BC312DFB-DFDA-C219-0BA9-D37FA565756E}"/>
              </a:ext>
            </a:extLst>
          </p:cNvPr>
          <p:cNvSpPr/>
          <p:nvPr/>
        </p:nvSpPr>
        <p:spPr>
          <a:xfrm>
            <a:off x="5854588" y="1796718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F0C3E88-667B-A437-5AD5-9D0E3A13DBA0}"/>
              </a:ext>
            </a:extLst>
          </p:cNvPr>
          <p:cNvSpPr/>
          <p:nvPr/>
        </p:nvSpPr>
        <p:spPr>
          <a:xfrm>
            <a:off x="8884993" y="1796718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AE6C12B-C083-E771-0BEE-6B05A91094D8}"/>
              </a:ext>
            </a:extLst>
          </p:cNvPr>
          <p:cNvSpPr txBox="1">
            <a:spLocks/>
          </p:cNvSpPr>
          <p:nvPr/>
        </p:nvSpPr>
        <p:spPr>
          <a:xfrm>
            <a:off x="1221713" y="4535868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F1E6883-5029-93CB-0212-9DFEEED2CCAE}"/>
              </a:ext>
            </a:extLst>
          </p:cNvPr>
          <p:cNvSpPr txBox="1">
            <a:spLocks/>
          </p:cNvSpPr>
          <p:nvPr/>
        </p:nvSpPr>
        <p:spPr>
          <a:xfrm>
            <a:off x="4695680" y="4535868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6E4652C-CE4D-5A58-F0DB-153CD954AC58}"/>
              </a:ext>
            </a:extLst>
          </p:cNvPr>
          <p:cNvSpPr txBox="1">
            <a:spLocks/>
          </p:cNvSpPr>
          <p:nvPr/>
        </p:nvSpPr>
        <p:spPr>
          <a:xfrm>
            <a:off x="8800615" y="4503083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6" name="Plus Sign 15">
            <a:extLst>
              <a:ext uri="{FF2B5EF4-FFF2-40B4-BE49-F238E27FC236}">
                <a16:creationId xmlns:a16="http://schemas.microsoft.com/office/drawing/2014/main" id="{EBA040C4-13B9-608D-77D8-C05AFC6DA03A}"/>
              </a:ext>
            </a:extLst>
          </p:cNvPr>
          <p:cNvSpPr/>
          <p:nvPr/>
        </p:nvSpPr>
        <p:spPr>
          <a:xfrm>
            <a:off x="3703539" y="4650616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Equals 17">
            <a:extLst>
              <a:ext uri="{FF2B5EF4-FFF2-40B4-BE49-F238E27FC236}">
                <a16:creationId xmlns:a16="http://schemas.microsoft.com/office/drawing/2014/main" id="{EDB3AB55-5ECB-BE4F-403E-CA7F2081F7F5}"/>
              </a:ext>
            </a:extLst>
          </p:cNvPr>
          <p:cNvSpPr/>
          <p:nvPr/>
        </p:nvSpPr>
        <p:spPr>
          <a:xfrm>
            <a:off x="7585815" y="4693676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60C16C9-DD2E-915E-0916-1FD5BF631B1A}"/>
              </a:ext>
            </a:extLst>
          </p:cNvPr>
          <p:cNvSpPr txBox="1">
            <a:spLocks/>
          </p:cNvSpPr>
          <p:nvPr/>
        </p:nvSpPr>
        <p:spPr>
          <a:xfrm>
            <a:off x="3472685" y="1604068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9A29C6D-DF20-AF10-E3EA-45DDB46C429B}"/>
              </a:ext>
            </a:extLst>
          </p:cNvPr>
          <p:cNvSpPr txBox="1">
            <a:spLocks/>
          </p:cNvSpPr>
          <p:nvPr/>
        </p:nvSpPr>
        <p:spPr>
          <a:xfrm>
            <a:off x="1221713" y="5671127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240F772-D117-4C64-7A45-5D0E701EE2A3}"/>
              </a:ext>
            </a:extLst>
          </p:cNvPr>
          <p:cNvSpPr txBox="1">
            <a:spLocks/>
          </p:cNvSpPr>
          <p:nvPr/>
        </p:nvSpPr>
        <p:spPr>
          <a:xfrm>
            <a:off x="5874718" y="5701610"/>
            <a:ext cx="1909931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Plus Sign 16">
            <a:extLst>
              <a:ext uri="{FF2B5EF4-FFF2-40B4-BE49-F238E27FC236}">
                <a16:creationId xmlns:a16="http://schemas.microsoft.com/office/drawing/2014/main" id="{54EAEB14-CFD3-275B-2162-B42261106262}"/>
              </a:ext>
            </a:extLst>
          </p:cNvPr>
          <p:cNvSpPr/>
          <p:nvPr/>
        </p:nvSpPr>
        <p:spPr>
          <a:xfrm>
            <a:off x="5099872" y="5865452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Equals 18">
            <a:extLst>
              <a:ext uri="{FF2B5EF4-FFF2-40B4-BE49-F238E27FC236}">
                <a16:creationId xmlns:a16="http://schemas.microsoft.com/office/drawing/2014/main" id="{E4CEA7AE-E8C5-BCDA-7303-DB687ECB9A95}"/>
              </a:ext>
            </a:extLst>
          </p:cNvPr>
          <p:cNvSpPr/>
          <p:nvPr/>
        </p:nvSpPr>
        <p:spPr>
          <a:xfrm>
            <a:off x="7963792" y="5871134"/>
            <a:ext cx="501785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CCBD77B-87A1-2B66-93DC-D0EDB828CB71}"/>
              </a:ext>
            </a:extLst>
          </p:cNvPr>
          <p:cNvSpPr txBox="1">
            <a:spLocks/>
          </p:cNvSpPr>
          <p:nvPr/>
        </p:nvSpPr>
        <p:spPr>
          <a:xfrm>
            <a:off x="8817430" y="5680541"/>
            <a:ext cx="2151350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21" name="Plus Sign 20">
            <a:extLst>
              <a:ext uri="{FF2B5EF4-FFF2-40B4-BE49-F238E27FC236}">
                <a16:creationId xmlns:a16="http://schemas.microsoft.com/office/drawing/2014/main" id="{C9F66D6E-F928-1BDE-B6AB-0B48BFC688A2}"/>
              </a:ext>
            </a:extLst>
          </p:cNvPr>
          <p:cNvSpPr/>
          <p:nvPr/>
        </p:nvSpPr>
        <p:spPr>
          <a:xfrm>
            <a:off x="3431705" y="5838575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5B1A12D-25E8-E0DC-D011-81AFBC7BE97E}"/>
              </a:ext>
            </a:extLst>
          </p:cNvPr>
          <p:cNvSpPr txBox="1"/>
          <p:nvPr/>
        </p:nvSpPr>
        <p:spPr>
          <a:xfrm>
            <a:off x="4128256" y="5701610"/>
            <a:ext cx="858949" cy="911364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1600" dirty="0"/>
              <a:t>   </a:t>
            </a:r>
            <a:r>
              <a:rPr lang="en-GB" sz="4800" dirty="0">
                <a:solidFill>
                  <a:schemeClr val="bg1"/>
                </a:solidFill>
              </a:rPr>
              <a:t>,</a:t>
            </a:r>
            <a:endParaRPr lang="en-GB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169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9" grpId="0" animBg="1"/>
      <p:bldP spid="11" grpId="0" animBg="1"/>
      <p:bldP spid="12" grpId="0" animBg="1"/>
      <p:bldP spid="13" grpId="0" animBg="1"/>
      <p:bldP spid="3" grpId="0" animBg="1"/>
      <p:bldP spid="14" grpId="0" animBg="1"/>
      <p:bldP spid="15" grpId="0" animBg="1"/>
      <p:bldP spid="16" grpId="0" animBg="1"/>
      <p:bldP spid="18" grpId="0" animBg="1"/>
      <p:bldP spid="25" grpId="0" animBg="1"/>
      <p:bldP spid="5" grpId="0" animBg="1"/>
      <p:bldP spid="8" grpId="0" animBg="1"/>
      <p:bldP spid="17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 descr="Background pattern&#10;&#10;Description automatically generated">
            <a:extLst>
              <a:ext uri="{FF2B5EF4-FFF2-40B4-BE49-F238E27FC236}">
                <a16:creationId xmlns:a16="http://schemas.microsoft.com/office/drawing/2014/main" id="{8BE261FD-FF5E-F45F-EF3C-30E12824AE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232417"/>
            <a:ext cx="10283535" cy="969878"/>
          </a:xfrm>
          <a:prstGeom prst="roundRect">
            <a:avLst>
              <a:gd name="adj" fmla="val 1276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fill in the gaps?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471213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6556908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419ABF-DA52-9960-0C66-8933EE86BFCF}"/>
              </a:ext>
            </a:extLst>
          </p:cNvPr>
          <p:cNvSpPr txBox="1">
            <a:spLocks/>
          </p:cNvSpPr>
          <p:nvPr/>
        </p:nvSpPr>
        <p:spPr>
          <a:xfrm>
            <a:off x="9511772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Compound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2705366" y="1698190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Plus Sign 11">
            <a:extLst>
              <a:ext uri="{FF2B5EF4-FFF2-40B4-BE49-F238E27FC236}">
                <a16:creationId xmlns:a16="http://schemas.microsoft.com/office/drawing/2014/main" id="{BC312DFB-DFDA-C219-0BA9-D37FA565756E}"/>
              </a:ext>
            </a:extLst>
          </p:cNvPr>
          <p:cNvSpPr/>
          <p:nvPr/>
        </p:nvSpPr>
        <p:spPr>
          <a:xfrm>
            <a:off x="5836196" y="1698190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F0C3E88-667B-A437-5AD5-9D0E3A13DBA0}"/>
              </a:ext>
            </a:extLst>
          </p:cNvPr>
          <p:cNvSpPr/>
          <p:nvPr/>
        </p:nvSpPr>
        <p:spPr>
          <a:xfrm>
            <a:off x="8866601" y="1698190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60C16C9-DD2E-915E-0916-1FD5BF631B1A}"/>
              </a:ext>
            </a:extLst>
          </p:cNvPr>
          <p:cNvSpPr txBox="1">
            <a:spLocks/>
          </p:cNvSpPr>
          <p:nvPr/>
        </p:nvSpPr>
        <p:spPr>
          <a:xfrm>
            <a:off x="3454293" y="1505540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479A93D-7A38-9504-7B27-FC2EC356A66B}"/>
              </a:ext>
            </a:extLst>
          </p:cNvPr>
          <p:cNvSpPr txBox="1">
            <a:spLocks/>
          </p:cNvSpPr>
          <p:nvPr/>
        </p:nvSpPr>
        <p:spPr>
          <a:xfrm>
            <a:off x="2755770" y="268829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763B0B7-B5A7-3BCA-3260-693382793598}"/>
              </a:ext>
            </a:extLst>
          </p:cNvPr>
          <p:cNvSpPr txBox="1">
            <a:spLocks/>
          </p:cNvSpPr>
          <p:nvPr/>
        </p:nvSpPr>
        <p:spPr>
          <a:xfrm>
            <a:off x="5778192" y="268829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0AB512F-8B98-EE4A-172E-C4E48C4FF592}"/>
              </a:ext>
            </a:extLst>
          </p:cNvPr>
          <p:cNvSpPr txBox="1">
            <a:spLocks/>
          </p:cNvSpPr>
          <p:nvPr/>
        </p:nvSpPr>
        <p:spPr>
          <a:xfrm>
            <a:off x="9511772" y="265909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20" name="Plus Sign 19">
            <a:extLst>
              <a:ext uri="{FF2B5EF4-FFF2-40B4-BE49-F238E27FC236}">
                <a16:creationId xmlns:a16="http://schemas.microsoft.com/office/drawing/2014/main" id="{05343527-21B1-2EF1-0C8C-BAF2B2A691F0}"/>
              </a:ext>
            </a:extLst>
          </p:cNvPr>
          <p:cNvSpPr/>
          <p:nvPr/>
        </p:nvSpPr>
        <p:spPr>
          <a:xfrm>
            <a:off x="4989923" y="2880944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Equals 21">
            <a:extLst>
              <a:ext uri="{FF2B5EF4-FFF2-40B4-BE49-F238E27FC236}">
                <a16:creationId xmlns:a16="http://schemas.microsoft.com/office/drawing/2014/main" id="{7DAE6F95-58B8-C3FE-119A-35E9C1C2BAB0}"/>
              </a:ext>
            </a:extLst>
          </p:cNvPr>
          <p:cNvSpPr/>
          <p:nvPr/>
        </p:nvSpPr>
        <p:spPr>
          <a:xfrm>
            <a:off x="8866601" y="2851749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7909ED18-9EE9-48EF-3CD2-EDA456AB352B}"/>
              </a:ext>
            </a:extLst>
          </p:cNvPr>
          <p:cNvSpPr txBox="1">
            <a:spLocks/>
          </p:cNvSpPr>
          <p:nvPr/>
        </p:nvSpPr>
        <p:spPr>
          <a:xfrm>
            <a:off x="2755770" y="378297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7E6C95DE-50BB-0E33-D06B-3609551C5026}"/>
              </a:ext>
            </a:extLst>
          </p:cNvPr>
          <p:cNvSpPr txBox="1">
            <a:spLocks/>
          </p:cNvSpPr>
          <p:nvPr/>
        </p:nvSpPr>
        <p:spPr>
          <a:xfrm>
            <a:off x="5726061" y="379808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4A8ABCD1-65E8-0A0E-69B4-12ECC1B3F556}"/>
              </a:ext>
            </a:extLst>
          </p:cNvPr>
          <p:cNvSpPr txBox="1">
            <a:spLocks/>
          </p:cNvSpPr>
          <p:nvPr/>
        </p:nvSpPr>
        <p:spPr>
          <a:xfrm>
            <a:off x="9511772" y="375378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8" name="Plus Sign 27">
            <a:extLst>
              <a:ext uri="{FF2B5EF4-FFF2-40B4-BE49-F238E27FC236}">
                <a16:creationId xmlns:a16="http://schemas.microsoft.com/office/drawing/2014/main" id="{E18A906B-2A47-C149-1EEE-0CBB8CD5E852}"/>
              </a:ext>
            </a:extLst>
          </p:cNvPr>
          <p:cNvSpPr/>
          <p:nvPr/>
        </p:nvSpPr>
        <p:spPr>
          <a:xfrm>
            <a:off x="4989923" y="3975629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Equals 30">
            <a:extLst>
              <a:ext uri="{FF2B5EF4-FFF2-40B4-BE49-F238E27FC236}">
                <a16:creationId xmlns:a16="http://schemas.microsoft.com/office/drawing/2014/main" id="{0CDFD299-0844-A987-DB98-D0A07E2177BB}"/>
              </a:ext>
            </a:extLst>
          </p:cNvPr>
          <p:cNvSpPr/>
          <p:nvPr/>
        </p:nvSpPr>
        <p:spPr>
          <a:xfrm>
            <a:off x="8866601" y="3946434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A3C705FF-F45E-D494-5BA1-24B6EA140649}"/>
              </a:ext>
            </a:extLst>
          </p:cNvPr>
          <p:cNvSpPr txBox="1">
            <a:spLocks/>
          </p:cNvSpPr>
          <p:nvPr/>
        </p:nvSpPr>
        <p:spPr>
          <a:xfrm>
            <a:off x="1837915" y="4909372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95DDBC0B-1E93-26AF-F282-284E7ED66452}"/>
              </a:ext>
            </a:extLst>
          </p:cNvPr>
          <p:cNvSpPr txBox="1">
            <a:spLocks/>
          </p:cNvSpPr>
          <p:nvPr/>
        </p:nvSpPr>
        <p:spPr>
          <a:xfrm>
            <a:off x="6490920" y="4939855"/>
            <a:ext cx="1909931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A84E892C-8D1C-6B24-155E-69D75F898E9E}"/>
              </a:ext>
            </a:extLst>
          </p:cNvPr>
          <p:cNvSpPr txBox="1">
            <a:spLocks/>
          </p:cNvSpPr>
          <p:nvPr/>
        </p:nvSpPr>
        <p:spPr>
          <a:xfrm>
            <a:off x="9552621" y="495607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28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7" name="Plus Sign 36">
            <a:extLst>
              <a:ext uri="{FF2B5EF4-FFF2-40B4-BE49-F238E27FC236}">
                <a16:creationId xmlns:a16="http://schemas.microsoft.com/office/drawing/2014/main" id="{782B7B91-352B-FC20-EF20-AA55EF248761}"/>
              </a:ext>
            </a:extLst>
          </p:cNvPr>
          <p:cNvSpPr/>
          <p:nvPr/>
        </p:nvSpPr>
        <p:spPr>
          <a:xfrm>
            <a:off x="5716074" y="5103697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Equals 37">
            <a:extLst>
              <a:ext uri="{FF2B5EF4-FFF2-40B4-BE49-F238E27FC236}">
                <a16:creationId xmlns:a16="http://schemas.microsoft.com/office/drawing/2014/main" id="{23C5786E-52DF-4855-7A5A-CF30D59B5EB8}"/>
              </a:ext>
            </a:extLst>
          </p:cNvPr>
          <p:cNvSpPr/>
          <p:nvPr/>
        </p:nvSpPr>
        <p:spPr>
          <a:xfrm>
            <a:off x="8868804" y="5123603"/>
            <a:ext cx="501785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A0F7901A-E263-0669-451D-C456939EBAC1}"/>
              </a:ext>
            </a:extLst>
          </p:cNvPr>
          <p:cNvSpPr txBox="1">
            <a:spLocks/>
          </p:cNvSpPr>
          <p:nvPr/>
        </p:nvSpPr>
        <p:spPr>
          <a:xfrm>
            <a:off x="6566462" y="1508638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852DF0AD-8A3C-E464-2AA9-4345F1AF0350}"/>
              </a:ext>
            </a:extLst>
          </p:cNvPr>
          <p:cNvSpPr txBox="1">
            <a:spLocks/>
          </p:cNvSpPr>
          <p:nvPr/>
        </p:nvSpPr>
        <p:spPr>
          <a:xfrm>
            <a:off x="5751485" y="268829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F5F868FC-4985-1058-BD4A-E6040B645DE7}"/>
              </a:ext>
            </a:extLst>
          </p:cNvPr>
          <p:cNvSpPr txBox="1">
            <a:spLocks/>
          </p:cNvSpPr>
          <p:nvPr/>
        </p:nvSpPr>
        <p:spPr>
          <a:xfrm>
            <a:off x="9552622" y="375378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FAC6D8D5-1B1E-555B-E24C-22E7A473C6A1}"/>
              </a:ext>
            </a:extLst>
          </p:cNvPr>
          <p:cNvSpPr txBox="1">
            <a:spLocks/>
          </p:cNvSpPr>
          <p:nvPr/>
        </p:nvSpPr>
        <p:spPr>
          <a:xfrm>
            <a:off x="9552622" y="4915951"/>
            <a:ext cx="2151350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3" name="Plus Sign 2">
            <a:extLst>
              <a:ext uri="{FF2B5EF4-FFF2-40B4-BE49-F238E27FC236}">
                <a16:creationId xmlns:a16="http://schemas.microsoft.com/office/drawing/2014/main" id="{1C42D108-6D5E-9D23-9CC6-A57F6835801B}"/>
              </a:ext>
            </a:extLst>
          </p:cNvPr>
          <p:cNvSpPr/>
          <p:nvPr/>
        </p:nvSpPr>
        <p:spPr>
          <a:xfrm>
            <a:off x="4047907" y="5076820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DB52B2-E1C3-B0D6-ECD0-EB48566FCFCD}"/>
              </a:ext>
            </a:extLst>
          </p:cNvPr>
          <p:cNvSpPr txBox="1"/>
          <p:nvPr/>
        </p:nvSpPr>
        <p:spPr>
          <a:xfrm>
            <a:off x="4744458" y="4939855"/>
            <a:ext cx="858949" cy="911364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1600" dirty="0"/>
              <a:t>   </a:t>
            </a:r>
            <a:r>
              <a:rPr lang="en-GB" sz="4800" dirty="0">
                <a:solidFill>
                  <a:schemeClr val="bg1"/>
                </a:solidFill>
              </a:rPr>
              <a:t>,</a:t>
            </a:r>
            <a:endParaRPr lang="en-GB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257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  <p:bldP spid="11" grpId="0" animBg="1"/>
      <p:bldP spid="12" grpId="0" animBg="1"/>
      <p:bldP spid="13" grpId="0" animBg="1"/>
      <p:bldP spid="25" grpId="0" animBg="1"/>
      <p:bldP spid="5" grpId="0" animBg="1"/>
      <p:bldP spid="10" grpId="0" animBg="1"/>
      <p:bldP spid="19" grpId="0" animBg="1"/>
      <p:bldP spid="20" grpId="0" animBg="1"/>
      <p:bldP spid="22" grpId="0" animBg="1"/>
      <p:bldP spid="24" grpId="0" animBg="1"/>
      <p:bldP spid="26" grpId="0" animBg="1"/>
      <p:bldP spid="27" grpId="0" animBg="1"/>
      <p:bldP spid="28" grpId="0" animBg="1"/>
      <p:bldP spid="31" grpId="0" animBg="1"/>
      <p:bldP spid="33" grpId="0" animBg="1"/>
      <p:bldP spid="34" grpId="0" animBg="1"/>
      <p:bldP spid="35" grpId="0" animBg="1"/>
      <p:bldP spid="37" grpId="0" animBg="1"/>
      <p:bldP spid="38" grpId="0" animBg="1"/>
      <p:bldP spid="42" grpId="0" animBg="1"/>
      <p:bldP spid="43" grpId="0" animBg="1"/>
      <p:bldP spid="45" grpId="0" animBg="1"/>
      <p:bldP spid="47" grpId="0" animBg="1"/>
      <p:bldP spid="3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7F70D8-C68C-5A75-A74C-EE4D7AB486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E277B603-92E4-8BA2-1862-202E3266F7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E8DE3AE5-8AF8-9682-CB13-882C496FB66E}"/>
              </a:ext>
            </a:extLst>
          </p:cNvPr>
          <p:cNvSpPr txBox="1">
            <a:spLocks/>
          </p:cNvSpPr>
          <p:nvPr/>
        </p:nvSpPr>
        <p:spPr>
          <a:xfrm>
            <a:off x="523579" y="571500"/>
            <a:ext cx="11144841" cy="5981700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Which of these sentences is a 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complex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sentence?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	Emile built a treehouse in the backyard.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	Aimee painted the sky blue, and Scrambler added stars with his paw.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	Scrambler barked at the squirrel.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	Emile and Aimee raced to the lake, but Scrambler got there first.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	Although Aimee was late, Emile waited for her at the station. </a:t>
            </a: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02681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75DF99-49C2-A8B3-CBD7-8B9528A6C8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554695A4-6072-62A9-0CB9-98A80F2E81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3744C478-F2A9-EA7B-CD08-4E00F67041C7}"/>
              </a:ext>
            </a:extLst>
          </p:cNvPr>
          <p:cNvSpPr txBox="1">
            <a:spLocks/>
          </p:cNvSpPr>
          <p:nvPr/>
        </p:nvSpPr>
        <p:spPr>
          <a:xfrm>
            <a:off x="523579" y="571500"/>
            <a:ext cx="11144841" cy="5981700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Which of these sentences is a 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complex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sentence?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	Emile built a treehouse in the backyard. </a:t>
            </a:r>
            <a:r>
              <a:rPr lang="en-GB" sz="28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(A simple sentence)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	Aimee painted the sky blue, and Scrambler added stars with his paw.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	Scrambler barked at the squirrel.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	Emile and Aimee raced to the lake, but Scrambler got there first.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	Although Aimee was late, Emile waited for her at the station. </a:t>
            </a: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108368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A36F87-B861-F20D-BE2C-C0369A2C15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6E38074A-015B-E13F-BB64-AEE4FB4EE5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358CD763-255D-14D6-C286-EAE8D532FBE8}"/>
              </a:ext>
            </a:extLst>
          </p:cNvPr>
          <p:cNvSpPr txBox="1">
            <a:spLocks/>
          </p:cNvSpPr>
          <p:nvPr/>
        </p:nvSpPr>
        <p:spPr>
          <a:xfrm>
            <a:off x="523579" y="571500"/>
            <a:ext cx="11144841" cy="5981700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Which of these sentences is a 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complex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sentence?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	Emile built a treehouse in the backyard. (A simple sentence)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	Aimee painted the sky blue, and Scrambler added stars with his paw. </a:t>
            </a:r>
            <a:r>
              <a:rPr lang="en-GB" sz="28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(A compound sentence)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	Scrambler barked at the squirrel.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	Emile and Aimee raced to the lake, but Scrambler got there first.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	Although Aimee was late, Emile waited for her at the station. </a:t>
            </a: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223720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C1D90E-1E65-BBB5-D190-C1E5E891FD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3031E0E8-2F5E-C12C-F5C1-77A8409BC8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8B6057C3-62D9-3519-583E-3B4C13BD7503}"/>
              </a:ext>
            </a:extLst>
          </p:cNvPr>
          <p:cNvSpPr txBox="1">
            <a:spLocks/>
          </p:cNvSpPr>
          <p:nvPr/>
        </p:nvSpPr>
        <p:spPr>
          <a:xfrm>
            <a:off x="523579" y="571500"/>
            <a:ext cx="11144841" cy="5981700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Which of these sentences is a 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complex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sentence?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	Emile built a treehouse in the backyard. (A simple sentence)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	Aimee painted the sky blue, and Scrambler added stars with his paw. (A compound sentence)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	Scrambler barked at the squirrel. </a:t>
            </a:r>
            <a:r>
              <a:rPr lang="en-GB" sz="28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(A simple sentence)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	Emile and Aimee raced to the lake, but Scrambler got there first.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	Although Aimee was late, Emile waited for her at the station. </a:t>
            </a: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15489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B1B0ED-3893-6452-EAFD-35311E5C9E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D8621C0-9BCB-87A3-E102-0DFD32DCA9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9AC9722-9545-AC75-45CE-BD94C49674AD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photo fell on to the floor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762BC5-920A-536C-05C0-1C153CE64A6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cars race around the street.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6D58D99-907C-0827-D33E-39EE3FAEE73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classroom was a zoo.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B0ED05E-E956-26C0-6F35-54A2CEFB652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cars race around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street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7284042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A317C7-E371-17C6-E6C7-EE54C66F8F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250BCE6E-B059-06A6-628F-C7B9260747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75070B86-02F4-8542-CE25-4627F3F36441}"/>
              </a:ext>
            </a:extLst>
          </p:cNvPr>
          <p:cNvSpPr txBox="1">
            <a:spLocks/>
          </p:cNvSpPr>
          <p:nvPr/>
        </p:nvSpPr>
        <p:spPr>
          <a:xfrm>
            <a:off x="523579" y="571500"/>
            <a:ext cx="11144841" cy="5981700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Which of these sentences is a 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complex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sentence?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	Emile built a treehouse in the backyard. (A simple sentence)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	Aimee painted the sky blue, and Scrambler added stars with his paw. (A compound sentence)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	Scrambler barked at the squirrel. (A simple sentence)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	Emile and Aimee raced to the lake, but Scrambler got there first. </a:t>
            </a:r>
            <a:r>
              <a:rPr lang="en-GB" sz="28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(A compound sentence)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	Although Aimee was late, Emile waited for her at the station. </a:t>
            </a: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174663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E31D1C-A1F0-D49B-A828-02B297E202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EBE29D5B-B62D-4237-49B0-7FFA593C35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E4419DEE-02CD-9402-3011-07B2682C2ADE}"/>
              </a:ext>
            </a:extLst>
          </p:cNvPr>
          <p:cNvSpPr txBox="1">
            <a:spLocks/>
          </p:cNvSpPr>
          <p:nvPr/>
        </p:nvSpPr>
        <p:spPr>
          <a:xfrm>
            <a:off x="523579" y="571500"/>
            <a:ext cx="11144841" cy="5981700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Which of these sentences is a 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complex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sentence?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	Emile built a treehouse in the backyard. (A simple sentence)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	Aimee painted the sky blue, and Scrambler added stars with his paw. (A compound sentence)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	Scrambler barked at the squirrel. (A simple sentence)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	Emile and Aimee raced to the lake, but Scrambler got there first. (A compound sentence)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	Although Aimee was late, Emile waited for her at the station. </a:t>
            </a:r>
            <a:r>
              <a:rPr lang="en-GB" sz="28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(A complex sentence)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166699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98877" y="2433268"/>
            <a:ext cx="11840599" cy="3447767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3219190" y="948487"/>
            <a:ext cx="8720285" cy="13246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make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3 complex sentences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from the clauses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877" y="948487"/>
            <a:ext cx="3023467" cy="1385392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</a:t>
            </a:r>
            <a:r>
              <a:rPr lang="en-GB" sz="3200" b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CHALLENGE!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0919" y="-869443"/>
            <a:ext cx="1181175" cy="146452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152" y="2587458"/>
            <a:ext cx="12337319" cy="3139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found a shiny stone.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danced in the rain.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Because Emile forgot his backpack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ran across the field.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Although Aimee was feeling tired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If Scrambler hears thunder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smiled and waved.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When Emile finishes his drawing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They explored the cave together.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Since Aimee loves chocolate cake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While Scrambler naps in the sun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Scrambler barked loudly.</a:t>
            </a:r>
          </a:p>
        </p:txBody>
      </p:sp>
      <p:sp>
        <p:nvSpPr>
          <p:cNvPr id="3" name="Rectangle: Rounded Corners 2">
            <a:hlinkClick r:id="rId5"/>
            <a:extLst>
              <a:ext uri="{FF2B5EF4-FFF2-40B4-BE49-F238E27FC236}">
                <a16:creationId xmlns:a16="http://schemas.microsoft.com/office/drawing/2014/main" id="{DE31A716-AE9A-B4F9-E0AF-3A53F82A99B1}"/>
              </a:ext>
            </a:extLst>
          </p:cNvPr>
          <p:cNvSpPr/>
          <p:nvPr/>
        </p:nvSpPr>
        <p:spPr>
          <a:xfrm>
            <a:off x="8514413" y="5988805"/>
            <a:ext cx="3492065" cy="694795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7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2.59259E-6 L -0.23503 0.2020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58" y="10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76202" y="123824"/>
          <a:ext cx="11956142" cy="62583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2353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584829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186936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78413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371258">
                <a:tc>
                  <a:txBody>
                    <a:bodyPr/>
                    <a:lstStyle/>
                    <a:p>
                      <a:r>
                        <a:rPr lang="en-GB" sz="1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r>
                        <a:rPr lang="en-GB" sz="1400" dirty="0"/>
                        <a:t>Spot the connective!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She likes reading and enjoys writing.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And/likes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0150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conjunction?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noun, &amp; 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co-ordinating conjunction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For/sun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GCoordConj2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sub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Pizza and burgers are my favourite snacks.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50117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sub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Pizza and burgers are my favourite snacks.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 phrase or clause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phrase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or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clause: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shimmering silver moon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GPhraseClause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61950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Is it a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Are the words 'the tall, ancient oak tree' a clause &amp; why?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No. There is no verb.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  <a:tr h="82600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subordinate clause.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Identify the subordinate clause in the followings sentence: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Because my coffee was too cold, I heated it in the microwave.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GSubCla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4379990"/>
                  </a:ext>
                </a:extLst>
              </a:tr>
              <a:tr h="70800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Main clause or subordinate clause 1?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clause 'until it got dark' a main (independent) or subordinate (dependent) clause?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GClause2,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GMainorSubordClause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5030386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Composition - Relative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clause 'who lives next door' a relative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GRelClause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4771740"/>
                  </a:ext>
                </a:extLst>
              </a:tr>
              <a:tr h="4499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Simple or complex sentence?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sentence 'Although it was raining, we went for a walk.' a simple or complex sentence?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94651169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Compound or complex sentence?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sentence 'Although it was raining, we went for a walk.' a compound or complex sentence?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GCompSent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02582032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395562"/>
            <a:ext cx="5530727" cy="367642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C86A84-BA37-D929-0C53-A897D228AD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8B1943-8720-927C-0CB8-421E3CEC04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D571B4A-241F-8405-84F6-7E909447FD1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photo fell on to the floor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B239CC1-08C2-AE26-0BF0-87AD620BE18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cars race around the street.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883AFD5-BDD0-421A-9E4E-B9BE8D086445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classroom was a zoo.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CD13B7D-8712-A6AF-D1C3-6C3DD8EFE83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cars race around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street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138470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E44EF4-6A4F-E04F-95F4-A50E3A3120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8945C92-AAD5-0835-828E-6F51DA459E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11D51B2-3823-8254-BC54-35B32C956BAD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photo fell on to the floor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6A6142C-28F7-8682-FDC2-888E19DA1FB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cars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race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around the street.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0F68593-CF98-A201-8A82-A787BC84AC5B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classroom was a zoo.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ADBDCB-6482-EA69-D4C1-964AE26B294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cars race around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street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429770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F2DA44-1C2A-91AA-73D2-4751F500ED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0B04C36-BC3E-9D14-102E-29CC573F75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476487F-E306-7A12-D400-2A94CE2B9647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photo fell on to the floor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DE43CC6-591C-B783-2827-89B4C65C403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cars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race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around the street.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1D1972D-19C7-A398-A34D-515B878DCC0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classroom was a zoo.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D28A2E3-C4F7-DF45-C9C9-FA7B40FB92F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cars race around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street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548220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305050" y="4795837"/>
            <a:ext cx="42195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5491345" y="4138039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027437" y="414621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4079645" y="416257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418304" y="4826742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1906726" y="419360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1908603" y="424237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3689303" y="480889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4078896" y="419082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4111843" y="419899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5793228" y="480889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5500443" y="4169584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5506616" y="416958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1781230" y="4232422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1391277" y="4872672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1781230" y="422133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5508113" y="4193185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5531639" y="4201288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5647146" y="4887886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EFC81F-D842-9E75-E13C-BFEA833EB731}"/>
              </a:ext>
            </a:extLst>
          </p:cNvPr>
          <p:cNvSpPr/>
          <p:nvPr/>
        </p:nvSpPr>
        <p:spPr>
          <a:xfrm rot="16200000">
            <a:off x="3945195" y="4208896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3968721" y="4216999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3372543" y="4872175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5" grpId="0" animBg="1"/>
      <p:bldP spid="11" grpId="0" animBg="1"/>
      <p:bldP spid="1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2029</Words>
  <Application>Microsoft Office PowerPoint</Application>
  <PresentationFormat>Widescreen</PresentationFormat>
  <Paragraphs>329</Paragraphs>
  <Slides>33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6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Complex Sentences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2025-12-22T10:18:29Z</dcterms:modified>
</cp:coreProperties>
</file>