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4"/>
  </p:notesMasterIdLst>
  <p:sldIdLst>
    <p:sldId id="390" r:id="rId2"/>
    <p:sldId id="407" r:id="rId3"/>
    <p:sldId id="408" r:id="rId4"/>
    <p:sldId id="409" r:id="rId5"/>
    <p:sldId id="410" r:id="rId6"/>
    <p:sldId id="411" r:id="rId7"/>
    <p:sldId id="511" r:id="rId8"/>
    <p:sldId id="512" r:id="rId9"/>
    <p:sldId id="468" r:id="rId10"/>
    <p:sldId id="445" r:id="rId11"/>
    <p:sldId id="446" r:id="rId12"/>
    <p:sldId id="447" r:id="rId13"/>
    <p:sldId id="469" r:id="rId14"/>
    <p:sldId id="471" r:id="rId15"/>
    <p:sldId id="472" r:id="rId16"/>
    <p:sldId id="470" r:id="rId17"/>
    <p:sldId id="274" r:id="rId18"/>
    <p:sldId id="417" r:id="rId19"/>
    <p:sldId id="418" r:id="rId20"/>
    <p:sldId id="513" r:id="rId21"/>
    <p:sldId id="514" r:id="rId22"/>
    <p:sldId id="473" r:id="rId23"/>
    <p:sldId id="475" r:id="rId24"/>
    <p:sldId id="484" r:id="rId25"/>
    <p:sldId id="485" r:id="rId26"/>
    <p:sldId id="363" r:id="rId27"/>
    <p:sldId id="365" r:id="rId28"/>
    <p:sldId id="379" r:id="rId29"/>
    <p:sldId id="389" r:id="rId30"/>
    <p:sldId id="380" r:id="rId31"/>
    <p:sldId id="382" r:id="rId32"/>
    <p:sldId id="385" r:id="rId33"/>
    <p:sldId id="381" r:id="rId34"/>
    <p:sldId id="384" r:id="rId35"/>
    <p:sldId id="383" r:id="rId36"/>
    <p:sldId id="388" r:id="rId37"/>
    <p:sldId id="491" r:id="rId38"/>
    <p:sldId id="492" r:id="rId39"/>
    <p:sldId id="493" r:id="rId40"/>
    <p:sldId id="494" r:id="rId41"/>
    <p:sldId id="495" r:id="rId42"/>
    <p:sldId id="496" r:id="rId43"/>
    <p:sldId id="497" r:id="rId44"/>
    <p:sldId id="498" r:id="rId45"/>
    <p:sldId id="499" r:id="rId46"/>
    <p:sldId id="500" r:id="rId47"/>
    <p:sldId id="501" r:id="rId48"/>
    <p:sldId id="502" r:id="rId49"/>
    <p:sldId id="503" r:id="rId50"/>
    <p:sldId id="504" r:id="rId51"/>
    <p:sldId id="505" r:id="rId52"/>
    <p:sldId id="506" r:id="rId53"/>
    <p:sldId id="507" r:id="rId54"/>
    <p:sldId id="508" r:id="rId55"/>
    <p:sldId id="509" r:id="rId56"/>
    <p:sldId id="510" r:id="rId57"/>
    <p:sldId id="360" r:id="rId58"/>
    <p:sldId id="366" r:id="rId59"/>
    <p:sldId id="515" r:id="rId60"/>
    <p:sldId id="516" r:id="rId61"/>
    <p:sldId id="517" r:id="rId62"/>
    <p:sldId id="518" r:id="rId63"/>
  </p:sldIdLst>
  <p:sldSz cx="12192000" cy="6858000"/>
  <p:notesSz cx="6858000" cy="9144000"/>
  <p:embeddedFontLst>
    <p:embeddedFont>
      <p:font typeface="Andika" panose="02000000000000000000" pitchFamily="2" charset="0"/>
      <p:regular r:id="rId65"/>
      <p:bold r:id="rId66"/>
      <p:italic r:id="rId67"/>
      <p:boldItalic r:id="rId6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DB1C72-36F4-425C-8DDB-805E0B556CE3}" v="3" dt="2025-12-15T12:34:02.7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font" Target="fonts/font2.fntdata"/><Relationship Id="rId74" Type="http://schemas.microsoft.com/office/2018/10/relationships/authors" Target="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1.fntdata"/><Relationship Id="rId73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1B4DEE8-F736-44DE-9D27-E8F006558D1D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1EA04583-72AC-4E01-969B-7F76CC68289B}" type="parTrans" cxnId="{9CAD4741-B090-4C3A-8BDB-0131AA188F8B}">
      <dgm:prSet/>
      <dgm:spPr/>
    </dgm:pt>
    <dgm:pt modelId="{237A21A2-35D6-4A7C-ACF4-206075BB3B11}" type="sibTrans" cxnId="{9CAD4741-B090-4C3A-8BDB-0131AA188F8B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C774DFC-B50E-4052-91A4-D750A2BE891F}" type="pres">
      <dgm:prSet presAssocID="{1EA04583-72AC-4E01-969B-7F76CC68289B}" presName="Name19" presStyleLbl="parChTrans1D2" presStyleIdx="2" presStyleCnt="4"/>
      <dgm:spPr/>
    </dgm:pt>
    <dgm:pt modelId="{457F207E-0290-4E36-A3FE-CCAB90126E01}" type="pres">
      <dgm:prSet presAssocID="{21B4DEE8-F736-44DE-9D27-E8F006558D1D}" presName="Name21" presStyleCnt="0"/>
      <dgm:spPr/>
    </dgm:pt>
    <dgm:pt modelId="{DFF233AB-F062-4C1E-8D93-646D63AD95F9}" type="pres">
      <dgm:prSet presAssocID="{21B4DEE8-F736-44DE-9D27-E8F006558D1D}" presName="level2Shape" presStyleLbl="node2" presStyleIdx="2" presStyleCnt="4"/>
      <dgm:spPr/>
    </dgm:pt>
    <dgm:pt modelId="{55250AF6-4328-411E-BBB6-76A1C61A084D}" type="pres">
      <dgm:prSet presAssocID="{21B4DEE8-F736-44DE-9D27-E8F006558D1D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BB8E602-5334-4648-A3A1-FFD6554EF820}" type="presOf" srcId="{1EA04583-72AC-4E01-969B-7F76CC68289B}" destId="{EC774DFC-B50E-4052-91A4-D750A2BE891F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9CAD4741-B090-4C3A-8BDB-0131AA188F8B}" srcId="{11C582FB-D301-4A67-835D-4CB7CEB50770}" destId="{21B4DEE8-F736-44DE-9D27-E8F006558D1D}" srcOrd="2" destOrd="0" parTransId="{1EA04583-72AC-4E01-969B-7F76CC68289B}" sibTransId="{237A21A2-35D6-4A7C-ACF4-206075BB3B11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A3A3299A-9AE1-4CA0-A5D3-7CF1D7EC8803}" type="presOf" srcId="{21B4DEE8-F736-44DE-9D27-E8F006558D1D}" destId="{DFF233AB-F062-4C1E-8D93-646D63AD95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D4A7F699-3B36-4334-AAF1-0064FBA60113}" type="presParOf" srcId="{0810A678-E60C-4760-BC00-63A28DF49489}" destId="{EC774DFC-B50E-4052-91A4-D750A2BE891F}" srcOrd="4" destOrd="0" presId="urn:microsoft.com/office/officeart/2005/8/layout/hierarchy6"/>
    <dgm:cxn modelId="{DC5A2EC5-AF32-4555-963D-4AFF775D5F01}" type="presParOf" srcId="{0810A678-E60C-4760-BC00-63A28DF49489}" destId="{457F207E-0290-4E36-A3FE-CCAB90126E01}" srcOrd="5" destOrd="0" presId="urn:microsoft.com/office/officeart/2005/8/layout/hierarchy6"/>
    <dgm:cxn modelId="{61C2EF45-1AC7-43EE-95F3-C65A37DD2782}" type="presParOf" srcId="{457F207E-0290-4E36-A3FE-CCAB90126E01}" destId="{DFF233AB-F062-4C1E-8D93-646D63AD95F9}" srcOrd="0" destOrd="0" presId="urn:microsoft.com/office/officeart/2005/8/layout/hierarchy6"/>
    <dgm:cxn modelId="{00DAC993-28CF-4CB6-9AFD-AD13D826BAD3}" type="presParOf" srcId="{457F207E-0290-4E36-A3FE-CCAB90126E01}" destId="{55250AF6-4328-411E-BBB6-76A1C61A084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608EDFAD-A129-4552-B965-3F91B8034C64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9B3054A7-F1CE-487B-AF47-7851C4D05679}" type="parTrans" cxnId="{BA37F00D-FA7A-41A8-8644-C89AC6E3EB53}">
      <dgm:prSet/>
      <dgm:spPr/>
    </dgm:pt>
    <dgm:pt modelId="{1D1F2E9C-1F88-4E54-854D-BD132DE60FCE}" type="sibTrans" cxnId="{BA37F00D-FA7A-41A8-8644-C89AC6E3EB53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E2CBE4C-124E-4EAF-911D-010762DA94DE}" type="pres">
      <dgm:prSet presAssocID="{9B3054A7-F1CE-487B-AF47-7851C4D05679}" presName="Name19" presStyleLbl="parChTrans1D2" presStyleIdx="2" presStyleCnt="4"/>
      <dgm:spPr/>
    </dgm:pt>
    <dgm:pt modelId="{73E8BB12-3C20-4D4C-A573-9543EFFB7F7D}" type="pres">
      <dgm:prSet presAssocID="{608EDFAD-A129-4552-B965-3F91B8034C64}" presName="Name21" presStyleCnt="0"/>
      <dgm:spPr/>
    </dgm:pt>
    <dgm:pt modelId="{DA69BB72-D399-4C94-9394-585159711755}" type="pres">
      <dgm:prSet presAssocID="{608EDFAD-A129-4552-B965-3F91B8034C64}" presName="level2Shape" presStyleLbl="node2" presStyleIdx="2" presStyleCnt="4"/>
      <dgm:spPr/>
    </dgm:pt>
    <dgm:pt modelId="{E992FC72-554B-4A49-89D4-E0674BA21871}" type="pres">
      <dgm:prSet presAssocID="{608EDFAD-A129-4552-B965-3F91B8034C6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BA37F00D-FA7A-41A8-8644-C89AC6E3EB53}" srcId="{11C582FB-D301-4A67-835D-4CB7CEB50770}" destId="{608EDFAD-A129-4552-B965-3F91B8034C64}" srcOrd="2" destOrd="0" parTransId="{9B3054A7-F1CE-487B-AF47-7851C4D05679}" sibTransId="{1D1F2E9C-1F88-4E54-854D-BD132DE60FCE}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1FDE1B58-B4E2-4553-AE7B-789F47851C47}" type="presOf" srcId="{9B3054A7-F1CE-487B-AF47-7851C4D05679}" destId="{EE2CBE4C-124E-4EAF-911D-010762DA94DE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6E1E44E9-8943-46B0-8D8A-F036DDE11B34}" type="presOf" srcId="{608EDFAD-A129-4552-B965-3F91B8034C64}" destId="{DA69BB72-D399-4C94-9394-585159711755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5CFEB5A-E15E-4603-933C-C460A580ECC6}" type="presParOf" srcId="{0810A678-E60C-4760-BC00-63A28DF49489}" destId="{EE2CBE4C-124E-4EAF-911D-010762DA94DE}" srcOrd="4" destOrd="0" presId="urn:microsoft.com/office/officeart/2005/8/layout/hierarchy6"/>
    <dgm:cxn modelId="{C04E62DA-AE1B-47B2-AD92-A3B9C4A72A80}" type="presParOf" srcId="{0810A678-E60C-4760-BC00-63A28DF49489}" destId="{73E8BB12-3C20-4D4C-A573-9543EFFB7F7D}" srcOrd="5" destOrd="0" presId="urn:microsoft.com/office/officeart/2005/8/layout/hierarchy6"/>
    <dgm:cxn modelId="{DF98D11B-41B3-4143-8103-0C20F635040D}" type="presParOf" srcId="{73E8BB12-3C20-4D4C-A573-9543EFFB7F7D}" destId="{DA69BB72-D399-4C94-9394-585159711755}" srcOrd="0" destOrd="0" presId="urn:microsoft.com/office/officeart/2005/8/layout/hierarchy6"/>
    <dgm:cxn modelId="{B488E4F5-586D-46FA-AFA5-2E9B99D3CA0A}" type="presParOf" srcId="{73E8BB12-3C20-4D4C-A573-9543EFFB7F7D}" destId="{E992FC72-554B-4A49-89D4-E0674BA21871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002F0E7B-AE3A-48F9-A01E-5F6EEF19FBB1}">
      <dgm:prSet phldrT="[Text]" custT="1"/>
      <dgm:spPr/>
      <dgm:t>
        <a:bodyPr/>
        <a:lstStyle/>
        <a:p>
          <a:r>
            <a:rPr lang="en-GB" sz="1400"/>
            <a:t>Connectives</a:t>
          </a:r>
          <a:endParaRPr lang="en-GB" sz="1400" dirty="0"/>
        </a:p>
      </dgm:t>
    </dgm:pt>
    <dgm:pt modelId="{22050C91-5C63-4F04-9CB5-0061E27DA92F}" type="parTrans" cxnId="{115FC725-A8FE-4518-AD70-BCDBD517B899}">
      <dgm:prSet/>
      <dgm:spPr/>
    </dgm:pt>
    <dgm:pt modelId="{0D3B54A4-7BD6-46B4-8B52-31FB8296F272}" type="sibTrans" cxnId="{115FC725-A8FE-4518-AD70-BCDBD517B89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28CD6758-FF7D-4807-A197-ED220337179A}" type="pres">
      <dgm:prSet presAssocID="{22050C91-5C63-4F04-9CB5-0061E27DA92F}" presName="Name19" presStyleLbl="parChTrans1D2" presStyleIdx="2" presStyleCnt="4"/>
      <dgm:spPr/>
    </dgm:pt>
    <dgm:pt modelId="{2183AE86-6FB8-4DEE-A205-C5DE63E0F6D1}" type="pres">
      <dgm:prSet presAssocID="{002F0E7B-AE3A-48F9-A01E-5F6EEF19FBB1}" presName="Name21" presStyleCnt="0"/>
      <dgm:spPr/>
    </dgm:pt>
    <dgm:pt modelId="{074D612B-FD42-46EC-BFC4-7169B7E4F1D7}" type="pres">
      <dgm:prSet presAssocID="{002F0E7B-AE3A-48F9-A01E-5F6EEF19FBB1}" presName="level2Shape" presStyleLbl="node2" presStyleIdx="2" presStyleCnt="4"/>
      <dgm:spPr/>
    </dgm:pt>
    <dgm:pt modelId="{CE2CA61E-8A47-432D-9F89-2BC0434DD016}" type="pres">
      <dgm:prSet presAssocID="{002F0E7B-AE3A-48F9-A01E-5F6EEF19FBB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191F417-A550-49AE-B940-142B5A3D9D37}" type="presOf" srcId="{002F0E7B-AE3A-48F9-A01E-5F6EEF19FBB1}" destId="{074D612B-FD42-46EC-BFC4-7169B7E4F1D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115FC725-A8FE-4518-AD70-BCDBD517B899}" srcId="{11C582FB-D301-4A67-835D-4CB7CEB50770}" destId="{002F0E7B-AE3A-48F9-A01E-5F6EEF19FBB1}" srcOrd="2" destOrd="0" parTransId="{22050C91-5C63-4F04-9CB5-0061E27DA92F}" sibTransId="{0D3B54A4-7BD6-46B4-8B52-31FB8296F272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454C2E8-B22E-4530-8F11-363155648429}" type="presOf" srcId="{22050C91-5C63-4F04-9CB5-0061E27DA92F}" destId="{28CD6758-FF7D-4807-A197-ED220337179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6B74C3A1-26DC-474E-9868-14417E2692F4}" type="presParOf" srcId="{0810A678-E60C-4760-BC00-63A28DF49489}" destId="{28CD6758-FF7D-4807-A197-ED220337179A}" srcOrd="4" destOrd="0" presId="urn:microsoft.com/office/officeart/2005/8/layout/hierarchy6"/>
    <dgm:cxn modelId="{8251AED9-CC5A-43F6-B39F-2A3E3A4F2ABF}" type="presParOf" srcId="{0810A678-E60C-4760-BC00-63A28DF49489}" destId="{2183AE86-6FB8-4DEE-A205-C5DE63E0F6D1}" srcOrd="5" destOrd="0" presId="urn:microsoft.com/office/officeart/2005/8/layout/hierarchy6"/>
    <dgm:cxn modelId="{A4FE5775-446D-413E-916C-2D66CE1B8559}" type="presParOf" srcId="{2183AE86-6FB8-4DEE-A205-C5DE63E0F6D1}" destId="{074D612B-FD42-46EC-BFC4-7169B7E4F1D7}" srcOrd="0" destOrd="0" presId="urn:microsoft.com/office/officeart/2005/8/layout/hierarchy6"/>
    <dgm:cxn modelId="{F9F467C7-57AB-4B59-B0E5-8DC6438EA4C2}" type="presParOf" srcId="{2183AE86-6FB8-4DEE-A205-C5DE63E0F6D1}" destId="{CE2CA61E-8A47-432D-9F89-2BC0434DD01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002F0E7B-AE3A-48F9-A01E-5F6EEF19FBB1}">
      <dgm:prSet phldrT="[Text]" custT="1"/>
      <dgm:spPr/>
      <dgm:t>
        <a:bodyPr/>
        <a:lstStyle/>
        <a:p>
          <a:r>
            <a:rPr lang="en-GB" sz="1400" dirty="0"/>
            <a:t>Connectives – Joins Clauses</a:t>
          </a:r>
        </a:p>
      </dgm:t>
    </dgm:pt>
    <dgm:pt modelId="{22050C91-5C63-4F04-9CB5-0061E27DA92F}" type="parTrans" cxnId="{115FC725-A8FE-4518-AD70-BCDBD517B899}">
      <dgm:prSet/>
      <dgm:spPr/>
    </dgm:pt>
    <dgm:pt modelId="{0D3B54A4-7BD6-46B4-8B52-31FB8296F272}" type="sibTrans" cxnId="{115FC725-A8FE-4518-AD70-BCDBD517B899}">
      <dgm:prSet/>
      <dgm:spPr/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28CD6758-FF7D-4807-A197-ED220337179A}" type="pres">
      <dgm:prSet presAssocID="{22050C91-5C63-4F04-9CB5-0061E27DA92F}" presName="Name19" presStyleLbl="parChTrans1D2" presStyleIdx="2" presStyleCnt="4"/>
      <dgm:spPr/>
    </dgm:pt>
    <dgm:pt modelId="{2183AE86-6FB8-4DEE-A205-C5DE63E0F6D1}" type="pres">
      <dgm:prSet presAssocID="{002F0E7B-AE3A-48F9-A01E-5F6EEF19FBB1}" presName="Name21" presStyleCnt="0"/>
      <dgm:spPr/>
    </dgm:pt>
    <dgm:pt modelId="{074D612B-FD42-46EC-BFC4-7169B7E4F1D7}" type="pres">
      <dgm:prSet presAssocID="{002F0E7B-AE3A-48F9-A01E-5F6EEF19FBB1}" presName="level2Shape" presStyleLbl="node2" presStyleIdx="2" presStyleCnt="4"/>
      <dgm:spPr/>
    </dgm:pt>
    <dgm:pt modelId="{CE2CA61E-8A47-432D-9F89-2BC0434DD016}" type="pres">
      <dgm:prSet presAssocID="{002F0E7B-AE3A-48F9-A01E-5F6EEF19FBB1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191F417-A550-49AE-B940-142B5A3D9D37}" type="presOf" srcId="{002F0E7B-AE3A-48F9-A01E-5F6EEF19FBB1}" destId="{074D612B-FD42-46EC-BFC4-7169B7E4F1D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115FC725-A8FE-4518-AD70-BCDBD517B899}" srcId="{11C582FB-D301-4A67-835D-4CB7CEB50770}" destId="{002F0E7B-AE3A-48F9-A01E-5F6EEF19FBB1}" srcOrd="2" destOrd="0" parTransId="{22050C91-5C63-4F04-9CB5-0061E27DA92F}" sibTransId="{0D3B54A4-7BD6-46B4-8B52-31FB8296F272}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8454C2E8-B22E-4530-8F11-363155648429}" type="presOf" srcId="{22050C91-5C63-4F04-9CB5-0061E27DA92F}" destId="{28CD6758-FF7D-4807-A197-ED220337179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6B74C3A1-26DC-474E-9868-14417E2692F4}" type="presParOf" srcId="{0810A678-E60C-4760-BC00-63A28DF49489}" destId="{28CD6758-FF7D-4807-A197-ED220337179A}" srcOrd="4" destOrd="0" presId="urn:microsoft.com/office/officeart/2005/8/layout/hierarchy6"/>
    <dgm:cxn modelId="{8251AED9-CC5A-43F6-B39F-2A3E3A4F2ABF}" type="presParOf" srcId="{0810A678-E60C-4760-BC00-63A28DF49489}" destId="{2183AE86-6FB8-4DEE-A205-C5DE63E0F6D1}" srcOrd="5" destOrd="0" presId="urn:microsoft.com/office/officeart/2005/8/layout/hierarchy6"/>
    <dgm:cxn modelId="{A4FE5775-446D-413E-916C-2D66CE1B8559}" type="presParOf" srcId="{2183AE86-6FB8-4DEE-A205-C5DE63E0F6D1}" destId="{074D612B-FD42-46EC-BFC4-7169B7E4F1D7}" srcOrd="0" destOrd="0" presId="urn:microsoft.com/office/officeart/2005/8/layout/hierarchy6"/>
    <dgm:cxn modelId="{F9F467C7-57AB-4B59-B0E5-8DC6438EA4C2}" type="presParOf" srcId="{2183AE86-6FB8-4DEE-A205-C5DE63E0F6D1}" destId="{CE2CA61E-8A47-432D-9F89-2BC0434DD016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</a:p>
        <a:p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 – </a:t>
          </a:r>
        </a:p>
        <a:p>
          <a:r>
            <a:rPr lang="en-GB" sz="1400" dirty="0"/>
            <a:t>Joins clauses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</a:t>
          </a:r>
        </a:p>
        <a:p>
          <a:r>
            <a:rPr lang="en-GB" sz="1400" dirty="0"/>
            <a:t>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9318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</a:t>
          </a:r>
        </a:p>
      </dgm:t>
    </dgm:pt>
    <dgm:pt modelId="{5F745A90-8784-4E5F-BE44-9AA36F2E7EB2}" type="parTrans" cxnId="{747F46FE-252C-49B2-B055-2B76423B0719}">
      <dgm:prSet/>
      <dgm:spPr/>
      <dgm:t>
        <a:bodyPr/>
        <a:lstStyle/>
        <a:p>
          <a:endParaRPr lang="en-GB"/>
        </a:p>
      </dgm:t>
    </dgm:pt>
    <dgm:pt modelId="{63FC249C-A979-4656-9A3F-F9A3EA77278D}" type="sibTrans" cxnId="{747F46FE-252C-49B2-B055-2B76423B0719}">
      <dgm:prSet/>
      <dgm:spPr/>
      <dgm:t>
        <a:bodyPr/>
        <a:lstStyle/>
        <a:p>
          <a:endParaRPr lang="en-GB"/>
        </a:p>
      </dgm:t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  <dgm:t>
        <a:bodyPr/>
        <a:lstStyle/>
        <a:p>
          <a:endParaRPr lang="en-GB"/>
        </a:p>
      </dgm:t>
    </dgm:pt>
    <dgm:pt modelId="{3461ABBD-F527-4C72-BACD-00E261457A4C}" type="sibTrans" cxnId="{04CAD54D-4AC5-44CF-8B67-FE4FAAD2A5E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0" presStyleCnt="2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0" presStyleCnt="2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1" presStyleCnt="2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1" presStyleCnt="2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  <dgm:t>
        <a:bodyPr/>
        <a:lstStyle/>
        <a:p>
          <a:endParaRPr lang="en-GB"/>
        </a:p>
      </dgm:t>
    </dgm:pt>
    <dgm:pt modelId="{63FC249C-A979-4656-9A3F-F9A3EA77278D}" type="sibTrans" cxnId="{747F46FE-252C-49B2-B055-2B76423B0719}">
      <dgm:prSet/>
      <dgm:spPr/>
      <dgm:t>
        <a:bodyPr/>
        <a:lstStyle/>
        <a:p>
          <a:endParaRPr lang="en-GB"/>
        </a:p>
      </dgm:t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</a:t>
          </a:r>
        </a:p>
      </dgm:t>
    </dgm:pt>
    <dgm:pt modelId="{B55998F4-BABA-4C61-9D66-683A2785612F}" type="parTrans" cxnId="{04CAD54D-4AC5-44CF-8B67-FE4FAAD2A5E8}">
      <dgm:prSet/>
      <dgm:spPr/>
      <dgm:t>
        <a:bodyPr/>
        <a:lstStyle/>
        <a:p>
          <a:endParaRPr lang="en-GB"/>
        </a:p>
      </dgm:t>
    </dgm:pt>
    <dgm:pt modelId="{3461ABBD-F527-4C72-BACD-00E261457A4C}" type="sibTrans" cxnId="{04CAD54D-4AC5-44CF-8B67-FE4FAAD2A5E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0" presStyleCnt="2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0" presStyleCnt="2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1" presStyleCnt="2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1" presStyleCnt="2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8CC501B0-1DFC-4223-A610-7D4974D290B5}">
      <dgm:prSet phldrT="[Text]" custT="1"/>
      <dgm:spPr/>
      <dgm:t>
        <a:bodyPr/>
        <a:lstStyle/>
        <a:p>
          <a:r>
            <a:rPr lang="en-GB" sz="1400" dirty="0"/>
            <a:t>Connectives</a:t>
          </a:r>
        </a:p>
      </dgm:t>
    </dgm:pt>
    <dgm:pt modelId="{925BD750-4512-440D-AB38-9BEA6B5EA35D}" type="parTrans" cxnId="{5989A0A6-6858-4CC3-8D67-A7735E6686F3}">
      <dgm:prSet/>
      <dgm:spPr/>
      <dgm:t>
        <a:bodyPr/>
        <a:lstStyle/>
        <a:p>
          <a:endParaRPr lang="en-GB" sz="1400"/>
        </a:p>
      </dgm:t>
    </dgm:pt>
    <dgm:pt modelId="{A772E11A-93A9-4CD0-91F8-E75C82FDBD8A}" type="sibTrans" cxnId="{5989A0A6-6858-4CC3-8D67-A7735E6686F3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2DBBA8F6-26A0-4643-AA89-AB91A60D0424}">
      <dgm:prSet phldrT="[Text]" custT="1"/>
      <dgm:spPr/>
      <dgm:t>
        <a:bodyPr/>
        <a:lstStyle/>
        <a:p>
          <a:r>
            <a:rPr lang="en-GB" sz="1400" dirty="0"/>
            <a:t>Verb – Being or doing word</a:t>
          </a:r>
        </a:p>
      </dgm:t>
    </dgm:pt>
    <dgm:pt modelId="{5F745A90-8784-4E5F-BE44-9AA36F2E7EB2}" type="parTrans" cxnId="{747F46FE-252C-49B2-B055-2B76423B0719}">
      <dgm:prSet/>
      <dgm:spPr/>
      <dgm:t>
        <a:bodyPr/>
        <a:lstStyle/>
        <a:p>
          <a:endParaRPr lang="en-GB"/>
        </a:p>
      </dgm:t>
    </dgm:pt>
    <dgm:pt modelId="{63FC249C-A979-4656-9A3F-F9A3EA77278D}" type="sibTrans" cxnId="{747F46FE-252C-49B2-B055-2B76423B0719}">
      <dgm:prSet/>
      <dgm:spPr/>
      <dgm:t>
        <a:bodyPr/>
        <a:lstStyle/>
        <a:p>
          <a:endParaRPr lang="en-GB"/>
        </a:p>
      </dgm:t>
    </dgm:pt>
    <dgm:pt modelId="{6A2520F4-6D03-4A37-AA85-E4A03A4D9581}">
      <dgm:prSet phldrT="[Text]" custT="1"/>
      <dgm:spPr/>
      <dgm:t>
        <a:bodyPr/>
        <a:lstStyle/>
        <a:p>
          <a:r>
            <a:rPr lang="en-GB" sz="1400" dirty="0"/>
            <a:t>Adverb – Describes a verb</a:t>
          </a:r>
        </a:p>
      </dgm:t>
    </dgm:pt>
    <dgm:pt modelId="{B55998F4-BABA-4C61-9D66-683A2785612F}" type="parTrans" cxnId="{04CAD54D-4AC5-44CF-8B67-FE4FAAD2A5E8}">
      <dgm:prSet/>
      <dgm:spPr/>
      <dgm:t>
        <a:bodyPr/>
        <a:lstStyle/>
        <a:p>
          <a:endParaRPr lang="en-GB"/>
        </a:p>
      </dgm:t>
    </dgm:pt>
    <dgm:pt modelId="{3461ABBD-F527-4C72-BACD-00E261457A4C}" type="sibTrans" cxnId="{04CAD54D-4AC5-44CF-8B67-FE4FAAD2A5E8}">
      <dgm:prSet/>
      <dgm:spPr/>
      <dgm:t>
        <a:bodyPr/>
        <a:lstStyle/>
        <a:p>
          <a:endParaRPr lang="en-GB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56463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5EC75E3A-2EC7-4C2D-87C8-F69DD45BB4B4}" type="pres">
      <dgm:prSet presAssocID="{5F745A90-8784-4E5F-BE44-9AA36F2E7EB2}" presName="Name19" presStyleLbl="parChTrans1D3" presStyleIdx="0" presStyleCnt="2"/>
      <dgm:spPr/>
    </dgm:pt>
    <dgm:pt modelId="{404056C0-3FDD-4640-B0D8-1E1AA74808FB}" type="pres">
      <dgm:prSet presAssocID="{2DBBA8F6-26A0-4643-AA89-AB91A60D0424}" presName="Name21" presStyleCnt="0"/>
      <dgm:spPr/>
    </dgm:pt>
    <dgm:pt modelId="{1EB52643-8384-4D76-B774-C2EC6A41F503}" type="pres">
      <dgm:prSet presAssocID="{2DBBA8F6-26A0-4643-AA89-AB91A60D0424}" presName="level2Shape" presStyleLbl="node3" presStyleIdx="0" presStyleCnt="2"/>
      <dgm:spPr/>
    </dgm:pt>
    <dgm:pt modelId="{24B55A46-102D-4BD3-9FAE-FA6E9676777C}" type="pres">
      <dgm:prSet presAssocID="{2DBBA8F6-26A0-4643-AA89-AB91A60D0424}" presName="hierChild3" presStyleCnt="0"/>
      <dgm:spPr/>
    </dgm:pt>
    <dgm:pt modelId="{4175502E-2F0E-4669-8C8C-E05DE00C3947}" type="pres">
      <dgm:prSet presAssocID="{B55998F4-BABA-4C61-9D66-683A2785612F}" presName="Name19" presStyleLbl="parChTrans1D3" presStyleIdx="1" presStyleCnt="2"/>
      <dgm:spPr/>
    </dgm:pt>
    <dgm:pt modelId="{026710CC-FB32-447C-8ED8-0A57A954B92E}" type="pres">
      <dgm:prSet presAssocID="{6A2520F4-6D03-4A37-AA85-E4A03A4D9581}" presName="Name21" presStyleCnt="0"/>
      <dgm:spPr/>
    </dgm:pt>
    <dgm:pt modelId="{C29883E9-4EF3-4DDB-8117-5EB2EA9B80E0}" type="pres">
      <dgm:prSet presAssocID="{6A2520F4-6D03-4A37-AA85-E4A03A4D9581}" presName="level2Shape" presStyleLbl="node3" presStyleIdx="1" presStyleCnt="2"/>
      <dgm:spPr/>
    </dgm:pt>
    <dgm:pt modelId="{919ACC0D-5812-4070-BBAE-D27315524E6D}" type="pres">
      <dgm:prSet presAssocID="{6A2520F4-6D03-4A37-AA85-E4A03A4D9581}" presName="hierChild3" presStyleCnt="0"/>
      <dgm:spPr/>
    </dgm:pt>
    <dgm:pt modelId="{8F07F99B-93BA-4DC2-B33F-3FE6E29EA551}" type="pres">
      <dgm:prSet presAssocID="{925BD750-4512-440D-AB38-9BEA6B5EA35D}" presName="Name19" presStyleLbl="parChTrans1D2" presStyleIdx="2" presStyleCnt="4"/>
      <dgm:spPr/>
    </dgm:pt>
    <dgm:pt modelId="{C918A4CF-6101-43F9-BA9C-2A68D66288F7}" type="pres">
      <dgm:prSet presAssocID="{8CC501B0-1DFC-4223-A610-7D4974D290B5}" presName="Name21" presStyleCnt="0"/>
      <dgm:spPr/>
    </dgm:pt>
    <dgm:pt modelId="{EB58192B-CA91-48C1-AFA1-71F8342A1FC4}" type="pres">
      <dgm:prSet presAssocID="{8CC501B0-1DFC-4223-A610-7D4974D290B5}" presName="level2Shape" presStyleLbl="node2" presStyleIdx="2" presStyleCnt="4" custScaleX="119917"/>
      <dgm:spPr/>
    </dgm:pt>
    <dgm:pt modelId="{1ED08E15-1335-47AE-8ECE-CF291B9B5CFB}" type="pres">
      <dgm:prSet presAssocID="{8CC501B0-1DFC-4223-A610-7D4974D290B5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CC194E13-F639-4AC3-8033-A5FDF61D36D5}" type="presOf" srcId="{B55998F4-BABA-4C61-9D66-683A2785612F}" destId="{4175502E-2F0E-4669-8C8C-E05DE00C3947}" srcOrd="0" destOrd="0" presId="urn:microsoft.com/office/officeart/2005/8/layout/hierarchy6"/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4453EA2D-6055-4015-9833-C9E1132C9972}" type="presOf" srcId="{5F745A90-8784-4E5F-BE44-9AA36F2E7EB2}" destId="{5EC75E3A-2EC7-4C2D-87C8-F69DD45BB4B4}" srcOrd="0" destOrd="0" presId="urn:microsoft.com/office/officeart/2005/8/layout/hierarchy6"/>
    <dgm:cxn modelId="{ACB4EF3D-5BC5-409F-BA32-7B3425A6C3DB}" type="presOf" srcId="{6A2520F4-6D03-4A37-AA85-E4A03A4D9581}" destId="{C29883E9-4EF3-4DDB-8117-5EB2EA9B80E0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04CAD54D-4AC5-44CF-8B67-FE4FAAD2A5E8}" srcId="{EBA8B7DB-6598-4380-B1E1-363E74D81801}" destId="{6A2520F4-6D03-4A37-AA85-E4A03A4D9581}" srcOrd="1" destOrd="0" parTransId="{B55998F4-BABA-4C61-9D66-683A2785612F}" sibTransId="{3461ABBD-F527-4C72-BACD-00E261457A4C}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4F20339D-50BE-42D4-972C-05D430CA8476}" type="presOf" srcId="{8CC501B0-1DFC-4223-A610-7D4974D290B5}" destId="{EB58192B-CA91-48C1-AFA1-71F8342A1FC4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5989A0A6-6858-4CC3-8D67-A7735E6686F3}" srcId="{11C582FB-D301-4A67-835D-4CB7CEB50770}" destId="{8CC501B0-1DFC-4223-A610-7D4974D290B5}" srcOrd="2" destOrd="0" parTransId="{925BD750-4512-440D-AB38-9BEA6B5EA35D}" sibTransId="{A772E11A-93A9-4CD0-91F8-E75C82FDBD8A}"/>
    <dgm:cxn modelId="{7E6684AF-FA65-4FD5-AD28-33C10DDC0BF0}" type="presOf" srcId="{925BD750-4512-440D-AB38-9BEA6B5EA35D}" destId="{8F07F99B-93BA-4DC2-B33F-3FE6E29EA551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1C92A5D2-3C43-49BA-A78B-C1C3E8309AB5}" type="presOf" srcId="{2DBBA8F6-26A0-4643-AA89-AB91A60D0424}" destId="{1EB52643-8384-4D76-B774-C2EC6A41F503}" srcOrd="0" destOrd="0" presId="urn:microsoft.com/office/officeart/2005/8/layout/hierarchy6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747F46FE-252C-49B2-B055-2B76423B0719}" srcId="{EBA8B7DB-6598-4380-B1E1-363E74D81801}" destId="{2DBBA8F6-26A0-4643-AA89-AB91A60D0424}" srcOrd="0" destOrd="0" parTransId="{5F745A90-8784-4E5F-BE44-9AA36F2E7EB2}" sibTransId="{63FC249C-A979-4656-9A3F-F9A3EA77278D}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40359652-5AC4-4EF5-A189-28FEA40421BE}" type="presParOf" srcId="{F965F83D-9EC5-422A-AC7F-21013E865C34}" destId="{5EC75E3A-2EC7-4C2D-87C8-F69DD45BB4B4}" srcOrd="0" destOrd="0" presId="urn:microsoft.com/office/officeart/2005/8/layout/hierarchy6"/>
    <dgm:cxn modelId="{C1F8CFD0-893A-41A6-9DE1-6914ACA109BA}" type="presParOf" srcId="{F965F83D-9EC5-422A-AC7F-21013E865C34}" destId="{404056C0-3FDD-4640-B0D8-1E1AA74808FB}" srcOrd="1" destOrd="0" presId="urn:microsoft.com/office/officeart/2005/8/layout/hierarchy6"/>
    <dgm:cxn modelId="{F5BA6B50-2125-498D-AEE2-EF86EEF5E641}" type="presParOf" srcId="{404056C0-3FDD-4640-B0D8-1E1AA74808FB}" destId="{1EB52643-8384-4D76-B774-C2EC6A41F503}" srcOrd="0" destOrd="0" presId="urn:microsoft.com/office/officeart/2005/8/layout/hierarchy6"/>
    <dgm:cxn modelId="{E618D90E-3FFA-4D7A-9E83-2C94A0BFEFFA}" type="presParOf" srcId="{404056C0-3FDD-4640-B0D8-1E1AA74808FB}" destId="{24B55A46-102D-4BD3-9FAE-FA6E9676777C}" srcOrd="1" destOrd="0" presId="urn:microsoft.com/office/officeart/2005/8/layout/hierarchy6"/>
    <dgm:cxn modelId="{386CC3FF-AEB5-4D1F-9DB6-24E604263F30}" type="presParOf" srcId="{F965F83D-9EC5-422A-AC7F-21013E865C34}" destId="{4175502E-2F0E-4669-8C8C-E05DE00C3947}" srcOrd="2" destOrd="0" presId="urn:microsoft.com/office/officeart/2005/8/layout/hierarchy6"/>
    <dgm:cxn modelId="{8A225EA0-D9C8-42F0-BB6A-A43A0689F944}" type="presParOf" srcId="{F965F83D-9EC5-422A-AC7F-21013E865C34}" destId="{026710CC-FB32-447C-8ED8-0A57A954B92E}" srcOrd="3" destOrd="0" presId="urn:microsoft.com/office/officeart/2005/8/layout/hierarchy6"/>
    <dgm:cxn modelId="{CA2D5958-5109-4CB5-A328-CD7A702042C8}" type="presParOf" srcId="{026710CC-FB32-447C-8ED8-0A57A954B92E}" destId="{C29883E9-4EF3-4DDB-8117-5EB2EA9B80E0}" srcOrd="0" destOrd="0" presId="urn:microsoft.com/office/officeart/2005/8/layout/hierarchy6"/>
    <dgm:cxn modelId="{B67EE1AF-12E8-4AF0-A0EC-F07153D39E58}" type="presParOf" srcId="{026710CC-FB32-447C-8ED8-0A57A954B92E}" destId="{919ACC0D-5812-4070-BBAE-D27315524E6D}" srcOrd="1" destOrd="0" presId="urn:microsoft.com/office/officeart/2005/8/layout/hierarchy6"/>
    <dgm:cxn modelId="{0A6FCC74-ACE4-4E72-9524-377C1730CA9C}" type="presParOf" srcId="{0810A678-E60C-4760-BC00-63A28DF49489}" destId="{8F07F99B-93BA-4DC2-B33F-3FE6E29EA551}" srcOrd="4" destOrd="0" presId="urn:microsoft.com/office/officeart/2005/8/layout/hierarchy6"/>
    <dgm:cxn modelId="{A13E5869-A58A-4952-A5F9-33904B97E9C4}" type="presParOf" srcId="{0810A678-E60C-4760-BC00-63A28DF49489}" destId="{C918A4CF-6101-43F9-BA9C-2A68D66288F7}" srcOrd="5" destOrd="0" presId="urn:microsoft.com/office/officeart/2005/8/layout/hierarchy6"/>
    <dgm:cxn modelId="{2755BE61-AB03-4C8A-AFBB-BBD3B3AC70D0}" type="presParOf" srcId="{C918A4CF-6101-43F9-BA9C-2A68D66288F7}" destId="{EB58192B-CA91-48C1-AFA1-71F8342A1FC4}" srcOrd="0" destOrd="0" presId="urn:microsoft.com/office/officeart/2005/8/layout/hierarchy6"/>
    <dgm:cxn modelId="{531BA352-7248-43FA-B06E-A8E1F87A938B}" type="presParOf" srcId="{C918A4CF-6101-43F9-BA9C-2A68D66288F7}" destId="{1ED08E15-1335-47AE-8ECE-CF291B9B5CFB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552713" y="1867422"/>
        <a:ext cx="1858570" cy="1213870"/>
      </dsp:txXfrm>
    </dsp:sp>
    <dsp:sp modelId="{EC774DFC-B50E-4052-91A4-D750A2BE891F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F233AB-F062-4C1E-8D93-646D63AD95F9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552713" y="1867422"/>
        <a:ext cx="1858570" cy="1213870"/>
      </dsp:txXfrm>
    </dsp:sp>
    <dsp:sp modelId="{EE2CBE4C-124E-4EAF-911D-010762DA94DE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69BB72-D399-4C94-9394-585159711755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552713" y="1867422"/>
        <a:ext cx="1858570" cy="1213870"/>
      </dsp:txXfrm>
    </dsp:sp>
    <dsp:sp modelId="{28CD6758-FF7D-4807-A197-ED220337179A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4D612B-FD42-46EC-BFC4-7169B7E4F1D7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/>
            <a:t>Connectives</a:t>
          </a:r>
          <a:endParaRPr lang="en-GB" sz="1400" kern="1200" dirty="0"/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1934834" y="549050"/>
          <a:ext cx="6082687" cy="764846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1957236" y="571452"/>
        <a:ext cx="6037883" cy="720042"/>
      </dsp:txXfrm>
    </dsp:sp>
    <dsp:sp modelId="{33643D00-C75E-4DF5-A0F0-DFA21355EB8A}">
      <dsp:nvSpPr>
        <dsp:cNvPr id="0" name=""/>
        <dsp:cNvSpPr/>
      </dsp:nvSpPr>
      <dsp:spPr>
        <a:xfrm>
          <a:off x="967667" y="1313897"/>
          <a:ext cx="4008510" cy="515760"/>
        </a:xfrm>
        <a:custGeom>
          <a:avLst/>
          <a:gdLst/>
          <a:ahLst/>
          <a:cxnLst/>
          <a:rect l="0" t="0" r="0" b="0"/>
          <a:pathLst>
            <a:path>
              <a:moveTo>
                <a:pt x="4008510" y="0"/>
              </a:moveTo>
              <a:lnTo>
                <a:pt x="4008510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17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8382" y="1867422"/>
        <a:ext cx="1858570" cy="1213870"/>
      </dsp:txXfrm>
    </dsp:sp>
    <dsp:sp modelId="{67357A81-5F47-46C8-8791-23DB6B665016}">
      <dsp:nvSpPr>
        <dsp:cNvPr id="0" name=""/>
        <dsp:cNvSpPr/>
      </dsp:nvSpPr>
      <dsp:spPr>
        <a:xfrm>
          <a:off x="3481998" y="1313897"/>
          <a:ext cx="1494179" cy="515760"/>
        </a:xfrm>
        <a:custGeom>
          <a:avLst/>
          <a:gdLst/>
          <a:ahLst/>
          <a:cxnLst/>
          <a:rect l="0" t="0" r="0" b="0"/>
          <a:pathLst>
            <a:path>
              <a:moveTo>
                <a:pt x="1494179" y="0"/>
              </a:moveTo>
              <a:lnTo>
                <a:pt x="1494179" y="257880"/>
              </a:lnTo>
              <a:lnTo>
                <a:pt x="0" y="257880"/>
              </a:lnTo>
              <a:lnTo>
                <a:pt x="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51494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552713" y="1867422"/>
        <a:ext cx="1858570" cy="1213870"/>
      </dsp:txXfrm>
    </dsp:sp>
    <dsp:sp modelId="{28CD6758-FF7D-4807-A197-ED220337179A}">
      <dsp:nvSpPr>
        <dsp:cNvPr id="0" name=""/>
        <dsp:cNvSpPr/>
      </dsp:nvSpPr>
      <dsp:spPr>
        <a:xfrm>
          <a:off x="4976178" y="1313897"/>
          <a:ext cx="1020150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1020150" y="257880"/>
              </a:lnTo>
              <a:lnTo>
                <a:pt x="1020150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74D612B-FD42-46EC-BFC4-7169B7E4F1D7}">
      <dsp:nvSpPr>
        <dsp:cNvPr id="0" name=""/>
        <dsp:cNvSpPr/>
      </dsp:nvSpPr>
      <dsp:spPr>
        <a:xfrm>
          <a:off x="5029278" y="1829657"/>
          <a:ext cx="1934100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Joins Clauses</a:t>
          </a:r>
        </a:p>
      </dsp:txBody>
      <dsp:txXfrm>
        <a:off x="5067043" y="1867422"/>
        <a:ext cx="1858570" cy="1213870"/>
      </dsp:txXfrm>
    </dsp:sp>
    <dsp:sp modelId="{F7436063-BF3D-4400-ABDF-46A0C91AC2E1}">
      <dsp:nvSpPr>
        <dsp:cNvPr id="0" name=""/>
        <dsp:cNvSpPr/>
      </dsp:nvSpPr>
      <dsp:spPr>
        <a:xfrm>
          <a:off x="4976178" y="1313897"/>
          <a:ext cx="3771495" cy="515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7880"/>
              </a:lnTo>
              <a:lnTo>
                <a:pt x="3771495" y="257880"/>
              </a:lnTo>
              <a:lnTo>
                <a:pt x="3771495" y="515760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543609" y="1829657"/>
          <a:ext cx="2408129" cy="1289400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581374" y="1867422"/>
        <a:ext cx="2332599" cy="12138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9457" y="597480"/>
          <a:ext cx="5853440" cy="736020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71014" y="619037"/>
        <a:ext cx="5810326" cy="692906"/>
      </dsp:txXfrm>
    </dsp:sp>
    <dsp:sp modelId="{33643D00-C75E-4DF5-A0F0-DFA21355EB8A}">
      <dsp:nvSpPr>
        <dsp:cNvPr id="0" name=""/>
        <dsp:cNvSpPr/>
      </dsp:nvSpPr>
      <dsp:spPr>
        <a:xfrm>
          <a:off x="933394" y="1333500"/>
          <a:ext cx="4042783" cy="496321"/>
        </a:xfrm>
        <a:custGeom>
          <a:avLst/>
          <a:gdLst/>
          <a:ahLst/>
          <a:cxnLst/>
          <a:rect l="0" t="0" r="0" b="0"/>
          <a:pathLst>
            <a:path>
              <a:moveTo>
                <a:pt x="4042783" y="0"/>
              </a:moveTo>
              <a:lnTo>
                <a:pt x="4042783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2790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39132" y="1866164"/>
        <a:ext cx="1788523" cy="1168120"/>
      </dsp:txXfrm>
    </dsp:sp>
    <dsp:sp modelId="{67357A81-5F47-46C8-8791-23DB6B665016}">
      <dsp:nvSpPr>
        <dsp:cNvPr id="0" name=""/>
        <dsp:cNvSpPr/>
      </dsp:nvSpPr>
      <dsp:spPr>
        <a:xfrm>
          <a:off x="3352963" y="1333500"/>
          <a:ext cx="1623214" cy="496321"/>
        </a:xfrm>
        <a:custGeom>
          <a:avLst/>
          <a:gdLst/>
          <a:ahLst/>
          <a:cxnLst/>
          <a:rect l="0" t="0" r="0" b="0"/>
          <a:pathLst>
            <a:path>
              <a:moveTo>
                <a:pt x="1623214" y="0"/>
              </a:moveTo>
              <a:lnTo>
                <a:pt x="1623214" y="248160"/>
              </a:lnTo>
              <a:lnTo>
                <a:pt x="0" y="248160"/>
              </a:lnTo>
              <a:lnTo>
                <a:pt x="0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22359" y="1829822"/>
          <a:ext cx="1861207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Doing or Being</a:t>
          </a:r>
        </a:p>
      </dsp:txBody>
      <dsp:txXfrm>
        <a:off x="2458701" y="1866164"/>
        <a:ext cx="1788523" cy="1168120"/>
      </dsp:txXfrm>
    </dsp:sp>
    <dsp:sp modelId="{8F07F99B-93BA-4DC2-B33F-3FE6E29EA551}">
      <dsp:nvSpPr>
        <dsp:cNvPr id="0" name=""/>
        <dsp:cNvSpPr/>
      </dsp:nvSpPr>
      <dsp:spPr>
        <a:xfrm>
          <a:off x="4976178" y="1333500"/>
          <a:ext cx="981703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981703" y="248160"/>
              </a:lnTo>
              <a:lnTo>
                <a:pt x="981703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41929" y="1829822"/>
          <a:ext cx="2231903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Joins clauses</a:t>
          </a:r>
        </a:p>
      </dsp:txBody>
      <dsp:txXfrm>
        <a:off x="4878271" y="1866164"/>
        <a:ext cx="2159219" cy="1168120"/>
      </dsp:txXfrm>
    </dsp:sp>
    <dsp:sp modelId="{F7436063-BF3D-4400-ABDF-46A0C91AC2E1}">
      <dsp:nvSpPr>
        <dsp:cNvPr id="0" name=""/>
        <dsp:cNvSpPr/>
      </dsp:nvSpPr>
      <dsp:spPr>
        <a:xfrm>
          <a:off x="4976178" y="1333500"/>
          <a:ext cx="3814702" cy="49632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160"/>
              </a:lnTo>
              <a:lnTo>
                <a:pt x="3814702" y="248160"/>
              </a:lnTo>
              <a:lnTo>
                <a:pt x="3814702" y="496321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32195" y="1829822"/>
          <a:ext cx="2317370" cy="124080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Helps readers</a:t>
          </a:r>
        </a:p>
      </dsp:txBody>
      <dsp:txXfrm>
        <a:off x="7668537" y="1866164"/>
        <a:ext cx="2244686" cy="1168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732101" y="266848"/>
          <a:ext cx="4488152" cy="53718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747835" y="282582"/>
        <a:ext cx="4456684" cy="505716"/>
      </dsp:txXfrm>
    </dsp:sp>
    <dsp:sp modelId="{33643D00-C75E-4DF5-A0F0-DFA21355EB8A}">
      <dsp:nvSpPr>
        <dsp:cNvPr id="0" name=""/>
        <dsp:cNvSpPr/>
      </dsp:nvSpPr>
      <dsp:spPr>
        <a:xfrm>
          <a:off x="1876354" y="804033"/>
          <a:ext cx="3099823" cy="380557"/>
        </a:xfrm>
        <a:custGeom>
          <a:avLst/>
          <a:gdLst/>
          <a:ahLst/>
          <a:cxnLst/>
          <a:rect l="0" t="0" r="0" b="0"/>
          <a:pathLst>
            <a:path>
              <a:moveTo>
                <a:pt x="3099823" y="0"/>
              </a:moveTo>
              <a:lnTo>
                <a:pt x="3099823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1162810" y="1184590"/>
          <a:ext cx="1427089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1190675" y="1212455"/>
        <a:ext cx="1371359" cy="895662"/>
      </dsp:txXfrm>
    </dsp:sp>
    <dsp:sp modelId="{67357A81-5F47-46C8-8791-23DB6B665016}">
      <dsp:nvSpPr>
        <dsp:cNvPr id="0" name=""/>
        <dsp:cNvSpPr/>
      </dsp:nvSpPr>
      <dsp:spPr>
        <a:xfrm>
          <a:off x="3731570" y="804033"/>
          <a:ext cx="1244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1244607" y="0"/>
              </a:moveTo>
              <a:lnTo>
                <a:pt x="1244607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3018026" y="1184590"/>
          <a:ext cx="1427089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3045891" y="1212455"/>
        <a:ext cx="1371359" cy="895662"/>
      </dsp:txXfrm>
    </dsp:sp>
    <dsp:sp modelId="{5EC75E3A-2EC7-4C2D-87C8-F69DD45BB4B4}">
      <dsp:nvSpPr>
        <dsp:cNvPr id="0" name=""/>
        <dsp:cNvSpPr/>
      </dsp:nvSpPr>
      <dsp:spPr>
        <a:xfrm>
          <a:off x="2803962" y="2135982"/>
          <a:ext cx="927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927607" y="0"/>
              </a:moveTo>
              <a:lnTo>
                <a:pt x="927607" y="190278"/>
              </a:lnTo>
              <a:lnTo>
                <a:pt x="0" y="190278"/>
              </a:lnTo>
              <a:lnTo>
                <a:pt x="0" y="38055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2090418" y="2516540"/>
          <a:ext cx="1427089" cy="951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</a:t>
          </a:r>
        </a:p>
      </dsp:txBody>
      <dsp:txXfrm>
        <a:off x="2118283" y="2544405"/>
        <a:ext cx="1371359" cy="895662"/>
      </dsp:txXfrm>
    </dsp:sp>
    <dsp:sp modelId="{4175502E-2F0E-4669-8C8C-E05DE00C3947}">
      <dsp:nvSpPr>
        <dsp:cNvPr id="0" name=""/>
        <dsp:cNvSpPr/>
      </dsp:nvSpPr>
      <dsp:spPr>
        <a:xfrm>
          <a:off x="3731570" y="2135982"/>
          <a:ext cx="927607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927607" y="190278"/>
              </a:lnTo>
              <a:lnTo>
                <a:pt x="927607" y="380557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3945634" y="2516540"/>
          <a:ext cx="1427089" cy="95139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3973499" y="2544405"/>
        <a:ext cx="1371359" cy="895662"/>
      </dsp:txXfrm>
    </dsp:sp>
    <dsp:sp modelId="{8F07F99B-93BA-4DC2-B33F-3FE6E29EA551}">
      <dsp:nvSpPr>
        <dsp:cNvPr id="0" name=""/>
        <dsp:cNvSpPr/>
      </dsp:nvSpPr>
      <dsp:spPr>
        <a:xfrm>
          <a:off x="4976178" y="804033"/>
          <a:ext cx="752725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752725" y="190278"/>
              </a:lnTo>
              <a:lnTo>
                <a:pt x="752725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73242" y="1184590"/>
          <a:ext cx="1711322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901107" y="1212455"/>
        <a:ext cx="1655592" cy="895662"/>
      </dsp:txXfrm>
    </dsp:sp>
    <dsp:sp modelId="{F7436063-BF3D-4400-ABDF-46A0C91AC2E1}">
      <dsp:nvSpPr>
        <dsp:cNvPr id="0" name=""/>
        <dsp:cNvSpPr/>
      </dsp:nvSpPr>
      <dsp:spPr>
        <a:xfrm>
          <a:off x="4976178" y="804033"/>
          <a:ext cx="2924940" cy="3805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78"/>
              </a:lnTo>
              <a:lnTo>
                <a:pt x="2924940" y="190278"/>
              </a:lnTo>
              <a:lnTo>
                <a:pt x="2924940" y="38055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012691" y="1184590"/>
          <a:ext cx="1776854" cy="95139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040556" y="1212455"/>
        <a:ext cx="1721124" cy="89566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17406" y="113721"/>
          <a:ext cx="4917542" cy="58857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34645" y="130960"/>
        <a:ext cx="4883064" cy="554100"/>
      </dsp:txXfrm>
    </dsp:sp>
    <dsp:sp modelId="{33643D00-C75E-4DF5-A0F0-DFA21355EB8A}">
      <dsp:nvSpPr>
        <dsp:cNvPr id="0" name=""/>
        <dsp:cNvSpPr/>
      </dsp:nvSpPr>
      <dsp:spPr>
        <a:xfrm>
          <a:off x="1579788" y="702299"/>
          <a:ext cx="3396389" cy="416965"/>
        </a:xfrm>
        <a:custGeom>
          <a:avLst/>
          <a:gdLst/>
          <a:ahLst/>
          <a:cxnLst/>
          <a:rect l="0" t="0" r="0" b="0"/>
          <a:pathLst>
            <a:path>
              <a:moveTo>
                <a:pt x="3396389" y="0"/>
              </a:moveTo>
              <a:lnTo>
                <a:pt x="3396389" y="208482"/>
              </a:lnTo>
              <a:lnTo>
                <a:pt x="0" y="208482"/>
              </a:lnTo>
              <a:lnTo>
                <a:pt x="0" y="4169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97978" y="1119265"/>
          <a:ext cx="1563621" cy="10424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828509" y="1149796"/>
        <a:ext cx="1502559" cy="981352"/>
      </dsp:txXfrm>
    </dsp:sp>
    <dsp:sp modelId="{67357A81-5F47-46C8-8791-23DB6B665016}">
      <dsp:nvSpPr>
        <dsp:cNvPr id="0" name=""/>
        <dsp:cNvSpPr/>
      </dsp:nvSpPr>
      <dsp:spPr>
        <a:xfrm>
          <a:off x="3612496" y="702299"/>
          <a:ext cx="1363681" cy="416965"/>
        </a:xfrm>
        <a:custGeom>
          <a:avLst/>
          <a:gdLst/>
          <a:ahLst/>
          <a:cxnLst/>
          <a:rect l="0" t="0" r="0" b="0"/>
          <a:pathLst>
            <a:path>
              <a:moveTo>
                <a:pt x="1363681" y="0"/>
              </a:moveTo>
              <a:lnTo>
                <a:pt x="1363681" y="208482"/>
              </a:lnTo>
              <a:lnTo>
                <a:pt x="0" y="208482"/>
              </a:lnTo>
              <a:lnTo>
                <a:pt x="0" y="4169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830685" y="1119265"/>
          <a:ext cx="1563621" cy="10424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861216" y="1149796"/>
        <a:ext cx="1502559" cy="981352"/>
      </dsp:txXfrm>
    </dsp:sp>
    <dsp:sp modelId="{5EC75E3A-2EC7-4C2D-87C8-F69DD45BB4B4}">
      <dsp:nvSpPr>
        <dsp:cNvPr id="0" name=""/>
        <dsp:cNvSpPr/>
      </dsp:nvSpPr>
      <dsp:spPr>
        <a:xfrm>
          <a:off x="2596142" y="2161679"/>
          <a:ext cx="1016353" cy="416965"/>
        </a:xfrm>
        <a:custGeom>
          <a:avLst/>
          <a:gdLst/>
          <a:ahLst/>
          <a:cxnLst/>
          <a:rect l="0" t="0" r="0" b="0"/>
          <a:pathLst>
            <a:path>
              <a:moveTo>
                <a:pt x="1016353" y="0"/>
              </a:moveTo>
              <a:lnTo>
                <a:pt x="1016353" y="208482"/>
              </a:lnTo>
              <a:lnTo>
                <a:pt x="0" y="208482"/>
              </a:lnTo>
              <a:lnTo>
                <a:pt x="0" y="4169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1814331" y="2578645"/>
          <a:ext cx="1563621" cy="10424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1844862" y="2609176"/>
        <a:ext cx="1502559" cy="981352"/>
      </dsp:txXfrm>
    </dsp:sp>
    <dsp:sp modelId="{4175502E-2F0E-4669-8C8C-E05DE00C3947}">
      <dsp:nvSpPr>
        <dsp:cNvPr id="0" name=""/>
        <dsp:cNvSpPr/>
      </dsp:nvSpPr>
      <dsp:spPr>
        <a:xfrm>
          <a:off x="3612496" y="2161679"/>
          <a:ext cx="1016353" cy="4169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482"/>
              </a:lnTo>
              <a:lnTo>
                <a:pt x="1016353" y="208482"/>
              </a:lnTo>
              <a:lnTo>
                <a:pt x="1016353" y="4169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3847039" y="2578645"/>
          <a:ext cx="1563621" cy="10424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</a:t>
          </a:r>
        </a:p>
      </dsp:txBody>
      <dsp:txXfrm>
        <a:off x="3877570" y="2609176"/>
        <a:ext cx="1502559" cy="981352"/>
      </dsp:txXfrm>
    </dsp:sp>
    <dsp:sp modelId="{8F07F99B-93BA-4DC2-B33F-3FE6E29EA551}">
      <dsp:nvSpPr>
        <dsp:cNvPr id="0" name=""/>
        <dsp:cNvSpPr/>
      </dsp:nvSpPr>
      <dsp:spPr>
        <a:xfrm>
          <a:off x="4976178" y="702299"/>
          <a:ext cx="824739" cy="4169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482"/>
              </a:lnTo>
              <a:lnTo>
                <a:pt x="824739" y="208482"/>
              </a:lnTo>
              <a:lnTo>
                <a:pt x="824739" y="4169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63393" y="1119265"/>
          <a:ext cx="1875048" cy="10424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93924" y="1149796"/>
        <a:ext cx="1813986" cy="981352"/>
      </dsp:txXfrm>
    </dsp:sp>
    <dsp:sp modelId="{F7436063-BF3D-4400-ABDF-46A0C91AC2E1}">
      <dsp:nvSpPr>
        <dsp:cNvPr id="0" name=""/>
        <dsp:cNvSpPr/>
      </dsp:nvSpPr>
      <dsp:spPr>
        <a:xfrm>
          <a:off x="4976178" y="702299"/>
          <a:ext cx="3204775" cy="4169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482"/>
              </a:lnTo>
              <a:lnTo>
                <a:pt x="3204775" y="208482"/>
              </a:lnTo>
              <a:lnTo>
                <a:pt x="3204775" y="4169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207528" y="1119265"/>
          <a:ext cx="1946849" cy="10424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238059" y="1149796"/>
        <a:ext cx="1885787" cy="98135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517406" y="113721"/>
          <a:ext cx="4917542" cy="588578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534645" y="130960"/>
        <a:ext cx="4883064" cy="554100"/>
      </dsp:txXfrm>
    </dsp:sp>
    <dsp:sp modelId="{33643D00-C75E-4DF5-A0F0-DFA21355EB8A}">
      <dsp:nvSpPr>
        <dsp:cNvPr id="0" name=""/>
        <dsp:cNvSpPr/>
      </dsp:nvSpPr>
      <dsp:spPr>
        <a:xfrm>
          <a:off x="1579788" y="702299"/>
          <a:ext cx="3396389" cy="416965"/>
        </a:xfrm>
        <a:custGeom>
          <a:avLst/>
          <a:gdLst/>
          <a:ahLst/>
          <a:cxnLst/>
          <a:rect l="0" t="0" r="0" b="0"/>
          <a:pathLst>
            <a:path>
              <a:moveTo>
                <a:pt x="3396389" y="0"/>
              </a:moveTo>
              <a:lnTo>
                <a:pt x="3396389" y="208482"/>
              </a:lnTo>
              <a:lnTo>
                <a:pt x="0" y="208482"/>
              </a:lnTo>
              <a:lnTo>
                <a:pt x="0" y="4169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797978" y="1119265"/>
          <a:ext cx="1563621" cy="10424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828509" y="1149796"/>
        <a:ext cx="1502559" cy="981352"/>
      </dsp:txXfrm>
    </dsp:sp>
    <dsp:sp modelId="{67357A81-5F47-46C8-8791-23DB6B665016}">
      <dsp:nvSpPr>
        <dsp:cNvPr id="0" name=""/>
        <dsp:cNvSpPr/>
      </dsp:nvSpPr>
      <dsp:spPr>
        <a:xfrm>
          <a:off x="3612496" y="702299"/>
          <a:ext cx="1363681" cy="416965"/>
        </a:xfrm>
        <a:custGeom>
          <a:avLst/>
          <a:gdLst/>
          <a:ahLst/>
          <a:cxnLst/>
          <a:rect l="0" t="0" r="0" b="0"/>
          <a:pathLst>
            <a:path>
              <a:moveTo>
                <a:pt x="1363681" y="0"/>
              </a:moveTo>
              <a:lnTo>
                <a:pt x="1363681" y="208482"/>
              </a:lnTo>
              <a:lnTo>
                <a:pt x="0" y="208482"/>
              </a:lnTo>
              <a:lnTo>
                <a:pt x="0" y="4169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830685" y="1119265"/>
          <a:ext cx="1563621" cy="10424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861216" y="1149796"/>
        <a:ext cx="1502559" cy="981352"/>
      </dsp:txXfrm>
    </dsp:sp>
    <dsp:sp modelId="{5EC75E3A-2EC7-4C2D-87C8-F69DD45BB4B4}">
      <dsp:nvSpPr>
        <dsp:cNvPr id="0" name=""/>
        <dsp:cNvSpPr/>
      </dsp:nvSpPr>
      <dsp:spPr>
        <a:xfrm>
          <a:off x="2596142" y="2161679"/>
          <a:ext cx="1016353" cy="416965"/>
        </a:xfrm>
        <a:custGeom>
          <a:avLst/>
          <a:gdLst/>
          <a:ahLst/>
          <a:cxnLst/>
          <a:rect l="0" t="0" r="0" b="0"/>
          <a:pathLst>
            <a:path>
              <a:moveTo>
                <a:pt x="1016353" y="0"/>
              </a:moveTo>
              <a:lnTo>
                <a:pt x="1016353" y="208482"/>
              </a:lnTo>
              <a:lnTo>
                <a:pt x="0" y="208482"/>
              </a:lnTo>
              <a:lnTo>
                <a:pt x="0" y="4169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B52643-8384-4D76-B774-C2EC6A41F503}">
      <dsp:nvSpPr>
        <dsp:cNvPr id="0" name=""/>
        <dsp:cNvSpPr/>
      </dsp:nvSpPr>
      <dsp:spPr>
        <a:xfrm>
          <a:off x="1814331" y="2578645"/>
          <a:ext cx="1563621" cy="10424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– Being or doing word</a:t>
          </a:r>
        </a:p>
      </dsp:txBody>
      <dsp:txXfrm>
        <a:off x="1844862" y="2609176"/>
        <a:ext cx="1502559" cy="981352"/>
      </dsp:txXfrm>
    </dsp:sp>
    <dsp:sp modelId="{4175502E-2F0E-4669-8C8C-E05DE00C3947}">
      <dsp:nvSpPr>
        <dsp:cNvPr id="0" name=""/>
        <dsp:cNvSpPr/>
      </dsp:nvSpPr>
      <dsp:spPr>
        <a:xfrm>
          <a:off x="3612496" y="2161679"/>
          <a:ext cx="1016353" cy="4169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482"/>
              </a:lnTo>
              <a:lnTo>
                <a:pt x="1016353" y="208482"/>
              </a:lnTo>
              <a:lnTo>
                <a:pt x="1016353" y="41696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883E9-4EF3-4DDB-8117-5EB2EA9B80E0}">
      <dsp:nvSpPr>
        <dsp:cNvPr id="0" name=""/>
        <dsp:cNvSpPr/>
      </dsp:nvSpPr>
      <dsp:spPr>
        <a:xfrm>
          <a:off x="3847039" y="2578645"/>
          <a:ext cx="1563621" cy="1042414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Adverb – Describes a verb</a:t>
          </a:r>
        </a:p>
      </dsp:txBody>
      <dsp:txXfrm>
        <a:off x="3877570" y="2609176"/>
        <a:ext cx="1502559" cy="981352"/>
      </dsp:txXfrm>
    </dsp:sp>
    <dsp:sp modelId="{8F07F99B-93BA-4DC2-B33F-3FE6E29EA551}">
      <dsp:nvSpPr>
        <dsp:cNvPr id="0" name=""/>
        <dsp:cNvSpPr/>
      </dsp:nvSpPr>
      <dsp:spPr>
        <a:xfrm>
          <a:off x="4976178" y="702299"/>
          <a:ext cx="824739" cy="4169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482"/>
              </a:lnTo>
              <a:lnTo>
                <a:pt x="824739" y="208482"/>
              </a:lnTo>
              <a:lnTo>
                <a:pt x="824739" y="4169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58192B-CA91-48C1-AFA1-71F8342A1FC4}">
      <dsp:nvSpPr>
        <dsp:cNvPr id="0" name=""/>
        <dsp:cNvSpPr/>
      </dsp:nvSpPr>
      <dsp:spPr>
        <a:xfrm>
          <a:off x="4863393" y="1119265"/>
          <a:ext cx="1875048" cy="10424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Connectives</a:t>
          </a:r>
        </a:p>
      </dsp:txBody>
      <dsp:txXfrm>
        <a:off x="4893924" y="1149796"/>
        <a:ext cx="1813986" cy="981352"/>
      </dsp:txXfrm>
    </dsp:sp>
    <dsp:sp modelId="{F7436063-BF3D-4400-ABDF-46A0C91AC2E1}">
      <dsp:nvSpPr>
        <dsp:cNvPr id="0" name=""/>
        <dsp:cNvSpPr/>
      </dsp:nvSpPr>
      <dsp:spPr>
        <a:xfrm>
          <a:off x="4976178" y="702299"/>
          <a:ext cx="3204775" cy="4169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8482"/>
              </a:lnTo>
              <a:lnTo>
                <a:pt x="3204775" y="208482"/>
              </a:lnTo>
              <a:lnTo>
                <a:pt x="3204775" y="416965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207528" y="1119265"/>
          <a:ext cx="1946849" cy="104241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238059" y="1149796"/>
        <a:ext cx="1885787" cy="9813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59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CA5BDD-1538-9B17-7E80-311ACD3498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553BAE1-9180-D8E9-24C5-A8CC07C1C7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061EBA-40F8-F22D-7431-51C0D16C26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A501BE-444D-4B72-24E0-6E0AEE8D9B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49316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17277-06B1-2F14-8E75-EDC63D3ED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2F68AAD-0AA3-E0E1-A7B4-22582D3333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286F3C-ED48-9EB3-9768-EFE2AC317C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F7AB2D-0EEC-646E-B37E-B46BDAE174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61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20050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6.png"/><Relationship Id="rId9" Type="http://schemas.microsoft.com/office/2007/relationships/diagramDrawing" Target="../diagrams/drawing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6.png"/><Relationship Id="rId9" Type="http://schemas.microsoft.com/office/2007/relationships/diagramDrawing" Target="../diagrams/drawing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6.png"/><Relationship Id="rId9" Type="http://schemas.microsoft.com/office/2007/relationships/diagramDrawing" Target="../diagrams/drawing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6.png"/><Relationship Id="rId9" Type="http://schemas.microsoft.com/office/2007/relationships/diagramDrawing" Target="../diagrams/drawing5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7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Relationship Id="rId9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8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Relationship Id="rId9" Type="http://schemas.openxmlformats.org/officeDocument/2006/relationships/image" Target="../media/image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6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0DF956-8DDD-6A2B-334E-286FC034963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skilfully hides the green gems.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4AFC6A-E157-AD74-6B77-0DAB94436F6B}"/>
              </a:ext>
            </a:extLst>
          </p:cNvPr>
          <p:cNvSpPr/>
          <p:nvPr/>
        </p:nvSpPr>
        <p:spPr>
          <a:xfrm>
            <a:off x="9244603" y="3917314"/>
            <a:ext cx="972229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57BDDB3-FD41-B199-71AD-B2B092FFCC60}"/>
              </a:ext>
            </a:extLst>
          </p:cNvPr>
          <p:cNvSpPr/>
          <p:nvPr/>
        </p:nvSpPr>
        <p:spPr>
          <a:xfrm>
            <a:off x="2061041" y="3869917"/>
            <a:ext cx="1247775" cy="5379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1510816" y="50511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9166777" y="4509757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2139139" y="4399784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6CAA07F-A56D-1257-0DFD-E4112310BC34}"/>
              </a:ext>
            </a:extLst>
          </p:cNvPr>
          <p:cNvSpPr txBox="1">
            <a:spLocks/>
          </p:cNvSpPr>
          <p:nvPr/>
        </p:nvSpPr>
        <p:spPr>
          <a:xfrm>
            <a:off x="8596874" y="5056243"/>
            <a:ext cx="2267685" cy="619125"/>
          </a:xfrm>
          <a:prstGeom prst="roundRect">
            <a:avLst>
              <a:gd name="adj" fmla="val 8408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Plural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177671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CB51AD-0428-EDA3-34D2-A142A9A274A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skilfully hides the green gems.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F98938-4D9A-3E5D-CF22-3E6851F8113E}"/>
              </a:ext>
            </a:extLst>
          </p:cNvPr>
          <p:cNvSpPr/>
          <p:nvPr/>
        </p:nvSpPr>
        <p:spPr>
          <a:xfrm>
            <a:off x="9175182" y="3861432"/>
            <a:ext cx="1247775" cy="595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6C94D9-2B78-97A7-D361-DFE0D2EFB140}"/>
              </a:ext>
            </a:extLst>
          </p:cNvPr>
          <p:cNvSpPr/>
          <p:nvPr/>
        </p:nvSpPr>
        <p:spPr>
          <a:xfrm>
            <a:off x="2043958" y="3863968"/>
            <a:ext cx="1352550" cy="9229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8691272" y="4897956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2156292" y="4470499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9319595" y="4350630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1586390" y="5029594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826632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3083AA-6CF6-D8EC-0381-903069348985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skilfully hides the green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210175" y="5360191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492738" y="4449903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918CC82-590E-7E18-34BC-200637C1577E}"/>
              </a:ext>
            </a:extLst>
          </p:cNvPr>
          <p:cNvSpPr txBox="1">
            <a:spLocks/>
          </p:cNvSpPr>
          <p:nvPr/>
        </p:nvSpPr>
        <p:spPr>
          <a:xfrm>
            <a:off x="697058" y="1344231"/>
            <a:ext cx="73801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tense is the verb - past, present or future -?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FCE7276-C3B9-3ED5-7D2A-AA8E7B3B409C}"/>
              </a:ext>
            </a:extLst>
          </p:cNvPr>
          <p:cNvSpPr txBox="1">
            <a:spLocks/>
          </p:cNvSpPr>
          <p:nvPr/>
        </p:nvSpPr>
        <p:spPr>
          <a:xfrm>
            <a:off x="5085251" y="2585611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present tense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21734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F7C3E-61B4-76AD-00DA-E8F870521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9A319B6-C2FE-59D8-1B27-65CFFAA78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CE618E2-7E6B-0CDC-CC1F-61729C4F0E79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F54070D-AB07-846E-ED38-08ED8A4E4D43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skilfully hides the green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E4BE7A8-99C4-9A1A-67D9-3183BB8C5265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“skilfully”?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A4E72EF-3ED0-92BC-5A95-9527A5640388}"/>
              </a:ext>
            </a:extLst>
          </p:cNvPr>
          <p:cNvSpPr txBox="1">
            <a:spLocks/>
          </p:cNvSpPr>
          <p:nvPr/>
        </p:nvSpPr>
        <p:spPr>
          <a:xfrm>
            <a:off x="3633283" y="5379439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66DC64C-7F5E-6254-5D0A-CDA721859D53}"/>
              </a:ext>
            </a:extLst>
          </p:cNvPr>
          <p:cNvSpPr/>
          <p:nvPr/>
        </p:nvSpPr>
        <p:spPr>
          <a:xfrm rot="16200000">
            <a:off x="3905522" y="4466280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699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7B3982-A726-F3BA-5DFC-C2DBD326B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0349F29A-F7E9-E930-A7CA-0FF0804419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8EA950E-4BCF-B6A3-C628-35A492E85650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2DA8CB2-7E41-CB23-12B8-5CD9337E8171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skilfully hides the green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61E7A31-6A63-2588-C074-9C4DD8EEA6F4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“green”?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D45D59E-9D09-F64D-7FE1-43AB6489AF28}"/>
              </a:ext>
            </a:extLst>
          </p:cNvPr>
          <p:cNvSpPr txBox="1">
            <a:spLocks/>
          </p:cNvSpPr>
          <p:nvPr/>
        </p:nvSpPr>
        <p:spPr>
          <a:xfrm>
            <a:off x="7201665" y="537944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FDF39BDE-5CCC-0980-B949-2CC8C206F8B2}"/>
              </a:ext>
            </a:extLst>
          </p:cNvPr>
          <p:cNvSpPr/>
          <p:nvPr/>
        </p:nvSpPr>
        <p:spPr>
          <a:xfrm rot="16200000">
            <a:off x="7473904" y="44662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1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58ACA4-B633-A206-48C3-D545EDBBA7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BE97646-C3AF-F2C4-200E-9A9B877B53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ADE15A8-2453-B1F6-A493-D7FD064B1F22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1C6ACE-881A-AB74-858A-6EA196ABC73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skilfully hides the green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17B1D36-209E-1917-3107-7268BAD2A8B6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word is “the”?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979A48E-BC44-7045-D6A4-01153241A3A1}"/>
              </a:ext>
            </a:extLst>
          </p:cNvPr>
          <p:cNvSpPr txBox="1">
            <a:spLocks/>
          </p:cNvSpPr>
          <p:nvPr/>
        </p:nvSpPr>
        <p:spPr>
          <a:xfrm>
            <a:off x="6258692" y="5379440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EBE60C81-CB65-5F6F-493D-2456EF04D7E6}"/>
              </a:ext>
            </a:extLst>
          </p:cNvPr>
          <p:cNvSpPr/>
          <p:nvPr/>
        </p:nvSpPr>
        <p:spPr>
          <a:xfrm rot="16200000">
            <a:off x="6530931" y="4466281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158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B9DB36-74B4-7F7A-40E2-800E9C043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BC1BA7E-2922-E6BD-ACE5-CBA4C7702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022EA2C-C85C-60DD-64FF-11F09BE6BF2F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7550C5-5B14-B9EC-1C8E-EEB3B6F18994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1181322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skilfully hides the green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F553DA3-54BB-AD7C-2ECD-C07EDA689913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753254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classify all the words in the sentence?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D76F66D0-D59E-FEAC-E281-AF2ACE4DB3DC}"/>
              </a:ext>
            </a:extLst>
          </p:cNvPr>
          <p:cNvSpPr txBox="1">
            <a:spLocks/>
          </p:cNvSpPr>
          <p:nvPr/>
        </p:nvSpPr>
        <p:spPr>
          <a:xfrm>
            <a:off x="7589079" y="1657451"/>
            <a:ext cx="1705773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Adjective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3E378F3-95DC-E579-200A-4AA786B5676A}"/>
              </a:ext>
            </a:extLst>
          </p:cNvPr>
          <p:cNvSpPr/>
          <p:nvPr/>
        </p:nvSpPr>
        <p:spPr>
          <a:xfrm rot="5400000">
            <a:off x="7878026" y="2770485"/>
            <a:ext cx="1127881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F9B2809-C110-2198-6459-23CFF23318C4}"/>
              </a:ext>
            </a:extLst>
          </p:cNvPr>
          <p:cNvSpPr txBox="1">
            <a:spLocks/>
          </p:cNvSpPr>
          <p:nvPr/>
        </p:nvSpPr>
        <p:spPr>
          <a:xfrm>
            <a:off x="8756291" y="4973274"/>
            <a:ext cx="1896947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5" name="Arrow: Right 4">
            <a:extLst>
              <a:ext uri="{FF2B5EF4-FFF2-40B4-BE49-F238E27FC236}">
                <a16:creationId xmlns:a16="http://schemas.microsoft.com/office/drawing/2014/main" id="{C5FE50C6-DAE8-FC39-AA53-F1700A3D9559}"/>
              </a:ext>
            </a:extLst>
          </p:cNvPr>
          <p:cNvSpPr/>
          <p:nvPr/>
        </p:nvSpPr>
        <p:spPr>
          <a:xfrm rot="5400000">
            <a:off x="2100835" y="2707195"/>
            <a:ext cx="1211282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6278DED3-F56B-00B6-4A85-586FA19669C1}"/>
              </a:ext>
            </a:extLst>
          </p:cNvPr>
          <p:cNvSpPr/>
          <p:nvPr/>
        </p:nvSpPr>
        <p:spPr>
          <a:xfrm rot="16200000">
            <a:off x="9085443" y="4339383"/>
            <a:ext cx="1194880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15EED2B-0FAE-1E7B-870E-2759761AD621}"/>
              </a:ext>
            </a:extLst>
          </p:cNvPr>
          <p:cNvSpPr txBox="1">
            <a:spLocks/>
          </p:cNvSpPr>
          <p:nvPr/>
        </p:nvSpPr>
        <p:spPr>
          <a:xfrm>
            <a:off x="1501730" y="1587607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0AF17A2-BAD5-86ED-1CAE-C879ACE0E693}"/>
              </a:ext>
            </a:extLst>
          </p:cNvPr>
          <p:cNvSpPr txBox="1">
            <a:spLocks/>
          </p:cNvSpPr>
          <p:nvPr/>
        </p:nvSpPr>
        <p:spPr>
          <a:xfrm>
            <a:off x="5597268" y="1597489"/>
            <a:ext cx="1292580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8198CDB-BF0E-1973-CBB4-4E8DC0E7B56F}"/>
              </a:ext>
            </a:extLst>
          </p:cNvPr>
          <p:cNvSpPr/>
          <p:nvPr/>
        </p:nvSpPr>
        <p:spPr>
          <a:xfrm rot="5400000">
            <a:off x="5601638" y="2670914"/>
            <a:ext cx="128384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5FE965B-C41F-79A0-72E8-4E6C995CA2E2}"/>
              </a:ext>
            </a:extLst>
          </p:cNvPr>
          <p:cNvSpPr txBox="1">
            <a:spLocks/>
          </p:cNvSpPr>
          <p:nvPr/>
        </p:nvSpPr>
        <p:spPr>
          <a:xfrm>
            <a:off x="3988794" y="4994102"/>
            <a:ext cx="1650696" cy="619125"/>
          </a:xfrm>
          <a:prstGeom prst="roundRect">
            <a:avLst>
              <a:gd name="adj" fmla="val 8408"/>
            </a:avLst>
          </a:prstGeom>
          <a:solidFill>
            <a:srgbClr val="FF3399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B0558144-6155-02C6-6F2A-2A72AEA49549}"/>
              </a:ext>
            </a:extLst>
          </p:cNvPr>
          <p:cNvSpPr/>
          <p:nvPr/>
        </p:nvSpPr>
        <p:spPr>
          <a:xfrm rot="16200000">
            <a:off x="4216703" y="4339383"/>
            <a:ext cx="1194878" cy="232334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CF246A-24F6-CB8A-6C48-79F736259DE3}"/>
              </a:ext>
            </a:extLst>
          </p:cNvPr>
          <p:cNvSpPr txBox="1">
            <a:spLocks/>
          </p:cNvSpPr>
          <p:nvPr/>
        </p:nvSpPr>
        <p:spPr>
          <a:xfrm>
            <a:off x="6090451" y="4994102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Determiner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29561859-EEF4-43DC-A51D-6860E02DEECD}"/>
              </a:ext>
            </a:extLst>
          </p:cNvPr>
          <p:cNvSpPr/>
          <p:nvPr/>
        </p:nvSpPr>
        <p:spPr>
          <a:xfrm rot="16200000">
            <a:off x="6722759" y="4397044"/>
            <a:ext cx="1283840" cy="205971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250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2010391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of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time, manner and place.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3B4160-0F4B-3352-038B-D64E3D1916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0000CAD-87D2-93F3-2944-93D485C3595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D08439A6-7599-01F5-3D28-D57073973CE2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say that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fixed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muscles of steel.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fixed the rocket.</a:t>
            </a:r>
          </a:p>
        </p:txBody>
      </p:sp>
    </p:spTree>
    <p:extLst>
      <p:ext uri="{BB962C8B-B14F-4D97-AF65-F5344CB8AC3E}">
        <p14:creationId xmlns:p14="http://schemas.microsoft.com/office/powerpoint/2010/main" val="12285210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22AE9C-2699-8335-9907-9E6091FB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FFC1A633-A5DC-76F6-BFDD-3C0FCBED4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52ABB4B-F16C-94C8-5B5F-5207A594C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20374-BAC6-9541-A5DE-464644FF1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25696D-68E6-8F97-08D5-EE934BF4653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906E20C-3648-C01D-2084-1553F523ECE9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5A51CD0B-8D6A-D656-CD94-CDD2164C59BD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84459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FBC91-ACD0-3453-1DF5-D5C6AF947A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4D836544-FE5B-2106-B486-9586BD4587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D3A11BBE-BD2B-C8E0-BE3C-9EC115F4E7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EF3D441-BDE3-7D11-A863-9B862916EE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AEFE4D-B556-33E4-5B6C-FE347E771DF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EE13A48-D377-E21F-A583-9DFF8C67E13A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1889BD75-C8F3-2B97-5437-B394C87E40B8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6777265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4C46B-E017-7E7C-77D4-E89755B6C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C369924-1669-9BC7-EDE2-6E24ACDA68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CB26647-20CE-574C-70CA-BDF604B5D7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4BDCF3-EE3A-CCD9-5305-3EC9B7354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590C75-C795-849B-5850-AE6CAEABEA7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82AA8-E4BA-56DF-01E1-E7AAAB578AE1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mean?</a:t>
            </a:r>
          </a:p>
        </p:txBody>
      </p:sp>
      <p:graphicFrame>
        <p:nvGraphicFramePr>
          <p:cNvPr id="11" name="Diagram 10">
            <a:extLst>
              <a:ext uri="{FF2B5EF4-FFF2-40B4-BE49-F238E27FC236}">
                <a16:creationId xmlns:a16="http://schemas.microsoft.com/office/drawing/2014/main" id="{A2E08A59-9723-F7E1-3305-E07C6A8A4A5A}"/>
              </a:ext>
            </a:extLst>
          </p:cNvPr>
          <p:cNvGraphicFramePr/>
          <p:nvPr/>
        </p:nvGraphicFramePr>
        <p:xfrm>
          <a:off x="1544319" y="771525"/>
          <a:ext cx="9952356" cy="36681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0975168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92B937-F5F8-FBB4-0181-BD03B0857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3512E8BA-EC97-142B-5C0C-55E955DCB7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FF594D6-072F-C574-942B-6B0D7506A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576467-5DF5-EA35-F102-9423DFA35D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E206408-02D6-4C4E-1A17-FEA98EEC5563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10B7229A-DB33-368F-71CB-7F32036A4AF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1DE30A-C059-B83D-8606-DE59A938176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these words do?</a:t>
            </a:r>
          </a:p>
        </p:txBody>
      </p:sp>
    </p:spTree>
    <p:extLst>
      <p:ext uri="{BB962C8B-B14F-4D97-AF65-F5344CB8AC3E}">
        <p14:creationId xmlns:p14="http://schemas.microsoft.com/office/powerpoint/2010/main" val="2018513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15759-B217-CEF9-3811-7A3CF074B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C00C75D1-BCF2-9162-608D-009BE14BE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E31F756-57D9-753D-88B9-2484550206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427464-14B1-0FF1-8714-F5BB0691A5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4EF9E7D-252B-82A2-F696-AFFB0353AB23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978C9725-7707-938F-3B75-A67FA3DD5838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65592F5-7E72-49B3-B464-A6FE3DFC4ABB}"/>
              </a:ext>
            </a:extLst>
          </p:cNvPr>
          <p:cNvSpPr txBox="1"/>
          <p:nvPr/>
        </p:nvSpPr>
        <p:spPr>
          <a:xfrm>
            <a:off x="2943859" y="4439632"/>
            <a:ext cx="7153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Under Verb Phrase, we have some more terms and categories. 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 verb is?</a:t>
            </a:r>
          </a:p>
        </p:txBody>
      </p:sp>
    </p:spTree>
    <p:extLst>
      <p:ext uri="{BB962C8B-B14F-4D97-AF65-F5344CB8AC3E}">
        <p14:creationId xmlns:p14="http://schemas.microsoft.com/office/powerpoint/2010/main" val="20839447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9089B4-B98F-168F-A62B-F57FF2C751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08BDF8E-ABCE-A199-3471-556116B2C4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EC269591-E01D-C1FB-F9EB-5A4DCE98E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C6E315-7A2B-2B23-F7BE-89C1C9C66B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4A55FDC-FC64-1564-C103-6DD41CF2D3DC}"/>
              </a:ext>
            </a:extLst>
          </p:cNvPr>
          <p:cNvGraphicFramePr/>
          <p:nvPr/>
        </p:nvGraphicFramePr>
        <p:xfrm>
          <a:off x="1544319" y="704851"/>
          <a:ext cx="9952356" cy="37347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684F6029-8677-78CA-5C38-083E36F0851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1FACA8B-E572-8F70-B5E7-2F1053200983}"/>
              </a:ext>
            </a:extLst>
          </p:cNvPr>
          <p:cNvSpPr txBox="1"/>
          <p:nvPr/>
        </p:nvSpPr>
        <p:spPr>
          <a:xfrm>
            <a:off x="3391534" y="4808963"/>
            <a:ext cx="7153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Today, we’re going to categorise </a:t>
            </a:r>
            <a:br>
              <a:rPr lang="en-GB" sz="2400" dirty="0"/>
            </a:br>
            <a:r>
              <a:rPr lang="en-GB" sz="2400" dirty="0"/>
              <a:t>some types of adverbs so it’s easier to spot them!</a:t>
            </a:r>
          </a:p>
        </p:txBody>
      </p:sp>
    </p:spTree>
    <p:extLst>
      <p:ext uri="{BB962C8B-B14F-4D97-AF65-F5344CB8AC3E}">
        <p14:creationId xmlns:p14="http://schemas.microsoft.com/office/powerpoint/2010/main" val="19132147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2" y="124043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remember what 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3" y="2997478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 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1021238" y="5185150"/>
            <a:ext cx="10216530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Adverbs usually end in the suffix “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21224 -0.311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04" y="-1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24353" y="212891"/>
            <a:ext cx="11377035" cy="11725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E7B86A-6D8B-D590-7210-181DC2662403}"/>
              </a:ext>
            </a:extLst>
          </p:cNvPr>
          <p:cNvSpPr txBox="1">
            <a:spLocks/>
          </p:cNvSpPr>
          <p:nvPr/>
        </p:nvSpPr>
        <p:spPr>
          <a:xfrm>
            <a:off x="1616363" y="3712083"/>
            <a:ext cx="8959273" cy="91648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sat quietly in the rocket.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13E494-D47B-7343-ADEA-4BC786E3091F}"/>
              </a:ext>
            </a:extLst>
          </p:cNvPr>
          <p:cNvSpPr txBox="1"/>
          <p:nvPr/>
        </p:nvSpPr>
        <p:spPr>
          <a:xfrm>
            <a:off x="2831021" y="5486703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“sat” is the verb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92C4A50-AD99-2288-CBC7-2D9310C0F897}"/>
              </a:ext>
            </a:extLst>
          </p:cNvPr>
          <p:cNvCxnSpPr>
            <a:cxnSpLocks/>
          </p:cNvCxnSpPr>
          <p:nvPr/>
        </p:nvCxnSpPr>
        <p:spPr>
          <a:xfrm flipV="1">
            <a:off x="4148705" y="4495052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5427CC1-8675-1381-ED98-8152B4F726C1}"/>
              </a:ext>
            </a:extLst>
          </p:cNvPr>
          <p:cNvCxnSpPr>
            <a:cxnSpLocks/>
          </p:cNvCxnSpPr>
          <p:nvPr/>
        </p:nvCxnSpPr>
        <p:spPr>
          <a:xfrm>
            <a:off x="3722255" y="4439331"/>
            <a:ext cx="785090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0BF9C730-C140-A10B-B093-F7EBA820D134}"/>
              </a:ext>
            </a:extLst>
          </p:cNvPr>
          <p:cNvSpPr txBox="1">
            <a:spLocks/>
          </p:cNvSpPr>
          <p:nvPr/>
        </p:nvSpPr>
        <p:spPr>
          <a:xfrm>
            <a:off x="324352" y="212891"/>
            <a:ext cx="11377035" cy="11725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E687D27-FDD6-8F72-3D58-495B3522EFB7}"/>
              </a:ext>
            </a:extLst>
          </p:cNvPr>
          <p:cNvSpPr txBox="1"/>
          <p:nvPr/>
        </p:nvSpPr>
        <p:spPr>
          <a:xfrm>
            <a:off x="324351" y="1896499"/>
            <a:ext cx="11377035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“Quietly” describes the verb - how Emile sat.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adverb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3EDE949-E548-8342-60DC-EAA94C11D77E}"/>
              </a:ext>
            </a:extLst>
          </p:cNvPr>
          <p:cNvCxnSpPr>
            <a:cxnSpLocks/>
          </p:cNvCxnSpPr>
          <p:nvPr/>
        </p:nvCxnSpPr>
        <p:spPr>
          <a:xfrm>
            <a:off x="5445319" y="3020291"/>
            <a:ext cx="0" cy="78629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DD0826-A4A8-C8B0-18AD-305BF0BF94BF}"/>
              </a:ext>
            </a:extLst>
          </p:cNvPr>
          <p:cNvCxnSpPr>
            <a:cxnSpLocks/>
          </p:cNvCxnSpPr>
          <p:nvPr/>
        </p:nvCxnSpPr>
        <p:spPr>
          <a:xfrm>
            <a:off x="4702274" y="4439331"/>
            <a:ext cx="148609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9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25E7B172-0849-0A1C-4F86-D4E0297669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324353" y="212891"/>
            <a:ext cx="11377035" cy="11725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5E7B86A-6D8B-D590-7210-181DC2662403}"/>
              </a:ext>
            </a:extLst>
          </p:cNvPr>
          <p:cNvSpPr txBox="1">
            <a:spLocks/>
          </p:cNvSpPr>
          <p:nvPr/>
        </p:nvSpPr>
        <p:spPr>
          <a:xfrm>
            <a:off x="324351" y="3712083"/>
            <a:ext cx="11377034" cy="916482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Aimee thought carefully about the question.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913E494-D47B-7343-ADEA-4BC786E3091F}"/>
              </a:ext>
            </a:extLst>
          </p:cNvPr>
          <p:cNvSpPr txBox="1"/>
          <p:nvPr/>
        </p:nvSpPr>
        <p:spPr>
          <a:xfrm>
            <a:off x="1870186" y="5426296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“Thought” is the verb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92C4A50-AD99-2288-CBC7-2D9310C0F897}"/>
              </a:ext>
            </a:extLst>
          </p:cNvPr>
          <p:cNvCxnSpPr>
            <a:cxnSpLocks/>
          </p:cNvCxnSpPr>
          <p:nvPr/>
        </p:nvCxnSpPr>
        <p:spPr>
          <a:xfrm flipV="1">
            <a:off x="3289723" y="4439331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5427CC1-8675-1381-ED98-8152B4F726C1}"/>
              </a:ext>
            </a:extLst>
          </p:cNvPr>
          <p:cNvCxnSpPr>
            <a:cxnSpLocks/>
          </p:cNvCxnSpPr>
          <p:nvPr/>
        </p:nvCxnSpPr>
        <p:spPr>
          <a:xfrm>
            <a:off x="2419927" y="4439331"/>
            <a:ext cx="1810327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itle 1">
            <a:extLst>
              <a:ext uri="{FF2B5EF4-FFF2-40B4-BE49-F238E27FC236}">
                <a16:creationId xmlns:a16="http://schemas.microsoft.com/office/drawing/2014/main" id="{0BF9C730-C140-A10B-B093-F7EBA820D134}"/>
              </a:ext>
            </a:extLst>
          </p:cNvPr>
          <p:cNvSpPr txBox="1">
            <a:spLocks/>
          </p:cNvSpPr>
          <p:nvPr/>
        </p:nvSpPr>
        <p:spPr>
          <a:xfrm>
            <a:off x="324352" y="212891"/>
            <a:ext cx="11377035" cy="1172564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E687D27-FDD6-8F72-3D58-495B3522EFB7}"/>
              </a:ext>
            </a:extLst>
          </p:cNvPr>
          <p:cNvSpPr txBox="1"/>
          <p:nvPr/>
        </p:nvSpPr>
        <p:spPr>
          <a:xfrm>
            <a:off x="324351" y="1896499"/>
            <a:ext cx="11377035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“Carefully” describes the verb - how Aimee thought.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adverb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3EDE949-E548-8342-60DC-EAA94C11D77E}"/>
              </a:ext>
            </a:extLst>
          </p:cNvPr>
          <p:cNvCxnSpPr>
            <a:cxnSpLocks/>
          </p:cNvCxnSpPr>
          <p:nvPr/>
        </p:nvCxnSpPr>
        <p:spPr>
          <a:xfrm>
            <a:off x="5445319" y="3020291"/>
            <a:ext cx="0" cy="78629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8DD0826-A4A8-C8B0-18AD-305BF0BF94BF}"/>
              </a:ext>
            </a:extLst>
          </p:cNvPr>
          <p:cNvCxnSpPr>
            <a:cxnSpLocks/>
          </p:cNvCxnSpPr>
          <p:nvPr/>
        </p:nvCxnSpPr>
        <p:spPr>
          <a:xfrm>
            <a:off x="4470400" y="4439331"/>
            <a:ext cx="1819564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842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9" grpId="0" animBg="1"/>
      <p:bldP spid="2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740352" y="164408"/>
            <a:ext cx="10283535" cy="1191816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Most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describe the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manner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 which a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performed.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81F1330-33B7-65B8-E211-57D46ABFEE1B}"/>
              </a:ext>
            </a:extLst>
          </p:cNvPr>
          <p:cNvSpPr txBox="1">
            <a:spLocks/>
          </p:cNvSpPr>
          <p:nvPr/>
        </p:nvSpPr>
        <p:spPr>
          <a:xfrm>
            <a:off x="248072" y="1606322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quickly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1A2E2466-8966-3DE9-9DFE-275FBEEE4E44}"/>
              </a:ext>
            </a:extLst>
          </p:cNvPr>
          <p:cNvSpPr txBox="1">
            <a:spLocks/>
          </p:cNvSpPr>
          <p:nvPr/>
        </p:nvSpPr>
        <p:spPr>
          <a:xfrm>
            <a:off x="248072" y="2470464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funnily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B293E6D-3004-A4E9-4F45-15D81159BB28}"/>
              </a:ext>
            </a:extLst>
          </p:cNvPr>
          <p:cNvSpPr txBox="1">
            <a:spLocks/>
          </p:cNvSpPr>
          <p:nvPr/>
        </p:nvSpPr>
        <p:spPr>
          <a:xfrm>
            <a:off x="248072" y="3334606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jauntily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635E9C1C-F0A0-1D3C-8FF5-B97F6FC061B8}"/>
              </a:ext>
            </a:extLst>
          </p:cNvPr>
          <p:cNvSpPr txBox="1">
            <a:spLocks/>
          </p:cNvSpPr>
          <p:nvPr/>
        </p:nvSpPr>
        <p:spPr>
          <a:xfrm>
            <a:off x="248072" y="4198748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slowly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FA64C89-9A13-BFD5-FF6C-7AF224F9480C}"/>
              </a:ext>
            </a:extLst>
          </p:cNvPr>
          <p:cNvSpPr txBox="1">
            <a:spLocks/>
          </p:cNvSpPr>
          <p:nvPr/>
        </p:nvSpPr>
        <p:spPr>
          <a:xfrm>
            <a:off x="248072" y="5062892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energetically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CAF12D9-2733-69A2-A601-D58FF82118B0}"/>
              </a:ext>
            </a:extLst>
          </p:cNvPr>
          <p:cNvSpPr txBox="1">
            <a:spLocks/>
          </p:cNvSpPr>
          <p:nvPr/>
        </p:nvSpPr>
        <p:spPr>
          <a:xfrm>
            <a:off x="4216680" y="1606322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confidently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8038AE54-521D-F4EA-A19E-1F3EE6B841DE}"/>
              </a:ext>
            </a:extLst>
          </p:cNvPr>
          <p:cNvSpPr txBox="1">
            <a:spLocks/>
          </p:cNvSpPr>
          <p:nvPr/>
        </p:nvSpPr>
        <p:spPr>
          <a:xfrm>
            <a:off x="4216680" y="2470464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clumsily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9CBE46BB-CB79-4592-7394-5E5298DEB873}"/>
              </a:ext>
            </a:extLst>
          </p:cNvPr>
          <p:cNvSpPr txBox="1">
            <a:spLocks/>
          </p:cNvSpPr>
          <p:nvPr/>
        </p:nvSpPr>
        <p:spPr>
          <a:xfrm>
            <a:off x="4216680" y="3334606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cautiously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046A30B-823C-F1F6-DA2F-13F0C751350E}"/>
              </a:ext>
            </a:extLst>
          </p:cNvPr>
          <p:cNvSpPr txBox="1">
            <a:spLocks/>
          </p:cNvSpPr>
          <p:nvPr/>
        </p:nvSpPr>
        <p:spPr>
          <a:xfrm>
            <a:off x="4216680" y="4198748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cheerfully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B65ADC7-5BD1-0EB9-56AB-33908B31639F}"/>
              </a:ext>
            </a:extLst>
          </p:cNvPr>
          <p:cNvSpPr txBox="1">
            <a:spLocks/>
          </p:cNvSpPr>
          <p:nvPr/>
        </p:nvSpPr>
        <p:spPr>
          <a:xfrm>
            <a:off x="4216680" y="5062892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aimlessly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977D10-5DD9-7E90-F795-317CD14CC086}"/>
              </a:ext>
            </a:extLst>
          </p:cNvPr>
          <p:cNvSpPr txBox="1">
            <a:spLocks/>
          </p:cNvSpPr>
          <p:nvPr/>
        </p:nvSpPr>
        <p:spPr>
          <a:xfrm>
            <a:off x="8180527" y="1606322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000" b="1" u="sng" dirty="0">
                <a:solidFill>
                  <a:schemeClr val="bg1"/>
                </a:solidFill>
                <a:ea typeface="Andika"/>
                <a:cs typeface="Andika"/>
              </a:rPr>
              <a:t>thoughtlessly</a:t>
            </a:r>
            <a:r>
              <a:rPr lang="en-GB" sz="2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9356EA9-FF87-B596-AB11-8B655FDCAE99}"/>
              </a:ext>
            </a:extLst>
          </p:cNvPr>
          <p:cNvSpPr txBox="1">
            <a:spLocks/>
          </p:cNvSpPr>
          <p:nvPr/>
        </p:nvSpPr>
        <p:spPr>
          <a:xfrm>
            <a:off x="8180527" y="2470464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gracefully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D69D1393-C93D-5365-CAC9-315618202E11}"/>
              </a:ext>
            </a:extLst>
          </p:cNvPr>
          <p:cNvSpPr txBox="1">
            <a:spLocks/>
          </p:cNvSpPr>
          <p:nvPr/>
        </p:nvSpPr>
        <p:spPr>
          <a:xfrm>
            <a:off x="8180527" y="3334606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purposely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2373886-152C-9786-B622-D781D98631CF}"/>
              </a:ext>
            </a:extLst>
          </p:cNvPr>
          <p:cNvSpPr txBox="1">
            <a:spLocks/>
          </p:cNvSpPr>
          <p:nvPr/>
        </p:nvSpPr>
        <p:spPr>
          <a:xfrm>
            <a:off x="8180527" y="4198748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gingerly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FFB3A1DB-C89F-E241-F18D-66633B03FB4F}"/>
              </a:ext>
            </a:extLst>
          </p:cNvPr>
          <p:cNvSpPr txBox="1">
            <a:spLocks/>
          </p:cNvSpPr>
          <p:nvPr/>
        </p:nvSpPr>
        <p:spPr>
          <a:xfrm>
            <a:off x="8180527" y="5062892"/>
            <a:ext cx="3816000" cy="697054"/>
          </a:xfrm>
          <a:prstGeom prst="roundRect">
            <a:avLst>
              <a:gd name="adj" fmla="val 11531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A man walks </a:t>
            </a:r>
            <a:r>
              <a:rPr lang="en-GB" sz="2400" b="1" u="sng" dirty="0">
                <a:solidFill>
                  <a:schemeClr val="bg1"/>
                </a:solidFill>
                <a:ea typeface="Andika"/>
                <a:cs typeface="Andika"/>
              </a:rPr>
              <a:t>casually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29DAB3B-FF5C-8536-AC54-6FF52C250490}"/>
              </a:ext>
            </a:extLst>
          </p:cNvPr>
          <p:cNvSpPr txBox="1">
            <a:spLocks/>
          </p:cNvSpPr>
          <p:nvPr/>
        </p:nvSpPr>
        <p:spPr>
          <a:xfrm>
            <a:off x="256149" y="6010044"/>
            <a:ext cx="11740378" cy="61139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</a:t>
            </a:r>
            <a:r>
              <a:rPr lang="en-GB" sz="32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 of manner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nearly always end in “</a:t>
            </a:r>
            <a:r>
              <a:rPr lang="en-GB" sz="3200" b="1" u="sng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8604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D6851F-94DE-5357-7A07-D9D6023FFC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279302A-705B-6D50-8249-3B102B6D79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50B2E5B-1A27-1FE2-2143-8D558F1BEAC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say that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49C4174-96F3-11A7-6B1C-D2E0FEC07464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fixed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3D59608-320F-2BF4-0D89-3BFE3F518F1F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metaphor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muscles of steel.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ECE727F-46A4-3F25-D7E9-7846188C2486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fixed the </a:t>
            </a:r>
            <a:r>
              <a:rPr lang="en-GB" sz="40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6641869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807028" y="124086"/>
            <a:ext cx="10283535" cy="88383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There are other types of </a:t>
            </a:r>
            <a:r>
              <a:rPr lang="en-GB" sz="4000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807029" y="1177718"/>
            <a:ext cx="10283534" cy="8838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Three common types of adverb are: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4702053" y="2264074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647345" y="2264074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place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C7772-8132-6D82-F2F6-26D1F5EDCC5B}"/>
              </a:ext>
            </a:extLst>
          </p:cNvPr>
          <p:cNvSpPr txBox="1"/>
          <p:nvPr/>
        </p:nvSpPr>
        <p:spPr>
          <a:xfrm>
            <a:off x="8756761" y="2237183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cause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4702053" y="3630963"/>
            <a:ext cx="2839073" cy="2009061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Soon,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Yesterday,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Every day,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Often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647345" y="3637493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Near,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There,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Here,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AF6AE7-E5B0-7B52-D83E-D46BFF762E53}"/>
              </a:ext>
            </a:extLst>
          </p:cNvPr>
          <p:cNvSpPr txBox="1"/>
          <p:nvPr/>
        </p:nvSpPr>
        <p:spPr>
          <a:xfrm>
            <a:off x="8756761" y="3559525"/>
            <a:ext cx="2839073" cy="2009061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Because,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As,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However,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So that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E36A3A-009E-EC5B-37A7-712E0E08FD77}"/>
              </a:ext>
            </a:extLst>
          </p:cNvPr>
          <p:cNvSpPr txBox="1">
            <a:spLocks/>
          </p:cNvSpPr>
          <p:nvPr/>
        </p:nvSpPr>
        <p:spPr>
          <a:xfrm>
            <a:off x="256149" y="6010044"/>
            <a:ext cx="11740378" cy="61139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</a:t>
            </a:r>
            <a:r>
              <a:rPr lang="en-GB" sz="32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adverbs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rarely end in “</a:t>
            </a:r>
            <a:r>
              <a:rPr lang="en-GB" sz="3200" b="1" u="sng" dirty="0" err="1">
                <a:solidFill>
                  <a:srgbClr val="FFFF00"/>
                </a:solidFill>
                <a:latin typeface="+mn-lt"/>
                <a:ea typeface="Andika"/>
                <a:cs typeface="Andika"/>
              </a:rPr>
              <a:t>ly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63211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" grpId="0" animBg="1"/>
      <p:bldP spid="4" grpId="0" animBg="1"/>
      <p:bldP spid="9" grpId="0" animBg="1"/>
      <p:bldP spid="11" grpId="0" animBg="1"/>
      <p:bldP spid="12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255001" y="298395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255001" y="1671814"/>
            <a:ext cx="2839073" cy="228147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Near,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There,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Here,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6534C2D-155A-6F79-2517-55432C0B8E2B}"/>
              </a:ext>
            </a:extLst>
          </p:cNvPr>
          <p:cNvSpPr txBox="1"/>
          <p:nvPr/>
        </p:nvSpPr>
        <p:spPr>
          <a:xfrm>
            <a:off x="3626699" y="351879"/>
            <a:ext cx="8171488" cy="1191816"/>
          </a:xfrm>
          <a:prstGeom prst="roundRect">
            <a:avLst/>
          </a:prstGeom>
          <a:solidFill>
            <a:srgbClr val="7030A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solidFill>
                  <a:srgbClr val="FFFF00"/>
                </a:solidFill>
              </a:rPr>
              <a:t>Adverbs of place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tell you </a:t>
            </a:r>
            <a:r>
              <a:rPr lang="en-GB" sz="3200" b="1" u="sng" dirty="0">
                <a:solidFill>
                  <a:srgbClr val="FFFF00"/>
                </a:solidFill>
              </a:rPr>
              <a:t>where</a:t>
            </a:r>
            <a:r>
              <a:rPr lang="en-GB" sz="3200" dirty="0">
                <a:solidFill>
                  <a:schemeClr val="bg1"/>
                </a:solidFill>
              </a:rPr>
              <a:t> the </a:t>
            </a:r>
            <a:r>
              <a:rPr lang="en-GB" sz="3200" u="sng" dirty="0">
                <a:solidFill>
                  <a:srgbClr val="FFFF00"/>
                </a:solidFill>
              </a:rPr>
              <a:t>verb</a:t>
            </a:r>
            <a:r>
              <a:rPr lang="en-GB" sz="3200" dirty="0">
                <a:solidFill>
                  <a:schemeClr val="bg1"/>
                </a:solidFill>
              </a:rPr>
              <a:t> happened.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079779-C763-7263-4E03-8D0125F9B222}"/>
              </a:ext>
            </a:extLst>
          </p:cNvPr>
          <p:cNvSpPr txBox="1"/>
          <p:nvPr/>
        </p:nvSpPr>
        <p:spPr>
          <a:xfrm>
            <a:off x="3626699" y="2751279"/>
            <a:ext cx="8171488" cy="1191816"/>
          </a:xfrm>
          <a:prstGeom prst="roundRect">
            <a:avLst/>
          </a:prstGeom>
          <a:solidFill>
            <a:srgbClr val="7030A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think of a sentence that uses an </a:t>
            </a:r>
            <a:r>
              <a:rPr lang="en-GB" sz="3200" u="sng" dirty="0">
                <a:solidFill>
                  <a:srgbClr val="FFFF00"/>
                </a:solidFill>
              </a:rPr>
              <a:t>adverb of place</a:t>
            </a:r>
            <a:r>
              <a:rPr lang="en-GB" sz="3200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59965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255001" y="298395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255001" y="1671814"/>
            <a:ext cx="2839073" cy="228147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Near,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There,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Here,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CEF8B6-B241-6CF1-E402-31ADF4AF2CEF}"/>
              </a:ext>
            </a:extLst>
          </p:cNvPr>
          <p:cNvSpPr txBox="1"/>
          <p:nvPr/>
        </p:nvSpPr>
        <p:spPr>
          <a:xfrm>
            <a:off x="3626699" y="1687787"/>
            <a:ext cx="8171488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will be playing football there.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02FBB9-76D5-935A-F8A4-8AEF8D24693C}"/>
              </a:ext>
            </a:extLst>
          </p:cNvPr>
          <p:cNvSpPr txBox="1"/>
          <p:nvPr/>
        </p:nvSpPr>
        <p:spPr>
          <a:xfrm>
            <a:off x="3626699" y="3311907"/>
            <a:ext cx="8171488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 football behind the school.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A88F5D-1B94-F552-A20F-D3EFBC94A0FC}"/>
              </a:ext>
            </a:extLst>
          </p:cNvPr>
          <p:cNvSpPr txBox="1"/>
          <p:nvPr/>
        </p:nvSpPr>
        <p:spPr>
          <a:xfrm>
            <a:off x="3626699" y="4846720"/>
            <a:ext cx="8171488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played football near the school.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2EF09F-8CA9-7A7F-B00C-684B9A1AA8EA}"/>
              </a:ext>
            </a:extLst>
          </p:cNvPr>
          <p:cNvSpPr txBox="1"/>
          <p:nvPr/>
        </p:nvSpPr>
        <p:spPr>
          <a:xfrm>
            <a:off x="3626699" y="351879"/>
            <a:ext cx="8171488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the adverb of place?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0574C3D-AC62-CCB0-45A0-9AB41F96F543}"/>
              </a:ext>
            </a:extLst>
          </p:cNvPr>
          <p:cNvSpPr txBox="1"/>
          <p:nvPr/>
        </p:nvSpPr>
        <p:spPr>
          <a:xfrm>
            <a:off x="3626699" y="1748947"/>
            <a:ext cx="8171488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will be playing football </a:t>
            </a:r>
            <a:r>
              <a:rPr lang="en-GB" sz="3200" b="1" u="sng" dirty="0">
                <a:solidFill>
                  <a:srgbClr val="FFFF00"/>
                </a:solidFill>
              </a:rPr>
              <a:t>there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BF28A858-0805-0F4C-998D-9EC37836DD45}"/>
              </a:ext>
            </a:extLst>
          </p:cNvPr>
          <p:cNvSpPr/>
          <p:nvPr/>
        </p:nvSpPr>
        <p:spPr>
          <a:xfrm rot="16200000">
            <a:off x="9541671" y="2465204"/>
            <a:ext cx="890587" cy="53340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B0F23E-34BE-D4B1-7783-858A8E4F2FFA}"/>
              </a:ext>
            </a:extLst>
          </p:cNvPr>
          <p:cNvSpPr txBox="1"/>
          <p:nvPr/>
        </p:nvSpPr>
        <p:spPr>
          <a:xfrm>
            <a:off x="3626699" y="3314335"/>
            <a:ext cx="8171488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 football </a:t>
            </a:r>
            <a:r>
              <a:rPr lang="en-GB" sz="3200" b="1" u="sng" dirty="0">
                <a:solidFill>
                  <a:srgbClr val="FFFF00"/>
                </a:solidFill>
              </a:rPr>
              <a:t>behind</a:t>
            </a:r>
            <a:r>
              <a:rPr lang="en-GB" sz="3200" dirty="0">
                <a:solidFill>
                  <a:schemeClr val="bg1"/>
                </a:solidFill>
              </a:rPr>
              <a:t> the school.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89CE6B9C-6545-2B74-B0AD-56C32898478F}"/>
              </a:ext>
            </a:extLst>
          </p:cNvPr>
          <p:cNvSpPr/>
          <p:nvPr/>
        </p:nvSpPr>
        <p:spPr>
          <a:xfrm rot="16200000">
            <a:off x="7533850" y="4019820"/>
            <a:ext cx="890587" cy="53340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322665B-FFDD-050A-A551-F1F1BB19F3D8}"/>
              </a:ext>
            </a:extLst>
          </p:cNvPr>
          <p:cNvSpPr txBox="1"/>
          <p:nvPr/>
        </p:nvSpPr>
        <p:spPr>
          <a:xfrm>
            <a:off x="3626699" y="4890707"/>
            <a:ext cx="8171488" cy="64698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played football </a:t>
            </a:r>
            <a:r>
              <a:rPr lang="en-GB" sz="3200" b="1" u="sng" dirty="0">
                <a:solidFill>
                  <a:srgbClr val="FFFF00"/>
                </a:solidFill>
              </a:rPr>
              <a:t>near</a:t>
            </a:r>
            <a:r>
              <a:rPr lang="en-GB" sz="3200" dirty="0">
                <a:solidFill>
                  <a:schemeClr val="bg1"/>
                </a:solidFill>
              </a:rPr>
              <a:t> the school.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72441C1E-D9D7-8B6C-1759-089AF99DF2ED}"/>
              </a:ext>
            </a:extLst>
          </p:cNvPr>
          <p:cNvSpPr/>
          <p:nvPr/>
        </p:nvSpPr>
        <p:spPr>
          <a:xfrm rot="16200000">
            <a:off x="7824363" y="5667111"/>
            <a:ext cx="890587" cy="533400"/>
          </a:xfrm>
          <a:prstGeom prst="rightArrow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151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393813" y="320898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time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393813" y="1687787"/>
            <a:ext cx="2839073" cy="228147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Yesterday,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Every day,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Often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56F91D-3677-E434-091C-BC50576C6867}"/>
              </a:ext>
            </a:extLst>
          </p:cNvPr>
          <p:cNvSpPr txBox="1"/>
          <p:nvPr/>
        </p:nvSpPr>
        <p:spPr>
          <a:xfrm>
            <a:off x="3626699" y="351879"/>
            <a:ext cx="8171488" cy="173664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solidFill>
                  <a:srgbClr val="FFFF00"/>
                </a:solidFill>
              </a:rPr>
              <a:t>Adverbs of time </a:t>
            </a:r>
            <a:r>
              <a:rPr lang="en-GB" sz="3200" dirty="0">
                <a:solidFill>
                  <a:schemeClr val="bg1"/>
                </a:solidFill>
              </a:rPr>
              <a:t>tell you </a:t>
            </a:r>
            <a:r>
              <a:rPr lang="en-GB" sz="3200" b="1" u="sng" dirty="0">
                <a:solidFill>
                  <a:schemeClr val="bg1"/>
                </a:solidFill>
              </a:rPr>
              <a:t>when</a:t>
            </a:r>
            <a:r>
              <a:rPr lang="en-GB" sz="3200" dirty="0">
                <a:solidFill>
                  <a:schemeClr val="bg1"/>
                </a:solidFill>
              </a:rPr>
              <a:t> the </a:t>
            </a:r>
            <a:r>
              <a:rPr lang="en-GB" sz="3200" u="sng" dirty="0">
                <a:solidFill>
                  <a:srgbClr val="FFFF00"/>
                </a:solidFill>
              </a:rPr>
              <a:t>verb</a:t>
            </a:r>
            <a:r>
              <a:rPr lang="en-GB" sz="3200" dirty="0">
                <a:solidFill>
                  <a:schemeClr val="bg1"/>
                </a:solidFill>
              </a:rPr>
              <a:t> happened, how long it happened for or how often it happens.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0340C3-D75A-3525-8771-FC877E5CA694}"/>
              </a:ext>
            </a:extLst>
          </p:cNvPr>
          <p:cNvSpPr txBox="1"/>
          <p:nvPr/>
        </p:nvSpPr>
        <p:spPr>
          <a:xfrm>
            <a:off x="3626699" y="2751279"/>
            <a:ext cx="8171488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think of a sentence that uses an adverb of time?</a:t>
            </a:r>
          </a:p>
        </p:txBody>
      </p:sp>
    </p:spTree>
    <p:extLst>
      <p:ext uri="{BB962C8B-B14F-4D97-AF65-F5344CB8AC3E}">
        <p14:creationId xmlns:p14="http://schemas.microsoft.com/office/powerpoint/2010/main" val="386500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393813" y="320898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time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393813" y="1687787"/>
            <a:ext cx="2839073" cy="228147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Soon,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Yesterday,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Every day,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Often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F530AD8-9135-D046-A669-BB1766FB2AEE}"/>
              </a:ext>
            </a:extLst>
          </p:cNvPr>
          <p:cNvSpPr txBox="1"/>
          <p:nvPr/>
        </p:nvSpPr>
        <p:spPr>
          <a:xfrm>
            <a:off x="3626699" y="1687787"/>
            <a:ext cx="8171488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will be playing football soon.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5E08CE-E05D-4A5A-EFF9-A44BB9DAA47D}"/>
              </a:ext>
            </a:extLst>
          </p:cNvPr>
          <p:cNvSpPr txBox="1"/>
          <p:nvPr/>
        </p:nvSpPr>
        <p:spPr>
          <a:xfrm>
            <a:off x="3626699" y="3311907"/>
            <a:ext cx="8171488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 football often.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E213B9-BD49-D1EC-62CA-47E01F773A49}"/>
              </a:ext>
            </a:extLst>
          </p:cNvPr>
          <p:cNvSpPr txBox="1"/>
          <p:nvPr/>
        </p:nvSpPr>
        <p:spPr>
          <a:xfrm>
            <a:off x="3626699" y="4846720"/>
            <a:ext cx="8171488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played football yesterday.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6C600C-5515-A567-59E0-96B68BC363E4}"/>
              </a:ext>
            </a:extLst>
          </p:cNvPr>
          <p:cNvSpPr txBox="1"/>
          <p:nvPr/>
        </p:nvSpPr>
        <p:spPr>
          <a:xfrm>
            <a:off x="3626699" y="351879"/>
            <a:ext cx="8171488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the adverb of time?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483049-D182-7AE8-8640-96A581E30CD2}"/>
              </a:ext>
            </a:extLst>
          </p:cNvPr>
          <p:cNvSpPr txBox="1"/>
          <p:nvPr/>
        </p:nvSpPr>
        <p:spPr>
          <a:xfrm>
            <a:off x="3626699" y="1687787"/>
            <a:ext cx="8171488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will be playing football </a:t>
            </a:r>
            <a:r>
              <a:rPr lang="en-GB" sz="3200" b="1" u="sng" dirty="0">
                <a:solidFill>
                  <a:srgbClr val="FFFF00"/>
                </a:solidFill>
              </a:rPr>
              <a:t>soon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6BF7B3E3-A429-7FC1-DEF2-A8F6A64921C8}"/>
              </a:ext>
            </a:extLst>
          </p:cNvPr>
          <p:cNvSpPr/>
          <p:nvPr/>
        </p:nvSpPr>
        <p:spPr>
          <a:xfrm rot="16200000">
            <a:off x="9589295" y="2393156"/>
            <a:ext cx="890587" cy="5334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F696D0-3CFF-8E61-A000-FB369E8C2712}"/>
              </a:ext>
            </a:extLst>
          </p:cNvPr>
          <p:cNvSpPr txBox="1"/>
          <p:nvPr/>
        </p:nvSpPr>
        <p:spPr>
          <a:xfrm>
            <a:off x="3626699" y="3308432"/>
            <a:ext cx="8171488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 football </a:t>
            </a:r>
            <a:r>
              <a:rPr lang="en-GB" sz="3200" b="1" u="sng" dirty="0">
                <a:solidFill>
                  <a:srgbClr val="FFFF00"/>
                </a:solidFill>
              </a:rPr>
              <a:t>often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2AF22F99-B946-8516-94E4-C048684A2172}"/>
              </a:ext>
            </a:extLst>
          </p:cNvPr>
          <p:cNvSpPr/>
          <p:nvPr/>
        </p:nvSpPr>
        <p:spPr>
          <a:xfrm rot="16200000">
            <a:off x="8589171" y="4012406"/>
            <a:ext cx="890587" cy="5334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369E87-DF91-4861-1ECF-00B79C2CDBF3}"/>
              </a:ext>
            </a:extLst>
          </p:cNvPr>
          <p:cNvSpPr txBox="1"/>
          <p:nvPr/>
        </p:nvSpPr>
        <p:spPr>
          <a:xfrm>
            <a:off x="3626699" y="4850143"/>
            <a:ext cx="8171488" cy="64698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played football </a:t>
            </a:r>
            <a:r>
              <a:rPr lang="en-GB" sz="3200" b="1" u="sng" dirty="0">
                <a:solidFill>
                  <a:srgbClr val="FFFF00"/>
                </a:solidFill>
              </a:rPr>
              <a:t>yesterday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A204066-1685-D5D6-E538-45509FBFEC82}"/>
              </a:ext>
            </a:extLst>
          </p:cNvPr>
          <p:cNvSpPr/>
          <p:nvPr/>
        </p:nvSpPr>
        <p:spPr>
          <a:xfrm rot="16200000">
            <a:off x="8779670" y="5583085"/>
            <a:ext cx="890587" cy="5334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007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 animBg="1"/>
      <p:bldP spid="6" grpId="0" animBg="1"/>
      <p:bldP spid="7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2CC7772-8132-6D82-F2F6-26D1F5EDCC5B}"/>
              </a:ext>
            </a:extLst>
          </p:cNvPr>
          <p:cNvSpPr txBox="1"/>
          <p:nvPr/>
        </p:nvSpPr>
        <p:spPr>
          <a:xfrm>
            <a:off x="448355" y="352981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cause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AF6AE7-E5B0-7B52-D83E-D46BFF762E53}"/>
              </a:ext>
            </a:extLst>
          </p:cNvPr>
          <p:cNvSpPr txBox="1"/>
          <p:nvPr/>
        </p:nvSpPr>
        <p:spPr>
          <a:xfrm>
            <a:off x="448355" y="1675323"/>
            <a:ext cx="2839073" cy="228147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Because,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However,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So that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AA8AA73-5492-79D6-897B-A83ADA92B01C}"/>
              </a:ext>
            </a:extLst>
          </p:cNvPr>
          <p:cNvSpPr txBox="1"/>
          <p:nvPr/>
        </p:nvSpPr>
        <p:spPr>
          <a:xfrm>
            <a:off x="3626699" y="351879"/>
            <a:ext cx="8171488" cy="1191816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solidFill>
                  <a:srgbClr val="FFFF00"/>
                </a:solidFill>
              </a:rPr>
              <a:t>Adverbs of cause</a:t>
            </a:r>
            <a:r>
              <a:rPr lang="en-GB" sz="3200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tell you </a:t>
            </a:r>
            <a:r>
              <a:rPr lang="en-GB" sz="3200" b="1" dirty="0">
                <a:solidFill>
                  <a:srgbClr val="FFFF00"/>
                </a:solidFill>
              </a:rPr>
              <a:t>why </a:t>
            </a:r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rgbClr val="FFFF00"/>
                </a:solidFill>
              </a:rPr>
              <a:t>verb</a:t>
            </a:r>
            <a:r>
              <a:rPr lang="en-GB" sz="3200" dirty="0">
                <a:solidFill>
                  <a:schemeClr val="bg1"/>
                </a:solidFill>
              </a:rPr>
              <a:t> happened.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164CF8-18B7-E8BE-259F-DD549A23A060}"/>
              </a:ext>
            </a:extLst>
          </p:cNvPr>
          <p:cNvSpPr txBox="1"/>
          <p:nvPr/>
        </p:nvSpPr>
        <p:spPr>
          <a:xfrm>
            <a:off x="3626699" y="2751279"/>
            <a:ext cx="8171488" cy="1191816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think of a sentence that uses an </a:t>
            </a:r>
            <a:r>
              <a:rPr lang="en-GB" sz="3200" u="sng" dirty="0">
                <a:solidFill>
                  <a:srgbClr val="FFFF00"/>
                </a:solidFill>
              </a:rPr>
              <a:t>adverb of cause</a:t>
            </a:r>
            <a:r>
              <a:rPr lang="en-GB" sz="3200" dirty="0">
                <a:solidFill>
                  <a:schemeClr val="bg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55449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F530AD8-9135-D046-A669-BB1766FB2AEE}"/>
              </a:ext>
            </a:extLst>
          </p:cNvPr>
          <p:cNvSpPr txBox="1"/>
          <p:nvPr/>
        </p:nvSpPr>
        <p:spPr>
          <a:xfrm>
            <a:off x="3626699" y="1687787"/>
            <a:ext cx="8171488" cy="646986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 football because I like to.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15E08CE-E05D-4A5A-EFF9-A44BB9DAA47D}"/>
              </a:ext>
            </a:extLst>
          </p:cNvPr>
          <p:cNvSpPr txBox="1"/>
          <p:nvPr/>
        </p:nvSpPr>
        <p:spPr>
          <a:xfrm>
            <a:off x="3626699" y="3311907"/>
            <a:ext cx="8171488" cy="646986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 football so that I improve.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E213B9-BD49-D1EC-62CA-47E01F773A49}"/>
              </a:ext>
            </a:extLst>
          </p:cNvPr>
          <p:cNvSpPr txBox="1"/>
          <p:nvPr/>
        </p:nvSpPr>
        <p:spPr>
          <a:xfrm>
            <a:off x="235818" y="4846720"/>
            <a:ext cx="11562369" cy="629960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100" dirty="0">
                <a:solidFill>
                  <a:schemeClr val="bg1"/>
                </a:solidFill>
              </a:rPr>
              <a:t>I played football, however, I would like to play cricket.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6C600C-5515-A567-59E0-96B68BC363E4}"/>
              </a:ext>
            </a:extLst>
          </p:cNvPr>
          <p:cNvSpPr txBox="1"/>
          <p:nvPr/>
        </p:nvSpPr>
        <p:spPr>
          <a:xfrm>
            <a:off x="3626699" y="351879"/>
            <a:ext cx="8171488" cy="646986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the adverb of cause?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E483049-D182-7AE8-8640-96A581E30CD2}"/>
              </a:ext>
            </a:extLst>
          </p:cNvPr>
          <p:cNvSpPr txBox="1"/>
          <p:nvPr/>
        </p:nvSpPr>
        <p:spPr>
          <a:xfrm>
            <a:off x="3626699" y="1688538"/>
            <a:ext cx="8171488" cy="646986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 football </a:t>
            </a:r>
            <a:r>
              <a:rPr lang="en-GB" sz="3200" b="1" u="sng" dirty="0">
                <a:solidFill>
                  <a:srgbClr val="FFFF00"/>
                </a:solidFill>
              </a:rPr>
              <a:t>because</a:t>
            </a:r>
            <a:r>
              <a:rPr lang="en-GB" sz="3200" dirty="0">
                <a:solidFill>
                  <a:schemeClr val="bg1"/>
                </a:solidFill>
              </a:rPr>
              <a:t> I like to.</a:t>
            </a:r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6BF7B3E3-A429-7FC1-DEF2-A8F6A64921C8}"/>
              </a:ext>
            </a:extLst>
          </p:cNvPr>
          <p:cNvSpPr/>
          <p:nvPr/>
        </p:nvSpPr>
        <p:spPr>
          <a:xfrm rot="16200000">
            <a:off x="7728410" y="2454190"/>
            <a:ext cx="890587" cy="5334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AF696D0-3CFF-8E61-A000-FB369E8C2712}"/>
              </a:ext>
            </a:extLst>
          </p:cNvPr>
          <p:cNvSpPr txBox="1"/>
          <p:nvPr/>
        </p:nvSpPr>
        <p:spPr>
          <a:xfrm>
            <a:off x="3653970" y="3311907"/>
            <a:ext cx="8171488" cy="646986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I play football </a:t>
            </a:r>
            <a:r>
              <a:rPr lang="en-GB" sz="3200" b="1" u="sng" dirty="0">
                <a:solidFill>
                  <a:srgbClr val="FFFF00"/>
                </a:solidFill>
              </a:rPr>
              <a:t>so that</a:t>
            </a:r>
            <a:r>
              <a:rPr lang="en-GB" sz="3200" b="1" dirty="0">
                <a:solidFill>
                  <a:srgbClr val="FFFF00"/>
                </a:solidFill>
              </a:rPr>
              <a:t> </a:t>
            </a:r>
            <a:r>
              <a:rPr lang="en-GB" sz="3200" dirty="0">
                <a:solidFill>
                  <a:schemeClr val="bg1"/>
                </a:solidFill>
              </a:rPr>
              <a:t>I improve.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2AF22F99-B946-8516-94E4-C048684A2172}"/>
              </a:ext>
            </a:extLst>
          </p:cNvPr>
          <p:cNvSpPr/>
          <p:nvPr/>
        </p:nvSpPr>
        <p:spPr>
          <a:xfrm rot="16200000">
            <a:off x="7728410" y="4044071"/>
            <a:ext cx="890587" cy="53340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369E87-DF91-4861-1ECF-00B79C2CDBF3}"/>
              </a:ext>
            </a:extLst>
          </p:cNvPr>
          <p:cNvSpPr txBox="1"/>
          <p:nvPr/>
        </p:nvSpPr>
        <p:spPr>
          <a:xfrm>
            <a:off x="235819" y="4831997"/>
            <a:ext cx="11798186" cy="629960"/>
          </a:xfrm>
          <a:prstGeom prst="roundRect">
            <a:avLst/>
          </a:prstGeom>
          <a:solidFill>
            <a:srgbClr val="00B05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100" dirty="0">
                <a:solidFill>
                  <a:schemeClr val="bg1"/>
                </a:solidFill>
              </a:rPr>
              <a:t>I played football, </a:t>
            </a:r>
            <a:r>
              <a:rPr lang="en-GB" sz="3100" b="1" u="sng" dirty="0">
                <a:solidFill>
                  <a:srgbClr val="FFFF00"/>
                </a:solidFill>
              </a:rPr>
              <a:t>however</a:t>
            </a:r>
            <a:r>
              <a:rPr lang="en-GB" sz="3100" dirty="0">
                <a:solidFill>
                  <a:schemeClr val="bg1"/>
                </a:solidFill>
              </a:rPr>
              <a:t>, I would like to play cricket.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FA204066-1685-D5D6-E538-45509FBFEC82}"/>
              </a:ext>
            </a:extLst>
          </p:cNvPr>
          <p:cNvSpPr/>
          <p:nvPr/>
        </p:nvSpPr>
        <p:spPr>
          <a:xfrm rot="16200000">
            <a:off x="4533980" y="5559941"/>
            <a:ext cx="890587" cy="53340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8513B6-9032-8017-E221-7AFFEEA9F3FF}"/>
              </a:ext>
            </a:extLst>
          </p:cNvPr>
          <p:cNvSpPr txBox="1"/>
          <p:nvPr/>
        </p:nvSpPr>
        <p:spPr>
          <a:xfrm>
            <a:off x="448355" y="352981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Adverbs of cause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7F5AF9-5C13-52E7-4A18-3A50F3F0597F}"/>
              </a:ext>
            </a:extLst>
          </p:cNvPr>
          <p:cNvSpPr txBox="1"/>
          <p:nvPr/>
        </p:nvSpPr>
        <p:spPr>
          <a:xfrm>
            <a:off x="448355" y="1675323"/>
            <a:ext cx="2839073" cy="228147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Because,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As,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However,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So that</a:t>
            </a:r>
          </a:p>
        </p:txBody>
      </p:sp>
    </p:spTree>
    <p:extLst>
      <p:ext uri="{BB962C8B-B14F-4D97-AF65-F5344CB8AC3E}">
        <p14:creationId xmlns:p14="http://schemas.microsoft.com/office/powerpoint/2010/main" val="64870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3" grpId="0" animBg="1"/>
      <p:bldP spid="6" grpId="0" animBg="1"/>
      <p:bldP spid="7" grpId="0" animBg="1"/>
      <p:bldP spid="10" grpId="0" animBg="1"/>
      <p:bldP spid="11" grpId="0" animBg="1"/>
      <p:bldP spid="12" grpId="0" animBg="1"/>
      <p:bldP spid="1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ED88970-2F52-CF4B-6CDC-C2B2A4F9D2C0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“Behind” is </a:t>
            </a:r>
            <a:b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an adverb of place</a:t>
            </a:r>
          </a:p>
        </p:txBody>
      </p:sp>
    </p:spTree>
    <p:extLst>
      <p:ext uri="{BB962C8B-B14F-4D97-AF65-F5344CB8AC3E}">
        <p14:creationId xmlns:p14="http://schemas.microsoft.com/office/powerpoint/2010/main" val="95664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583055" y="4699019"/>
            <a:ext cx="109902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“Behind” describes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</a:rPr>
              <a:t>where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 the verb happened </a:t>
            </a:r>
            <a:b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so it is an 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</a:rPr>
              <a:t>adverb of place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1C65330-2AF4-BB30-7CC2-B3522C937724}"/>
              </a:ext>
            </a:extLst>
          </p:cNvPr>
          <p:cNvSpPr txBox="1"/>
          <p:nvPr/>
        </p:nvSpPr>
        <p:spPr>
          <a:xfrm>
            <a:off x="974361" y="2038796"/>
            <a:ext cx="1061674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“Behind” is </a:t>
            </a:r>
            <a:b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6600" dirty="0">
                <a:solidFill>
                  <a:srgbClr val="FFFF00"/>
                </a:solidFill>
                <a:latin typeface="Andika" panose="02000000000000000000" pitchFamily="2" charset="0"/>
              </a:rPr>
              <a:t>an adverb of place</a:t>
            </a:r>
          </a:p>
        </p:txBody>
      </p:sp>
    </p:spTree>
    <p:extLst>
      <p:ext uri="{BB962C8B-B14F-4D97-AF65-F5344CB8AC3E}">
        <p14:creationId xmlns:p14="http://schemas.microsoft.com/office/powerpoint/2010/main" val="1442015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1C6694A0-D421-8D90-D0E8-8830C99F28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F82D31-9D8A-91BC-1580-AE9ED571983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E3BFD1C-0345-A6CF-EA0A-C98896387151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“After”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place.</a:t>
            </a:r>
          </a:p>
        </p:txBody>
      </p:sp>
    </p:spTree>
    <p:extLst>
      <p:ext uri="{BB962C8B-B14F-4D97-AF65-F5344CB8AC3E}">
        <p14:creationId xmlns:p14="http://schemas.microsoft.com/office/powerpoint/2010/main" val="411195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949F49-EB76-E7B4-FE83-A7B3A226EB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ABE95CD-C2B8-6ABD-CFB3-9DABCEC7E6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519FA9-22CF-9738-9E93-2C9EE52E7D3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say that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80060FF-B1CD-2EAA-865D-071384D6C4DC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past?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fixed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AA4A4F-7DCF-FBB8-987A-0C000168873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muscles of steel.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8972F-8ECF-0E84-8A03-40CE16D4C2C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fixed the </a:t>
            </a:r>
            <a:r>
              <a:rPr lang="en-GB" sz="4000" dirty="0">
                <a:solidFill>
                  <a:srgbClr val="00B0F0"/>
                </a:solidFill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641345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D191D-6489-1519-959F-E3D5AF9EFD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FB6BF800-4B0A-DCD1-9D01-E6BAAD7ABE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217D1-A052-0CCB-915D-0DE6EA9D02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94664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7B82AE-AE71-4D0B-7F23-B3157D8A0B3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76B7B6-24B2-E1CA-18F5-6C27C229FC30}"/>
              </a:ext>
            </a:extLst>
          </p:cNvPr>
          <p:cNvSpPr txBox="1"/>
          <p:nvPr/>
        </p:nvSpPr>
        <p:spPr>
          <a:xfrm>
            <a:off x="673143" y="4978480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“After” describes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when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 the verb happened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it is an </a:t>
            </a:r>
            <a:r>
              <a:rPr lang="en-GB" sz="3600" u="sng" dirty="0">
                <a:solidFill>
                  <a:schemeClr val="bg1"/>
                </a:solidFill>
                <a:latin typeface="Andika" panose="02000000000000000000" pitchFamily="2" charset="0"/>
              </a:rPr>
              <a:t>adverb of time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B776BDBD-9DFE-7A04-E046-9C0AD972EA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3F55834-814B-6161-FEFE-FF7055980012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“After”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time.</a:t>
            </a:r>
          </a:p>
        </p:txBody>
      </p:sp>
    </p:spTree>
    <p:extLst>
      <p:ext uri="{BB962C8B-B14F-4D97-AF65-F5344CB8AC3E}">
        <p14:creationId xmlns:p14="http://schemas.microsoft.com/office/powerpoint/2010/main" val="242946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AA800-376A-F844-6CE4-16DE6E4886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C66452AB-4518-1AC6-C8AD-A1947A567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AFF61-6D24-6D97-8C9D-A22C03FA6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610857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4DDF9FC-115E-96C5-276A-24B0F22A0DD2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52C450-B6F2-B453-5B72-A75135978CB0}"/>
              </a:ext>
            </a:extLst>
          </p:cNvPr>
          <p:cNvSpPr txBox="1"/>
          <p:nvPr/>
        </p:nvSpPr>
        <p:spPr>
          <a:xfrm>
            <a:off x="476250" y="2038796"/>
            <a:ext cx="1111485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“Quickly”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time.</a:t>
            </a:r>
          </a:p>
        </p:txBody>
      </p:sp>
    </p:spTree>
    <p:extLst>
      <p:ext uri="{BB962C8B-B14F-4D97-AF65-F5344CB8AC3E}">
        <p14:creationId xmlns:p14="http://schemas.microsoft.com/office/powerpoint/2010/main" val="3418592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572AA-DE71-72B6-3976-541FCC3BC1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8ACAE2BE-ED78-6075-37E2-1DF3EEA115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9F580A-2531-1E45-7850-FFE3C67010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1450" y="530352"/>
            <a:ext cx="11768001" cy="60822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73BFF2-3983-4958-FD3C-FA03EF6C6300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7459878-F3B8-8155-948C-606BE5F86B7E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“Quickly” describes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how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 verb happened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so it is an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adverb of manner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64C3459-EAF6-6EA3-92CC-15ABBAEEBA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D8DF57-1E83-348E-D953-E1CE1E8EF462}"/>
              </a:ext>
            </a:extLst>
          </p:cNvPr>
          <p:cNvSpPr txBox="1"/>
          <p:nvPr/>
        </p:nvSpPr>
        <p:spPr>
          <a:xfrm>
            <a:off x="476250" y="2038796"/>
            <a:ext cx="1111485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“Quickly”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manner.</a:t>
            </a:r>
          </a:p>
        </p:txBody>
      </p:sp>
    </p:spTree>
    <p:extLst>
      <p:ext uri="{BB962C8B-B14F-4D97-AF65-F5344CB8AC3E}">
        <p14:creationId xmlns:p14="http://schemas.microsoft.com/office/powerpoint/2010/main" val="2570740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4B2B1F-9B0C-7E93-212D-856E0591C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F57F35F8-1A20-A093-352D-D1CD8FAA12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4ECF31D-A184-310A-BBC9-0FACE1238F45}"/>
              </a:ext>
            </a:extLst>
          </p:cNvPr>
          <p:cNvSpPr txBox="1">
            <a:spLocks/>
          </p:cNvSpPr>
          <p:nvPr/>
        </p:nvSpPr>
        <p:spPr>
          <a:xfrm>
            <a:off x="239986" y="530352"/>
            <a:ext cx="11699466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8BC69BD-A790-3632-F22C-1ECF787AC42B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8CA4A3-1CDC-A060-2719-0786034FFDE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“Carefully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manner.</a:t>
            </a:r>
          </a:p>
        </p:txBody>
      </p:sp>
    </p:spTree>
    <p:extLst>
      <p:ext uri="{BB962C8B-B14F-4D97-AF65-F5344CB8AC3E}">
        <p14:creationId xmlns:p14="http://schemas.microsoft.com/office/powerpoint/2010/main" val="1657760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E2F53A-4A65-AC6B-D966-57F9623E67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1F9C450-FA03-3646-3B72-8A6751C838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3562B9-E498-0BB8-EC44-59F685F61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6203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22CD12-E97F-8D38-175E-0AF076FC2A4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4F22107-DD7A-BFCB-46E4-BC1FBA8DBD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7AECED3-DD4C-3539-E8AE-B047365B1928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“Carefully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manner.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22816E-07E5-E3C3-747F-581C06EC1D07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“Quickly” describes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how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 verb happened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so it is an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adverb of manner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93233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0CCEC7-1363-9B80-75F5-4A5D9D40A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A81D1581-B8EF-7D83-1DB9-52CFC1891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68F7D-6186-B931-F309-108D699F61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4AA367-B7FE-9445-9DB1-F569CDEB7B3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70B72C-94BB-8BB4-A5D7-3A2E4457C92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“Yesterday” is an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adverb of time.</a:t>
            </a:r>
          </a:p>
        </p:txBody>
      </p:sp>
    </p:spTree>
    <p:extLst>
      <p:ext uri="{BB962C8B-B14F-4D97-AF65-F5344CB8AC3E}">
        <p14:creationId xmlns:p14="http://schemas.microsoft.com/office/powerpoint/2010/main" val="676244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DD2F-E8C8-04DD-3EDE-97453570C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A19E575-E31C-C84B-A933-44C27B63E1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59A2557-4552-6FF0-D635-FF7C57E14FCD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10765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8C591C-DDCD-5400-F194-49FDE18DD70A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E9F3561-16BA-D94D-392D-3CDEAB5B25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5C8F5F1-6C9F-1A7C-D763-A9CDCE3BE101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“Yesterday” describes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when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 verb happened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so it is an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adverb of time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078357-EB81-C727-99BC-B14D8D7BE555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“Yesterday” is an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adverb of time.</a:t>
            </a:r>
          </a:p>
        </p:txBody>
      </p:sp>
    </p:spTree>
    <p:extLst>
      <p:ext uri="{BB962C8B-B14F-4D97-AF65-F5344CB8AC3E}">
        <p14:creationId xmlns:p14="http://schemas.microsoft.com/office/powerpoint/2010/main" val="174720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27978-037A-DC22-DFDB-49651C4A5B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515699D9-6AE1-72B4-3562-E7E36DF54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C287A7-FF55-60CE-A051-68FF9FB1FA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9985" y="530352"/>
            <a:ext cx="11699466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792432-12CA-B9D7-C90C-9D8EA246BC91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0EA7D9-2F10-8C00-6C58-AF6A5D23BAA2}"/>
              </a:ext>
            </a:extLst>
          </p:cNvPr>
          <p:cNvSpPr txBox="1"/>
          <p:nvPr/>
        </p:nvSpPr>
        <p:spPr>
          <a:xfrm>
            <a:off x="371475" y="2038796"/>
            <a:ext cx="112196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“Soon”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place.</a:t>
            </a:r>
          </a:p>
        </p:txBody>
      </p:sp>
    </p:spTree>
    <p:extLst>
      <p:ext uri="{BB962C8B-B14F-4D97-AF65-F5344CB8AC3E}">
        <p14:creationId xmlns:p14="http://schemas.microsoft.com/office/powerpoint/2010/main" val="109080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E2AA2-003E-4C41-17B8-AB1E4F6C2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7F41B5DC-4D4A-147A-C9FA-469113F1CD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54A302-752B-8B0A-E981-2334CEC6DC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12EC6F-558F-4AB4-6721-CD3F94742EC4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3822CECC-E6D1-E631-4908-DDA309C60B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43C20D5-9F36-EA06-5884-EE4C717FD2C8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“Soon” describes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when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 verb happened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so it is an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adverb of time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3D06E4-663A-95DF-4E43-9313E1865E64}"/>
              </a:ext>
            </a:extLst>
          </p:cNvPr>
          <p:cNvSpPr txBox="1"/>
          <p:nvPr/>
        </p:nvSpPr>
        <p:spPr>
          <a:xfrm>
            <a:off x="371475" y="2038796"/>
            <a:ext cx="112196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“Soon”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time.</a:t>
            </a:r>
          </a:p>
        </p:txBody>
      </p:sp>
    </p:spTree>
    <p:extLst>
      <p:ext uri="{BB962C8B-B14F-4D97-AF65-F5344CB8AC3E}">
        <p14:creationId xmlns:p14="http://schemas.microsoft.com/office/powerpoint/2010/main" val="1011801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4B4D78-92B4-0590-CAB0-677D218A93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E0B060E2-FCF1-6571-69E7-93B214593C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C14D7B-F870-5D22-16A1-6F0696FB37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7ED67C7-D893-9CB2-FEE7-DF0711F62093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D271C4-3BC9-3E1B-E1BE-A0A3BED3E1D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“Everywhere” is an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adverb of manner.</a:t>
            </a:r>
          </a:p>
        </p:txBody>
      </p:sp>
    </p:spTree>
    <p:extLst>
      <p:ext uri="{BB962C8B-B14F-4D97-AF65-F5344CB8AC3E}">
        <p14:creationId xmlns:p14="http://schemas.microsoft.com/office/powerpoint/2010/main" val="35640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5919C-3A98-1964-AA8F-57F54176C5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9E768A5-5A00-23DE-6EA7-74DBFF301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2B481EB-FC97-E5D6-22C7-351909A58C7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say that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E6B811A-CD1B-5399-91AA-5E9E0792ACE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fixed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DFEDE2C-82B4-DF7B-90B5-461B4EC3E26A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muscles of steel.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76AB503-7C1C-7D5A-F829-43E8812A44D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fixed the </a:t>
            </a:r>
            <a:r>
              <a:rPr lang="en-GB" sz="4000" dirty="0">
                <a:solidFill>
                  <a:srgbClr val="00B0F0"/>
                </a:solidFill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7156117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DF7985-9399-2877-D9E6-E8719FABE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Shape, background pattern&#10;&#10;Description automatically generated">
            <a:extLst>
              <a:ext uri="{FF2B5EF4-FFF2-40B4-BE49-F238E27FC236}">
                <a16:creationId xmlns:a16="http://schemas.microsoft.com/office/drawing/2014/main" id="{DE1821AC-47FB-2ABD-9B68-391E8CEACD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A1E3A-B21F-3E9D-6F80-AD390B371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DFACB5-A2B3-D8E9-D4CD-381DB5458F6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1377F094-BE45-88B4-0513-6E17F7C2EA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CE7048E-C25E-2A1A-A28C-F86E7B0BD50D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“Everywhere” describes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where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 verb happened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so it is an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adverb of place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573040-1686-F492-EA76-8B999812441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“Everywhere” is an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adverb of place.</a:t>
            </a:r>
          </a:p>
        </p:txBody>
      </p:sp>
    </p:spTree>
    <p:extLst>
      <p:ext uri="{BB962C8B-B14F-4D97-AF65-F5344CB8AC3E}">
        <p14:creationId xmlns:p14="http://schemas.microsoft.com/office/powerpoint/2010/main" val="383786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9AAFE-E4F4-9607-A9CA-9F3274D0A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25328271-BF84-1AAA-4567-44B52119C5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9C539D-CC3C-FDC8-01DC-761C9E2B7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4F03C7-2AC1-9BB5-F7BA-C61DABB08EB4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18D43-E09B-A119-ACE6-16980228278A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“Boy”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manner.</a:t>
            </a:r>
          </a:p>
        </p:txBody>
      </p:sp>
    </p:spTree>
    <p:extLst>
      <p:ext uri="{BB962C8B-B14F-4D97-AF65-F5344CB8AC3E}">
        <p14:creationId xmlns:p14="http://schemas.microsoft.com/office/powerpoint/2010/main" val="45156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E2C8AA-8E62-B335-E3E9-EC045267D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attern of viking ships and helmets&#10;&#10;Description automatically generated">
            <a:extLst>
              <a:ext uri="{FF2B5EF4-FFF2-40B4-BE49-F238E27FC236}">
                <a16:creationId xmlns:a16="http://schemas.microsoft.com/office/drawing/2014/main" id="{3DC313C4-6D7E-1D95-AF83-3DD740E8E5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7288-12AD-2CAB-3B10-76C8658A40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D4263F-F2D2-C6FF-6809-3A34D95F20DB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0EC300-0E13-99C3-B404-5A435DD521C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271F7BD-89D8-BD9A-C158-561A30494ADA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“Boy” is a thing or object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does NOT describe a verb.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628A47-FE37-CC18-0B61-DA3C467859FB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“Boy” is a noun NOT an adverb.</a:t>
            </a:r>
          </a:p>
        </p:txBody>
      </p:sp>
    </p:spTree>
    <p:extLst>
      <p:ext uri="{BB962C8B-B14F-4D97-AF65-F5344CB8AC3E}">
        <p14:creationId xmlns:p14="http://schemas.microsoft.com/office/powerpoint/2010/main" val="384937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35A1D-85F7-769A-3DCC-FCAB46C402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1070C95D-3A92-5804-0AE8-667D62EFA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2E2DB-C5D1-7E6C-11A5-2DD156C5B8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3D1D6DE-07C1-FA45-B638-E8F740B04FD6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B8132E-D6EA-AC81-DFA6-1ED30E71D064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“Happily”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manner.</a:t>
            </a:r>
          </a:p>
        </p:txBody>
      </p:sp>
    </p:spTree>
    <p:extLst>
      <p:ext uri="{BB962C8B-B14F-4D97-AF65-F5344CB8AC3E}">
        <p14:creationId xmlns:p14="http://schemas.microsoft.com/office/powerpoint/2010/main" val="2723309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CC4DD6-F3CB-FA48-88AA-F67910C27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D30F832-CD9C-2B97-F218-2D26901C3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A23D360-B763-358E-98A2-EE0AB783D3DB}"/>
              </a:ext>
            </a:extLst>
          </p:cNvPr>
          <p:cNvSpPr txBox="1">
            <a:spLocks/>
          </p:cNvSpPr>
          <p:nvPr/>
        </p:nvSpPr>
        <p:spPr>
          <a:xfrm>
            <a:off x="600891" y="530352"/>
            <a:ext cx="11338560" cy="6092119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4D741A-E932-ACAA-8360-F84328B37955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E7CC6C60-18FA-63EF-9877-2636D3939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0290F06-E487-4BF4-6D18-CC025F79F86A}"/>
              </a:ext>
            </a:extLst>
          </p:cNvPr>
          <p:cNvSpPr txBox="1"/>
          <p:nvPr/>
        </p:nvSpPr>
        <p:spPr>
          <a:xfrm>
            <a:off x="600891" y="4916316"/>
            <a:ext cx="1099021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“Happily” describes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how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 the verb happened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so it is an </a:t>
            </a:r>
            <a:r>
              <a:rPr lang="en-GB" sz="3200" u="sng" dirty="0">
                <a:solidFill>
                  <a:schemeClr val="bg1"/>
                </a:solidFill>
                <a:latin typeface="Andika" panose="02000000000000000000" pitchFamily="2" charset="0"/>
              </a:rPr>
              <a:t>adverb of manner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50A154-B711-5C38-ABD0-1E2B0C7C9FA6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“Happily”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manner.</a:t>
            </a:r>
          </a:p>
        </p:txBody>
      </p:sp>
    </p:spTree>
    <p:extLst>
      <p:ext uri="{BB962C8B-B14F-4D97-AF65-F5344CB8AC3E}">
        <p14:creationId xmlns:p14="http://schemas.microsoft.com/office/powerpoint/2010/main" val="280072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uild="allAtOnce"/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9CDF35-307F-5A12-79E6-232859E7A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shape&#10;&#10;Description automatically generated">
            <a:extLst>
              <a:ext uri="{FF2B5EF4-FFF2-40B4-BE49-F238E27FC236}">
                <a16:creationId xmlns:a16="http://schemas.microsoft.com/office/drawing/2014/main" id="{0DA0E612-E542-598D-F62E-761CA4A22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FFAB2B-7EF7-6D43-5753-359E6E064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30352"/>
            <a:ext cx="11338560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D15E27-2FC0-8D16-7ACA-E9E686611C77}"/>
              </a:ext>
            </a:extLst>
          </p:cNvPr>
          <p:cNvSpPr txBox="1"/>
          <p:nvPr/>
        </p:nvSpPr>
        <p:spPr>
          <a:xfrm>
            <a:off x="613455" y="680005"/>
            <a:ext cx="113385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Right or Wrong?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endParaRPr lang="en-GB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41504E-2525-F5DE-489D-CB7CF21BB89D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“Green” is </a:t>
            </a:r>
            <a:b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</a:br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an adverb of place.</a:t>
            </a:r>
          </a:p>
        </p:txBody>
      </p:sp>
    </p:spTree>
    <p:extLst>
      <p:ext uri="{BB962C8B-B14F-4D97-AF65-F5344CB8AC3E}">
        <p14:creationId xmlns:p14="http://schemas.microsoft.com/office/powerpoint/2010/main" val="223155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588572-8D5B-5E67-EF34-0BC275AB72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shape&#10;&#10;Description automatically generated">
            <a:extLst>
              <a:ext uri="{FF2B5EF4-FFF2-40B4-BE49-F238E27FC236}">
                <a16:creationId xmlns:a16="http://schemas.microsoft.com/office/drawing/2014/main" id="{5445F2E4-E9E9-622A-5976-F4B4BD1F5E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3338EA-02C0-EC8D-C949-55685C9ED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530352"/>
            <a:ext cx="11596551" cy="5760719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6BE7A7-FEC8-3D89-FCB8-4C7D30BBE6E1}"/>
              </a:ext>
            </a:extLst>
          </p:cNvPr>
          <p:cNvSpPr txBox="1"/>
          <p:nvPr/>
        </p:nvSpPr>
        <p:spPr>
          <a:xfrm>
            <a:off x="528636" y="1525579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8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8E6F4257-DA05-D636-35CE-7FF934A8D5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D6F8FF-B903-EE27-8BBD-429EF0213397}"/>
              </a:ext>
            </a:extLst>
          </p:cNvPr>
          <p:cNvSpPr txBox="1"/>
          <p:nvPr/>
        </p:nvSpPr>
        <p:spPr>
          <a:xfrm>
            <a:off x="600891" y="4916316"/>
            <a:ext cx="109902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“Green” describes noun. It is an adjective.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53B265-D44C-CB8B-18EE-3A9C3017DF31}"/>
              </a:ext>
            </a:extLst>
          </p:cNvPr>
          <p:cNvSpPr txBox="1"/>
          <p:nvPr/>
        </p:nvSpPr>
        <p:spPr>
          <a:xfrm>
            <a:off x="974361" y="2038796"/>
            <a:ext cx="1061674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rgbClr val="FFFF00"/>
                </a:solidFill>
                <a:latin typeface="Andika" panose="02000000000000000000" pitchFamily="2" charset="0"/>
              </a:rPr>
              <a:t>“Green” is an adjective.</a:t>
            </a:r>
          </a:p>
        </p:txBody>
      </p:sp>
    </p:spTree>
    <p:extLst>
      <p:ext uri="{BB962C8B-B14F-4D97-AF65-F5344CB8AC3E}">
        <p14:creationId xmlns:p14="http://schemas.microsoft.com/office/powerpoint/2010/main" val="359199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build="allAtOnce"/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five adverbs. Can you tell if they are adverbs of time, place or cause? </a:t>
            </a:r>
            <a:br>
              <a:rPr lang="en-GB" altLang="en-US" sz="2800" dirty="0">
                <a:solidFill>
                  <a:schemeClr val="bg1"/>
                </a:solidFill>
              </a:rPr>
            </a:b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0040" y="2446162"/>
            <a:ext cx="290107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Later</a:t>
            </a:r>
          </a:p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Consequently</a:t>
            </a:r>
          </a:p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Today</a:t>
            </a:r>
          </a:p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Nearby</a:t>
            </a:r>
          </a:p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Everywhere	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121" y="2652500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2619077" y="2324644"/>
            <a:ext cx="7157167" cy="4136993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2636856" y="2324644"/>
            <a:ext cx="7172388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many did you get correct?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1896" y="2633264"/>
            <a:ext cx="2802563" cy="3489389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86621DB-8525-04A9-C804-3A2792A7B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2890" y="2409057"/>
            <a:ext cx="3101684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Later</a:t>
            </a:r>
            <a:endParaRPr lang="en-GB" altLang="en-US" sz="2800" u="sng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Consequently</a:t>
            </a:r>
          </a:p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Today</a:t>
            </a:r>
          </a:p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Nearby</a:t>
            </a:r>
          </a:p>
          <a:p>
            <a:pPr marL="514350" indent="-514350" defTabSz="4429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Everywhere</a:t>
            </a:r>
          </a:p>
        </p:txBody>
      </p:sp>
      <p:sp>
        <p:nvSpPr>
          <p:cNvPr id="4" name="later">
            <a:extLst>
              <a:ext uri="{FF2B5EF4-FFF2-40B4-BE49-F238E27FC236}">
                <a16:creationId xmlns:a16="http://schemas.microsoft.com/office/drawing/2014/main" id="{EBDAAE12-3B40-8335-4625-F407F7F3C9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4064" y="2437164"/>
            <a:ext cx="5777363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= adverb of </a:t>
            </a:r>
            <a:r>
              <a:rPr lang="en-GB" altLang="en-US" sz="2800" u="sng" dirty="0">
                <a:solidFill>
                  <a:schemeClr val="tx1"/>
                </a:solidFill>
                <a:latin typeface="Andika" panose="02000000000000000000" pitchFamily="2" charset="0"/>
              </a:rPr>
              <a:t>time</a:t>
            </a:r>
          </a:p>
        </p:txBody>
      </p:sp>
      <p:sp>
        <p:nvSpPr>
          <p:cNvPr id="5" name="Cons">
            <a:extLst>
              <a:ext uri="{FF2B5EF4-FFF2-40B4-BE49-F238E27FC236}">
                <a16:creationId xmlns:a16="http://schemas.microsoft.com/office/drawing/2014/main" id="{6EC0DF7D-27BC-11B0-9678-B26C26CE85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4227" y="2451955"/>
            <a:ext cx="5777363" cy="138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= adverb of </a:t>
            </a:r>
            <a:r>
              <a:rPr lang="en-GB" altLang="en-US" sz="2800" u="sng" dirty="0">
                <a:solidFill>
                  <a:schemeClr val="tx1"/>
                </a:solidFill>
                <a:latin typeface="Andika" panose="02000000000000000000" pitchFamily="2" charset="0"/>
              </a:rPr>
              <a:t>cause</a:t>
            </a: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6" name="today">
            <a:extLst>
              <a:ext uri="{FF2B5EF4-FFF2-40B4-BE49-F238E27FC236}">
                <a16:creationId xmlns:a16="http://schemas.microsoft.com/office/drawing/2014/main" id="{7E8F6753-DD71-BE22-B3DA-AEBBA4E00E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4484" y="2409057"/>
            <a:ext cx="5777363" cy="2027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= adverb of </a:t>
            </a:r>
            <a:r>
              <a:rPr lang="en-GB" altLang="en-US" sz="2800" u="sng" dirty="0">
                <a:solidFill>
                  <a:schemeClr val="tx1"/>
                </a:solidFill>
                <a:latin typeface="Andika" panose="02000000000000000000" pitchFamily="2" charset="0"/>
              </a:rPr>
              <a:t>time</a:t>
            </a: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7" name="nearby">
            <a:extLst>
              <a:ext uri="{FF2B5EF4-FFF2-40B4-BE49-F238E27FC236}">
                <a16:creationId xmlns:a16="http://schemas.microsoft.com/office/drawing/2014/main" id="{FB1D54FB-4A8C-88E8-55AF-E12DADC552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038" y="2432029"/>
            <a:ext cx="5777363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= adverb of </a:t>
            </a:r>
            <a:r>
              <a:rPr lang="en-GB" altLang="en-US" sz="2800" u="sng" dirty="0">
                <a:solidFill>
                  <a:schemeClr val="tx1"/>
                </a:solidFill>
                <a:latin typeface="Andika" panose="02000000000000000000" pitchFamily="2" charset="0"/>
              </a:rPr>
              <a:t>place</a:t>
            </a: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0" name="everywehere">
            <a:extLst>
              <a:ext uri="{FF2B5EF4-FFF2-40B4-BE49-F238E27FC236}">
                <a16:creationId xmlns:a16="http://schemas.microsoft.com/office/drawing/2014/main" id="{564F8652-2AF3-8B90-68AD-2276840738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6083" y="2426086"/>
            <a:ext cx="5777363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  <a:p>
            <a:pPr defTabSz="442913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= adverb of </a:t>
            </a:r>
            <a:r>
              <a:rPr lang="en-GB" altLang="en-US" sz="2800" u="sng" dirty="0">
                <a:solidFill>
                  <a:schemeClr val="tx1"/>
                </a:solidFill>
                <a:latin typeface="Andika" panose="02000000000000000000" pitchFamily="2" charset="0"/>
              </a:rPr>
              <a:t>place</a:t>
            </a:r>
            <a:endParaRPr lang="en-GB" altLang="en-US" sz="28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7539" y="1931899"/>
            <a:ext cx="8750267" cy="195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Example: “Emile walked.” could become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Yesterday,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 Emile walked. (An adverb of time.)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walked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over there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. (An adverb of place.)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Emile walked </a:t>
            </a: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quickly</a:t>
            </a:r>
            <a:r>
              <a:rPr lang="en-GB" altLang="en-US" sz="2000" dirty="0">
                <a:solidFill>
                  <a:schemeClr val="tx1"/>
                </a:solidFill>
                <a:latin typeface="Andika" panose="02000000000000000000" pitchFamily="2" charset="0"/>
              </a:rPr>
              <a:t>. (An adverb of manner.)</a:t>
            </a:r>
            <a:endParaRPr lang="fr-FR" altLang="en-US" sz="2000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 adverb of time, an adverb of place and an adverb of manner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 the below sentence to make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 different sentences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2309" y="1062457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7539" y="4153742"/>
            <a:ext cx="7255326" cy="1411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48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805D13-A94E-9182-F8BD-F229A3F48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D9EABD5-08D9-52B8-524D-D7BA138CEE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A5EA420-86B2-DCBD-ED04-B673CD4C35B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</a:t>
            </a:r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shouldnt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say that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542F6B8-38A0-0CC5-8681-B21DFDBCCAF1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fixed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B7A365E-EEF0-771E-C710-2E7AC1BD897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muscles of steel.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4C9A23A-6D21-08AC-611B-DB72D5041B8D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fixed the </a:t>
            </a:r>
            <a:r>
              <a:rPr lang="en-GB" sz="4000" dirty="0">
                <a:solidFill>
                  <a:srgbClr val="00B0F0"/>
                </a:solidFill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9298145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DD5475-63D2-AA1A-8507-7C817770A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41895401-231A-35E8-B840-DC77B4A355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C81D9FA-A492-DFAC-8C01-017D0E506953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9EF12AD-6BCF-2946-A161-7E931FEBB000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 adverb of time, an adverb of place and an adverb of manner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 the below sentence to make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 different sentences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9588D747-E280-A4BE-9418-2320E68E2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75C9654D-2F82-ADC2-5F01-1F3B468920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2309" y="1062457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427A3C7-87CE-E9E9-AFFA-B3B3072D2A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3630" y="1760368"/>
            <a:ext cx="7255326" cy="1411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48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042D3702-F935-7509-0B16-AB7A23F40655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804A6C74-BC54-E116-10B1-525F1279164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625E84B9-B6D3-B826-BE42-C6B79F97EFE1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7E9024-69E6-FA63-134B-3305A5D5C48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F436A863-64BC-59DC-9401-57E01CB52591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C10FFA84-10F0-8DC3-C5F7-8AD10491B9C7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292C105-45D8-3EAB-408C-60F9C50CEE2B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320EE1C-3515-714D-C7C2-528D82BE841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E5B3D5-C62E-471B-7D99-D27635AB8E2A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1CE8856-CA63-8069-F7D8-DCB5CE025C54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9D73AB1-CD25-8442-78FC-4B6F814DA867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12AF34D-6B60-DC49-972C-122D82709C1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A401B25-9CB0-CACE-A649-0BA65EF2AD3D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318E588-C9B4-5FE3-2CD6-792CB0FB2214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67AF935-BFAD-F8F7-7327-829FD4C1743C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9A6D768-9066-CF37-1207-C7FE5EC6A8E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6EBB834-99E1-7577-CE9D-81B878C37CEB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C22F93D3-EE9B-3FE4-C042-E812EA5F685B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F5A5986-BC5C-986F-7BE5-2B5029DE2C12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1D0834D-F299-B7AB-E379-87071E57BE4F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6EF5544-D534-DF9C-2F53-70D5AC4AAA50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05505C84-B3D3-1318-DF6E-5BD034DC9E3A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18ACBF0F-7679-8C2B-1705-F69447EFD21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09641D66-CAD9-B997-1FAD-6FFF5DAA579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A098C33-9F54-320D-2952-B09B3BCACF9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4AB1D4B-038B-C11F-3567-E320C3353B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5722" y="3081016"/>
            <a:ext cx="657692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An adverb of time:</a:t>
            </a:r>
            <a:endParaRPr lang="fr-FR" altLang="en-US" sz="2000" u="sng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89629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0FA8D2-7C61-DF4C-76BA-F6BA04EE00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77184D0F-24D6-9CF8-4252-5AF61DB063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D2632F5-9077-A959-0A25-729C596B272A}"/>
              </a:ext>
            </a:extLst>
          </p:cNvPr>
          <p:cNvSpPr/>
          <p:nvPr/>
        </p:nvSpPr>
        <p:spPr>
          <a:xfrm>
            <a:off x="441847" y="1740134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5EBF4B-470B-BEB0-C59E-DFB9D99F0FEC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 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an adverb of time, an adverb of place and an adverb of manner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to the below sentence to make </a:t>
            </a:r>
            <a:r>
              <a:rPr lang="en-GB" sz="3200" i="1" u="sng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3 different sentences</a:t>
            </a:r>
            <a:r>
              <a:rPr lang="en-GB" sz="3200" i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!</a:t>
            </a:r>
            <a:endParaRPr lang="en-GB" sz="32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A4D3B26-D2F0-5A84-08FF-8B72ADDFA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69FE8ED7-F4AC-5123-2FA4-1EF152CA21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2309" y="1062457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ED1E0DA-E01D-2B71-E9B1-8B221E52D3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3630" y="1760368"/>
            <a:ext cx="7255326" cy="1411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1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48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5773CACA-2C98-C9F4-6AAC-22EEFF6C787A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8772F499-1EA5-F45A-597F-3012AD41B31D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48396982-12BC-8E45-3956-54A0BF50036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D9F9FDD-A53A-BD65-A269-C656E86DE0C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A2A8C655-AFA1-BA01-8893-13677CDF6CE8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6B3B4332-7393-9355-8E73-376E2A5D9B93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E878014-FF61-33B9-1908-0AAED8B8FFF4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FE884D-DFAE-1B51-3065-0E3B80862744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364CBE8-2383-B777-1696-FD58AFB733BF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2F62BE43-4ABE-6D54-AF4F-792290936B10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7CD3B88-7D8B-095D-9092-F322D210E84F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AB8BF06-BAAC-40AB-790A-A5C7953C0763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320FBF6-4EEF-3DE7-7B05-63B207B36164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DD50A70-0AF9-DF62-DC69-2487D96BE9B7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08E6C3E-2F67-E1C8-F203-0B6B47102CE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B140219-D09C-4B6F-1521-EA6FEC1B53A6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F6582EB-50BB-3DC1-DFA4-54F50EFFBD02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1D69E26E-5828-8FBE-524D-21F07535AE1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31BD8D2-4663-BDAD-2C59-41C812D4A854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412F59E-59F9-3453-6A2A-A7952F1EC51D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F6196E74-D244-01C8-0FF2-BFECBF31755C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F0BA28E1-15BE-A004-8535-158C9A4ECB7C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B7E372C-D864-785D-7308-16B7D66A0DBA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4BACEE59-9750-352E-FC6A-2BB03EC3235E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062594A-50C1-DC7E-D8A1-58A9ADFA0D09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1D95410-7959-C723-418D-47FC03CD04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5722" y="3081016"/>
            <a:ext cx="657692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An adverb of time:</a:t>
            </a:r>
            <a:endParaRPr lang="fr-FR" altLang="en-US" sz="2000" u="sng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FD6D030-6BA8-E209-10CA-C83922C7EF8C}"/>
              </a:ext>
            </a:extLst>
          </p:cNvPr>
          <p:cNvSpPr txBox="1"/>
          <p:nvPr/>
        </p:nvSpPr>
        <p:spPr>
          <a:xfrm>
            <a:off x="4179551" y="3642413"/>
            <a:ext cx="6153150" cy="597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 </a:t>
            </a:r>
            <a:r>
              <a:rPr lang="en-GB" altLang="en-US" sz="2400" u="sng" dirty="0">
                <a:solidFill>
                  <a:schemeClr val="tx1"/>
                </a:solidFill>
                <a:latin typeface="Andika" panose="02000000000000000000" pitchFamily="2" charset="0"/>
              </a:rPr>
              <a:t>tomorrow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9D505D2-998F-7900-C937-F208C3F910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5722" y="4148374"/>
            <a:ext cx="657692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An adverb of place:</a:t>
            </a:r>
            <a:endParaRPr lang="fr-FR" altLang="en-US" sz="2000" u="sng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BBC377B-6BBD-0790-661B-DA916361B626}"/>
              </a:ext>
            </a:extLst>
          </p:cNvPr>
          <p:cNvSpPr txBox="1"/>
          <p:nvPr/>
        </p:nvSpPr>
        <p:spPr>
          <a:xfrm>
            <a:off x="4179551" y="4571454"/>
            <a:ext cx="6153150" cy="597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 </a:t>
            </a:r>
            <a:r>
              <a:rPr lang="en-GB" altLang="en-US" sz="2400" u="sng" dirty="0">
                <a:solidFill>
                  <a:schemeClr val="tx1"/>
                </a:solidFill>
                <a:latin typeface="Andika" panose="02000000000000000000" pitchFamily="2" charset="0"/>
              </a:rPr>
              <a:t>high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B3F49DB1-941A-5077-F805-7C20307CE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5721" y="5097690"/>
            <a:ext cx="6576923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u="sng" dirty="0">
                <a:solidFill>
                  <a:schemeClr val="tx1"/>
                </a:solidFill>
                <a:latin typeface="Andika" panose="02000000000000000000" pitchFamily="2" charset="0"/>
              </a:rPr>
              <a:t>An adverb of manner:</a:t>
            </a:r>
            <a:endParaRPr lang="fr-FR" altLang="en-US" sz="2000" u="sng" dirty="0">
              <a:solidFill>
                <a:schemeClr val="tx1"/>
              </a:solidFill>
              <a:latin typeface="Andika" panose="02000000000000000000" pitchFamily="2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C7F3DEF-D044-7AED-458D-E3FEB9C1923A}"/>
              </a:ext>
            </a:extLst>
          </p:cNvPr>
          <p:cNvSpPr txBox="1"/>
          <p:nvPr/>
        </p:nvSpPr>
        <p:spPr>
          <a:xfrm>
            <a:off x="4179551" y="5595490"/>
            <a:ext cx="6153150" cy="5973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5725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The rocket flies </a:t>
            </a:r>
            <a:r>
              <a:rPr lang="en-GB" altLang="en-US" sz="2400" u="sng" dirty="0">
                <a:solidFill>
                  <a:schemeClr val="tx1"/>
                </a:solidFill>
                <a:latin typeface="Andika" panose="02000000000000000000" pitchFamily="2" charset="0"/>
              </a:rPr>
              <a:t>smoothly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789389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85724" y="190038"/>
          <a:ext cx="12001501" cy="60797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16027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596562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90852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9806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543231">
                <a:tc>
                  <a:txBody>
                    <a:bodyPr/>
                    <a:lstStyle/>
                    <a:p>
                      <a:r>
                        <a:rPr lang="en-GB" sz="2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/>
                        <a:t>Example</a:t>
                      </a:r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Quickly/illegal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dirty="0"/>
                        <a:t>Spot the -</a:t>
                      </a:r>
                      <a:r>
                        <a:rPr lang="en-GB" dirty="0" err="1"/>
                        <a:t>ly</a:t>
                      </a:r>
                      <a:r>
                        <a:rPr lang="en-GB" dirty="0"/>
                        <a:t> adverb - Subject | Verb | 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adverb: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 shines brightly.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GAdverb1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dirty="0"/>
                        <a:t>Spot the adverb - Adverb | Subject | Verb | Object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Quickly, the cat catches the mouse.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GAdverb2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dirty="0"/>
                        <a:t>Spot the adverb - Subject | Verb | Adverb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runs quickly.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GAdverb3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 - Subject | Verb | Adverb | Object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runs quickly to the house.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GAdverb4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106003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dirty="0"/>
                        <a:t>Adverb of time, manner or place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underlined adverb in the sentence an adverb of time, an adverb of manner or an adverb of place?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swims </a:t>
                      </a:r>
                      <a:r>
                        <a:rPr lang="en-GB" sz="180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</a:t>
                      </a: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GAdverbType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72822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8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6248399"/>
            <a:ext cx="5530727" cy="419563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EB549-AE43-D104-242A-A074FA4BCF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5BA3FE9-94EA-F45E-6FC9-2BE9C9213C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364B8C-918A-9A77-79F8-1918EEF64D5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shouldn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say that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C6C2E7B-45A4-0E00-2371-74729AA9DCE0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fixed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74FD094-7011-78EB-C62F-C40BDC904670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muscles of steel.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A5993AC-0B52-9457-50A4-F7C769C32B5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fixed the </a:t>
            </a:r>
            <a:r>
              <a:rPr lang="en-GB" sz="4000" dirty="0">
                <a:solidFill>
                  <a:srgbClr val="00B0F0"/>
                </a:solidFill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06870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CD1AA1-E73E-89E4-D473-E636B0D39B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642CA46-A06F-A73A-85F5-EA692AEA4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5658B26-A544-4820-C181-F1BA35E3D67E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H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 shouldn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’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 say that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F13DC4D0-52B4-C08F-07D5-373C9B2AA95D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present or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? 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fixed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the rocket.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F3F0118-E6F5-387B-A53E-9E42B925FBCC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2. Is this a simile, </a:t>
            </a:r>
            <a:r>
              <a:rPr lang="en-GB" sz="2400" u="sng" dirty="0">
                <a:solidFill>
                  <a:srgbClr val="FFFF00"/>
                </a:solidFill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 or alliteration?</a:t>
            </a: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 has muscles of steel.</a:t>
            </a: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9557EE9-485D-982F-7F31-9CB5BE227DDE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singular noun?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The robots fixed the </a:t>
            </a:r>
            <a:r>
              <a:rPr lang="en-GB" sz="4000" dirty="0">
                <a:solidFill>
                  <a:srgbClr val="00B0F0"/>
                </a:solidFill>
                <a:ea typeface="Andika"/>
                <a:cs typeface="Andika"/>
              </a:rPr>
              <a:t>rocket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21387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skilfully hides the green gems.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2149350" y="4837895"/>
            <a:ext cx="8117782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9228488" y="3785438"/>
            <a:ext cx="1038644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9207815" y="4288744"/>
            <a:ext cx="1091577" cy="232333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2194915" y="4247293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2149350" y="3734512"/>
            <a:ext cx="1351683" cy="6446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467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2492</Words>
  <Application>Microsoft Office PowerPoint</Application>
  <PresentationFormat>Widescreen</PresentationFormat>
  <Paragraphs>436</Paragraphs>
  <Slides>62</Slides>
  <Notes>3</Notes>
  <HiddenSlides>0</HiddenSlides>
  <MMClips>10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5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Adverbs of  time, manner and place.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five adverbs. Can you tell if they are adverbs of time, place or cause?   You have 1 minute!</vt:lpstr>
      <vt:lpstr>How many did you get correct?</vt:lpstr>
      <vt:lpstr>AIMEE’S CHALLENGE!!!</vt:lpstr>
      <vt:lpstr>AIMEE’S CHALLENGE!!!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2025-12-22T10:17:47Z</dcterms:modified>
</cp:coreProperties>
</file>