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6"/>
  </p:notesMasterIdLst>
  <p:sldIdLst>
    <p:sldId id="390" r:id="rId2"/>
    <p:sldId id="371" r:id="rId3"/>
    <p:sldId id="372" r:id="rId4"/>
    <p:sldId id="472" r:id="rId5"/>
  </p:sldIdLst>
  <p:sldSz cx="12192000" cy="6858000"/>
  <p:notesSz cx="6858000" cy="9144000"/>
  <p:embeddedFontLst>
    <p:embeddedFont>
      <p:font typeface="Andika" panose="02000000000000000000" pitchFamily="2" charset="0"/>
      <p:regular r:id="rId7"/>
      <p:bold r:id="rId8"/>
      <p:italic r:id="rId9"/>
      <p:boldItalic r:id="rId1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3C03EA-E21D-40F9-8994-81B2F8527F6E}" v="2" dt="2025-12-09T12:49:18.8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102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viewProps" Target="view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s://forms.office.com/Pages/ResponsePage.aspx?id=KXI8YMEiwUOjgEvkVqYFjsqqRugkSxNLsNDyMI4WsoRUQUM5SjFDTThIV1EyR08zUzg4V0NCNkYxWC4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8B05809C-0BCE-8694-7E1C-17691FC2EA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400195" y="142875"/>
            <a:ext cx="9696306" cy="657225"/>
          </a:xfrm>
          <a:prstGeom prst="roundRect">
            <a:avLst>
              <a:gd name="adj" fmla="val 1276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organise these sentences into paragraphs?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400194" y="942976"/>
            <a:ext cx="9791556" cy="57721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600" dirty="0">
                <a:solidFill>
                  <a:schemeClr val="bg1"/>
                </a:solidFill>
                <a:latin typeface="+mn-lt"/>
                <a:ea typeface="Andika"/>
                <a:cs typeface="Andika"/>
              </a:rPr>
              <a:t>1. The Olympic Games are the world’s leading sports event held every 4 years.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2. Athletes from more than 200 countries compete in them.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3. The Olympic Games were first held in ancient Greece at a site called Olympia.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4. The ancient Greek Games lasted until 393 CE.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5. The Olympics were revived in the late 1800s.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6. The Games that began then are called the modern Olympics.</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7. The International Olympic Committee (IOC) governs the modern Games.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8. It was founded in 1894.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9. Its headquarters are in Lausanne, Switzerland.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10. The IOC decides on the sports to include in the Olympics.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11. It also chooses the cities that will host the Games.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12. For example, London was chosen to host the Summer Olympics in 2012. </a:t>
            </a:r>
          </a:p>
          <a:p>
            <a:endParaRPr lang="en-GB" sz="1600" dirty="0">
              <a:solidFill>
                <a:schemeClr val="bg1"/>
              </a:solidFill>
              <a:latin typeface="+mn-lt"/>
              <a:ea typeface="Andika"/>
              <a:cs typeface="Andika"/>
            </a:endParaRPr>
          </a:p>
          <a:p>
            <a:r>
              <a:rPr lang="en-GB" sz="1600" dirty="0">
                <a:solidFill>
                  <a:schemeClr val="bg1"/>
                </a:solidFill>
                <a:latin typeface="+mn-lt"/>
                <a:ea typeface="Andika"/>
                <a:cs typeface="Andika"/>
              </a:rPr>
              <a:t>13. In addition to the IOC, each country has its own national Olympic committee. </a:t>
            </a:r>
          </a:p>
        </p:txBody>
      </p:sp>
    </p:spTree>
    <p:extLst>
      <p:ext uri="{BB962C8B-B14F-4D97-AF65-F5344CB8AC3E}">
        <p14:creationId xmlns:p14="http://schemas.microsoft.com/office/powerpoint/2010/main" val="30232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6AE025EA-F370-A88F-C5CA-E3F44CE857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737924" y="314027"/>
            <a:ext cx="10716151" cy="937557"/>
          </a:xfrm>
          <a:prstGeom prst="roundRect">
            <a:avLst>
              <a:gd name="adj" fmla="val 1276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organise these sentences into paragraphs?</a:t>
            </a:r>
          </a:p>
        </p:txBody>
      </p:sp>
      <p:sp>
        <p:nvSpPr>
          <p:cNvPr id="4" name="Title 1">
            <a:extLst>
              <a:ext uri="{FF2B5EF4-FFF2-40B4-BE49-F238E27FC236}">
                <a16:creationId xmlns:a16="http://schemas.microsoft.com/office/drawing/2014/main" id="{B65C8933-B28E-6CFA-45A7-72540A70290D}"/>
              </a:ext>
            </a:extLst>
          </p:cNvPr>
          <p:cNvSpPr txBox="1">
            <a:spLocks/>
          </p:cNvSpPr>
          <p:nvPr/>
        </p:nvSpPr>
        <p:spPr>
          <a:xfrm>
            <a:off x="258619" y="1524188"/>
            <a:ext cx="3700766" cy="982516"/>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paragraph introduces the topic.</a:t>
            </a:r>
          </a:p>
        </p:txBody>
      </p:sp>
      <p:sp>
        <p:nvSpPr>
          <p:cNvPr id="14" name="Title 1">
            <a:extLst>
              <a:ext uri="{FF2B5EF4-FFF2-40B4-BE49-F238E27FC236}">
                <a16:creationId xmlns:a16="http://schemas.microsoft.com/office/drawing/2014/main" id="{49F76837-2B1E-513F-2699-D3B07EF24412}"/>
              </a:ext>
            </a:extLst>
          </p:cNvPr>
          <p:cNvSpPr txBox="1">
            <a:spLocks/>
          </p:cNvSpPr>
          <p:nvPr/>
        </p:nvSpPr>
        <p:spPr>
          <a:xfrm>
            <a:off x="4699591" y="1462263"/>
            <a:ext cx="7157380" cy="4458246"/>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The Olympic Games are the world’s leading sports event held every 4 years. Athletes from more than 200 countries compete in them. </a:t>
            </a:r>
          </a:p>
          <a:p>
            <a:pPr algn="ctr"/>
            <a:endParaRPr lang="en-GB" sz="1800" dirty="0">
              <a:solidFill>
                <a:schemeClr val="bg1"/>
              </a:solidFill>
              <a:latin typeface="+mn-lt"/>
              <a:ea typeface="Andika"/>
              <a:cs typeface="Andika"/>
            </a:endParaRPr>
          </a:p>
          <a:p>
            <a:pPr algn="ctr"/>
            <a:r>
              <a:rPr lang="en-GB" sz="1800" dirty="0">
                <a:solidFill>
                  <a:schemeClr val="bg1"/>
                </a:solidFill>
                <a:latin typeface="+mn-lt"/>
                <a:ea typeface="Andika"/>
                <a:cs typeface="Andika"/>
              </a:rPr>
              <a:t>The Olympic Games were first held in ancient Greece at a site called Olympia.  The ancient Greek Games lasted until 393 </a:t>
            </a:r>
            <a:r>
              <a:rPr lang="en-GB" sz="1800" dirty="0" err="1">
                <a:solidFill>
                  <a:schemeClr val="bg1"/>
                </a:solidFill>
                <a:latin typeface="+mn-lt"/>
                <a:ea typeface="Andika"/>
                <a:cs typeface="Andika"/>
              </a:rPr>
              <a:t>ce</a:t>
            </a:r>
            <a:r>
              <a:rPr lang="en-GB" sz="1800" dirty="0">
                <a:solidFill>
                  <a:schemeClr val="bg1"/>
                </a:solidFill>
                <a:latin typeface="+mn-lt"/>
                <a:ea typeface="Andika"/>
                <a:cs typeface="Andika"/>
              </a:rPr>
              <a:t>. The Olympics were revived in the late 1800s. The Games that began then are called the modern Olympics.</a:t>
            </a:r>
          </a:p>
          <a:p>
            <a:pPr algn="ctr"/>
            <a:endParaRPr lang="en-GB" sz="1800" dirty="0">
              <a:solidFill>
                <a:schemeClr val="bg1"/>
              </a:solidFill>
              <a:latin typeface="+mn-lt"/>
              <a:ea typeface="Andika"/>
              <a:cs typeface="Andika"/>
            </a:endParaRPr>
          </a:p>
          <a:p>
            <a:pPr algn="ctr"/>
            <a:r>
              <a:rPr lang="en-GB" sz="1800" dirty="0">
                <a:solidFill>
                  <a:schemeClr val="bg1"/>
                </a:solidFill>
                <a:latin typeface="+mn-lt"/>
                <a:ea typeface="Andika"/>
                <a:cs typeface="Andika"/>
              </a:rPr>
              <a:t>The International Olympic Committee (IOC) governs the modern Games. It was founded in 1894. Its headquarters are in Switzerland. The IOC decides on the sports to include in the Olympics. It also chooses the cities that will host the Games. </a:t>
            </a:r>
          </a:p>
          <a:p>
            <a:pPr algn="ctr"/>
            <a:r>
              <a:rPr lang="en-GB" sz="1800" dirty="0">
                <a:solidFill>
                  <a:schemeClr val="bg1"/>
                </a:solidFill>
                <a:latin typeface="+mn-lt"/>
                <a:ea typeface="Andika"/>
                <a:cs typeface="Andika"/>
              </a:rPr>
              <a:t>For example, London was chosen to host the Summer Olympics in 2012. In addition to the IOC, each country has its own national Olympic committee. </a:t>
            </a:r>
          </a:p>
        </p:txBody>
      </p:sp>
      <p:cxnSp>
        <p:nvCxnSpPr>
          <p:cNvPr id="5" name="Straight Arrow Connector 4">
            <a:extLst>
              <a:ext uri="{FF2B5EF4-FFF2-40B4-BE49-F238E27FC236}">
                <a16:creationId xmlns:a16="http://schemas.microsoft.com/office/drawing/2014/main" id="{07AF2B7C-2B7B-253F-092A-D117A9F457AA}"/>
              </a:ext>
            </a:extLst>
          </p:cNvPr>
          <p:cNvCxnSpPr>
            <a:cxnSpLocks/>
          </p:cNvCxnSpPr>
          <p:nvPr/>
        </p:nvCxnSpPr>
        <p:spPr>
          <a:xfrm>
            <a:off x="4064000" y="1865745"/>
            <a:ext cx="943935" cy="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BF0BA320-5921-FA36-15CA-79A94E362113}"/>
              </a:ext>
            </a:extLst>
          </p:cNvPr>
          <p:cNvSpPr txBox="1">
            <a:spLocks/>
          </p:cNvSpPr>
          <p:nvPr/>
        </p:nvSpPr>
        <p:spPr>
          <a:xfrm>
            <a:off x="258619" y="2775772"/>
            <a:ext cx="3700766" cy="982516"/>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paragraph explains about the ancient Olympic Games.</a:t>
            </a:r>
          </a:p>
        </p:txBody>
      </p:sp>
      <p:cxnSp>
        <p:nvCxnSpPr>
          <p:cNvPr id="11" name="Straight Arrow Connector 10">
            <a:extLst>
              <a:ext uri="{FF2B5EF4-FFF2-40B4-BE49-F238E27FC236}">
                <a16:creationId xmlns:a16="http://schemas.microsoft.com/office/drawing/2014/main" id="{43457AC1-5F74-8D50-8B85-19C6372DE365}"/>
              </a:ext>
            </a:extLst>
          </p:cNvPr>
          <p:cNvCxnSpPr>
            <a:cxnSpLocks/>
          </p:cNvCxnSpPr>
          <p:nvPr/>
        </p:nvCxnSpPr>
        <p:spPr>
          <a:xfrm>
            <a:off x="4064000" y="3117329"/>
            <a:ext cx="869507" cy="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37F0BA99-38F4-EEEF-B2D0-168CB93B1F68}"/>
              </a:ext>
            </a:extLst>
          </p:cNvPr>
          <p:cNvSpPr txBox="1">
            <a:spLocks/>
          </p:cNvSpPr>
          <p:nvPr/>
        </p:nvSpPr>
        <p:spPr>
          <a:xfrm>
            <a:off x="258619" y="4027356"/>
            <a:ext cx="3700766" cy="982516"/>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paragraph introduces the IOC.</a:t>
            </a:r>
          </a:p>
        </p:txBody>
      </p:sp>
      <p:cxnSp>
        <p:nvCxnSpPr>
          <p:cNvPr id="13" name="Straight Arrow Connector 12">
            <a:extLst>
              <a:ext uri="{FF2B5EF4-FFF2-40B4-BE49-F238E27FC236}">
                <a16:creationId xmlns:a16="http://schemas.microsoft.com/office/drawing/2014/main" id="{4902004F-FB88-D72A-5369-2234E3D01373}"/>
              </a:ext>
            </a:extLst>
          </p:cNvPr>
          <p:cNvCxnSpPr>
            <a:cxnSpLocks/>
          </p:cNvCxnSpPr>
          <p:nvPr/>
        </p:nvCxnSpPr>
        <p:spPr>
          <a:xfrm>
            <a:off x="4101213" y="4315586"/>
            <a:ext cx="795079" cy="0"/>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252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3674564" y="1561251"/>
          <a:ext cx="5096464" cy="2194560"/>
        </p:xfrm>
        <a:graphic>
          <a:graphicData uri="http://schemas.openxmlformats.org/drawingml/2006/table">
            <a:tbl>
              <a:tblPr firstRow="1" bandRow="1">
                <a:tableStyleId>{5C22544A-7EE6-4342-B048-85BDC9FD1C3A}</a:tableStyleId>
              </a:tblPr>
              <a:tblGrid>
                <a:gridCol w="5096464">
                  <a:extLst>
                    <a:ext uri="{9D8B030D-6E8A-4147-A177-3AD203B41FA5}">
                      <a16:colId xmlns:a16="http://schemas.microsoft.com/office/drawing/2014/main" val="3074923577"/>
                    </a:ext>
                  </a:extLst>
                </a:gridCol>
              </a:tblGrid>
              <a:tr h="541867">
                <a:tc>
                  <a:txBody>
                    <a:bodyPr/>
                    <a:lstStyle/>
                    <a:p>
                      <a:pPr algn="ctr"/>
                      <a:r>
                        <a:rPr lang="en-GB" sz="4400"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pPr algn="ctr"/>
                      <a:r>
                        <a:rPr lang="en-GB" sz="4400" kern="1200" dirty="0" err="1">
                          <a:solidFill>
                            <a:schemeClr val="dk1"/>
                          </a:solidFill>
                          <a:effectLst/>
                          <a:latin typeface="+mn-lt"/>
                          <a:ea typeface="+mn-ea"/>
                          <a:cs typeface="+mn-cs"/>
                        </a:rPr>
                        <a:t>Gsing</a:t>
                      </a:r>
                      <a:endParaRPr lang="en-GB" sz="4400" kern="1200" dirty="0">
                        <a:solidFill>
                          <a:schemeClr val="dk1"/>
                        </a:solidFill>
                        <a:effectLst/>
                        <a:latin typeface="+mn-lt"/>
                        <a:ea typeface="+mn-ea"/>
                        <a:cs typeface="+mn-cs"/>
                      </a:endParaRPr>
                    </a:p>
                    <a:p>
                      <a:pPr algn="ctr"/>
                      <a:r>
                        <a:rPr lang="en-GB" sz="4400" kern="1200" dirty="0" err="1">
                          <a:solidFill>
                            <a:schemeClr val="dk1"/>
                          </a:solidFill>
                          <a:effectLst/>
                          <a:latin typeface="+mn-lt"/>
                          <a:ea typeface="+mn-ea"/>
                          <a:cs typeface="+mn-cs"/>
                        </a:rPr>
                        <a:t>GPl</a:t>
                      </a:r>
                      <a:endParaRPr lang="en-GB" sz="4400" kern="1200" dirty="0">
                        <a:solidFill>
                          <a:schemeClr val="dk1"/>
                        </a:solidFill>
                        <a:effectLst/>
                        <a:latin typeface="+mn-lt"/>
                        <a:ea typeface="+mn-ea"/>
                        <a:cs typeface="+mn-cs"/>
                      </a:endParaRPr>
                    </a:p>
                  </a:txBody>
                  <a:tcPr/>
                </a:tc>
                <a:extLst>
                  <a:ext uri="{0D108BD9-81ED-4DB2-BD59-A6C34878D82A}">
                    <a16:rowId xmlns:a16="http://schemas.microsoft.com/office/drawing/2014/main" val="3827501023"/>
                  </a:ext>
                </a:extLst>
              </a:tr>
            </a:tbl>
          </a:graphicData>
        </a:graphic>
      </p:graphicFrame>
      <p:pic>
        <p:nvPicPr>
          <p:cNvPr id="10" name="Picture 9" descr="A cartoon character of a wizard&#10;&#10;Description automatically generated">
            <a:extLst>
              <a:ext uri="{FF2B5EF4-FFF2-40B4-BE49-F238E27FC236}">
                <a16:creationId xmlns:a16="http://schemas.microsoft.com/office/drawing/2014/main" id="{2B9AB975-3D5A-C17C-0490-B2219BAE8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552" y="2614039"/>
            <a:ext cx="3823571" cy="4064926"/>
          </a:xfrm>
          <a:prstGeom prst="rect">
            <a:avLst/>
          </a:prstGeom>
        </p:spPr>
      </p:pic>
      <p:sp>
        <p:nvSpPr>
          <p:cNvPr id="2" name="Rectangle: Rounded Corners 1">
            <a:hlinkClick r:id="rId4"/>
            <a:extLst>
              <a:ext uri="{FF2B5EF4-FFF2-40B4-BE49-F238E27FC236}">
                <a16:creationId xmlns:a16="http://schemas.microsoft.com/office/drawing/2014/main" id="{FD36B5E6-7F11-1888-8E38-62ADA2CCEA1E}"/>
              </a:ext>
            </a:extLst>
          </p:cNvPr>
          <p:cNvSpPr/>
          <p:nvPr/>
        </p:nvSpPr>
        <p:spPr>
          <a:xfrm>
            <a:off x="8514413" y="5988805"/>
            <a:ext cx="3492065" cy="694795"/>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448</Words>
  <Application>Microsoft Office PowerPoint</Application>
  <PresentationFormat>Widescreen</PresentationFormat>
  <Paragraphs>46</Paragraphs>
  <Slides>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Andika</vt:lpstr>
      <vt:lpstr>Office Theme</vt:lpstr>
      <vt:lpstr> How to Use this PowerPoint</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2025-12-22T10:17:19Z</dcterms:modified>
</cp:coreProperties>
</file>