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390" r:id="rId2"/>
    <p:sldId id="368" r:id="rId3"/>
    <p:sldId id="474" r:id="rId4"/>
    <p:sldId id="532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188427-6F8E-4972-91E0-06F15737F148}" v="3" dt="2025-12-15T12:10:46.8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32F8A1ED-B3AA-D52C-C34D-879C7C5E7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A7EF01E-7264-5B77-FE56-EC48A7AF218E}"/>
              </a:ext>
            </a:extLst>
          </p:cNvPr>
          <p:cNvSpPr/>
          <p:nvPr/>
        </p:nvSpPr>
        <p:spPr>
          <a:xfrm>
            <a:off x="2360292" y="215273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" name="Red Oval">
            <a:extLst>
              <a:ext uri="{FF2B5EF4-FFF2-40B4-BE49-F238E27FC236}">
                <a16:creationId xmlns:a16="http://schemas.microsoft.com/office/drawing/2014/main" id="{AFB02AB2-BE6A-9E21-763C-8B6FBD44D846}"/>
              </a:ext>
            </a:extLst>
          </p:cNvPr>
          <p:cNvSpPr/>
          <p:nvPr/>
        </p:nvSpPr>
        <p:spPr>
          <a:xfrm>
            <a:off x="888367" y="309517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Amber Oval">
            <a:extLst>
              <a:ext uri="{FF2B5EF4-FFF2-40B4-BE49-F238E27FC236}">
                <a16:creationId xmlns:a16="http://schemas.microsoft.com/office/drawing/2014/main" id="{CA8CD6E9-3BE7-D4FB-6A0F-E1F5C284EE8D}"/>
              </a:ext>
            </a:extLst>
          </p:cNvPr>
          <p:cNvSpPr/>
          <p:nvPr/>
        </p:nvSpPr>
        <p:spPr>
          <a:xfrm>
            <a:off x="888367" y="309517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4" name="Green Oval">
            <a:extLst>
              <a:ext uri="{FF2B5EF4-FFF2-40B4-BE49-F238E27FC236}">
                <a16:creationId xmlns:a16="http://schemas.microsoft.com/office/drawing/2014/main" id="{25C680E7-83AE-6C18-C9A4-2A45D715D724}"/>
              </a:ext>
            </a:extLst>
          </p:cNvPr>
          <p:cNvSpPr/>
          <p:nvPr/>
        </p:nvSpPr>
        <p:spPr>
          <a:xfrm>
            <a:off x="888367" y="309517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CD0B67-4355-F6D6-561C-E0B9C80D212A}"/>
              </a:ext>
            </a:extLst>
          </p:cNvPr>
          <p:cNvSpPr txBox="1"/>
          <p:nvPr/>
        </p:nvSpPr>
        <p:spPr>
          <a:xfrm>
            <a:off x="880986" y="589840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17E1A2C-A7F7-52B4-E913-109C8B449007}"/>
              </a:ext>
            </a:extLst>
          </p:cNvPr>
          <p:cNvSpPr txBox="1"/>
          <p:nvPr/>
        </p:nvSpPr>
        <p:spPr>
          <a:xfrm>
            <a:off x="880986" y="589840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0" name="Grey Oval">
            <a:extLst>
              <a:ext uri="{FF2B5EF4-FFF2-40B4-BE49-F238E27FC236}">
                <a16:creationId xmlns:a16="http://schemas.microsoft.com/office/drawing/2014/main" id="{6545AF75-1A30-09F8-44BF-AA2975EE082D}"/>
              </a:ext>
            </a:extLst>
          </p:cNvPr>
          <p:cNvSpPr/>
          <p:nvPr/>
        </p:nvSpPr>
        <p:spPr>
          <a:xfrm>
            <a:off x="888367" y="309517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5569A2E-2B02-B888-2B6B-F620F1C26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770" y="3284075"/>
            <a:ext cx="2443994" cy="31464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CC3B3A1A-CE69-433B-A5AD-7A22212BD9ED}"/>
              </a:ext>
            </a:extLst>
          </p:cNvPr>
          <p:cNvSpPr/>
          <p:nvPr/>
        </p:nvSpPr>
        <p:spPr>
          <a:xfrm>
            <a:off x="2116697" y="433019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D9DD84A-3675-8FCC-3524-E2CDC18025DB}"/>
              </a:ext>
            </a:extLst>
          </p:cNvPr>
          <p:cNvCxnSpPr>
            <a:cxnSpLocks/>
            <a:stCxn id="10" idx="0"/>
          </p:cNvCxnSpPr>
          <p:nvPr/>
        </p:nvCxnSpPr>
        <p:spPr>
          <a:xfrm flipH="1">
            <a:off x="2157084" y="309517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7B9B44A-2138-3AB5-8B20-DC7B19F6648E}"/>
              </a:ext>
            </a:extLst>
          </p:cNvPr>
          <p:cNvCxnSpPr/>
          <p:nvPr/>
        </p:nvCxnSpPr>
        <p:spPr>
          <a:xfrm>
            <a:off x="2163937" y="540448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BAA55E4-BF9F-AF36-BE18-00FAE679B67F}"/>
              </a:ext>
            </a:extLst>
          </p:cNvPr>
          <p:cNvCxnSpPr>
            <a:cxnSpLocks/>
          </p:cNvCxnSpPr>
          <p:nvPr/>
        </p:nvCxnSpPr>
        <p:spPr>
          <a:xfrm>
            <a:off x="2758299" y="519624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A01D3EF-F57F-6C0B-E01D-E352C7AE0F9E}"/>
              </a:ext>
            </a:extLst>
          </p:cNvPr>
          <p:cNvCxnSpPr>
            <a:cxnSpLocks/>
          </p:cNvCxnSpPr>
          <p:nvPr/>
        </p:nvCxnSpPr>
        <p:spPr>
          <a:xfrm>
            <a:off x="1435246" y="331242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38AC056-DB21-FD65-07CB-8B581474EB94}"/>
              </a:ext>
            </a:extLst>
          </p:cNvPr>
          <p:cNvCxnSpPr>
            <a:cxnSpLocks/>
          </p:cNvCxnSpPr>
          <p:nvPr/>
        </p:nvCxnSpPr>
        <p:spPr>
          <a:xfrm>
            <a:off x="1020041" y="380616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ED3EFBE-369B-A160-3B1D-AF5FC7D2AD6F}"/>
              </a:ext>
            </a:extLst>
          </p:cNvPr>
          <p:cNvCxnSpPr>
            <a:cxnSpLocks/>
          </p:cNvCxnSpPr>
          <p:nvPr/>
        </p:nvCxnSpPr>
        <p:spPr>
          <a:xfrm>
            <a:off x="3056715" y="48348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686B23-F777-6694-B5C3-53A4F3F4FBEC}"/>
              </a:ext>
            </a:extLst>
          </p:cNvPr>
          <p:cNvCxnSpPr>
            <a:cxnSpLocks/>
          </p:cNvCxnSpPr>
          <p:nvPr/>
        </p:nvCxnSpPr>
        <p:spPr>
          <a:xfrm>
            <a:off x="3189059" y="436750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7F62BA7-33E4-5C13-D177-287AE5355840}"/>
              </a:ext>
            </a:extLst>
          </p:cNvPr>
          <p:cNvCxnSpPr>
            <a:cxnSpLocks/>
          </p:cNvCxnSpPr>
          <p:nvPr/>
        </p:nvCxnSpPr>
        <p:spPr>
          <a:xfrm>
            <a:off x="889968" y="43891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0D06CA6-F09D-5F72-A5F4-D9C91F9357BE}"/>
              </a:ext>
            </a:extLst>
          </p:cNvPr>
          <p:cNvCxnSpPr>
            <a:cxnSpLocks/>
          </p:cNvCxnSpPr>
          <p:nvPr/>
        </p:nvCxnSpPr>
        <p:spPr>
          <a:xfrm flipV="1">
            <a:off x="3109793" y="382021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7AD7781-4C13-CCC5-2FEA-6EAF65C8B4A3}"/>
              </a:ext>
            </a:extLst>
          </p:cNvPr>
          <p:cNvCxnSpPr>
            <a:cxnSpLocks/>
          </p:cNvCxnSpPr>
          <p:nvPr/>
        </p:nvCxnSpPr>
        <p:spPr>
          <a:xfrm flipV="1">
            <a:off x="1049808" y="485126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Go 30 seconds">
            <a:extLst>
              <a:ext uri="{FF2B5EF4-FFF2-40B4-BE49-F238E27FC236}">
                <a16:creationId xmlns:a16="http://schemas.microsoft.com/office/drawing/2014/main" id="{2CE96B78-B054-8580-1FEE-2607DA74CC6A}"/>
              </a:ext>
            </a:extLst>
          </p:cNvPr>
          <p:cNvSpPr txBox="1"/>
          <p:nvPr/>
        </p:nvSpPr>
        <p:spPr>
          <a:xfrm>
            <a:off x="880986" y="589840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E69BAAD-9E3E-10E3-EDF9-90007932C9E2}"/>
              </a:ext>
            </a:extLst>
          </p:cNvPr>
          <p:cNvCxnSpPr>
            <a:cxnSpLocks/>
          </p:cNvCxnSpPr>
          <p:nvPr/>
        </p:nvCxnSpPr>
        <p:spPr>
          <a:xfrm flipV="1">
            <a:off x="1410438" y="519624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ECC3ED3-B199-EDD9-8F53-4316E238B568}"/>
              </a:ext>
            </a:extLst>
          </p:cNvPr>
          <p:cNvCxnSpPr>
            <a:cxnSpLocks/>
          </p:cNvCxnSpPr>
          <p:nvPr/>
        </p:nvCxnSpPr>
        <p:spPr>
          <a:xfrm flipV="1">
            <a:off x="2813948" y="335392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8BC8F8D-95C5-2BBA-55F8-68D91DD7CBB4}"/>
              </a:ext>
            </a:extLst>
          </p:cNvPr>
          <p:cNvGrpSpPr>
            <a:grpSpLocks/>
          </p:cNvGrpSpPr>
          <p:nvPr/>
        </p:nvGrpSpPr>
        <p:grpSpPr bwMode="auto">
          <a:xfrm>
            <a:off x="2163165" y="3285031"/>
            <a:ext cx="7938" cy="2208212"/>
            <a:chOff x="6948614" y="3503140"/>
            <a:chExt cx="7930" cy="2208694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0862038-4F65-110B-0C26-7A213AFBD6D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228BAC1-F680-1F37-92AC-D9F39E08AE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2 minutes start">
            <a:extLst>
              <a:ext uri="{FF2B5EF4-FFF2-40B4-BE49-F238E27FC236}">
                <a16:creationId xmlns:a16="http://schemas.microsoft.com/office/drawing/2014/main" id="{40D2AD79-3A21-CC60-D2B5-B9C588043353}"/>
              </a:ext>
            </a:extLst>
          </p:cNvPr>
          <p:cNvSpPr txBox="1"/>
          <p:nvPr/>
        </p:nvSpPr>
        <p:spPr>
          <a:xfrm>
            <a:off x="880986" y="589840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CC4D36B-F0E0-73CD-BA8C-340FE36A8C12}"/>
              </a:ext>
            </a:extLst>
          </p:cNvPr>
          <p:cNvSpPr txBox="1"/>
          <p:nvPr/>
        </p:nvSpPr>
        <p:spPr>
          <a:xfrm>
            <a:off x="954232" y="2387755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F66C2DCF-3029-F934-3092-3EB6DE2E7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254" y="678233"/>
            <a:ext cx="10539489" cy="161391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 eaLnBrk="1" hangingPunct="1"/>
            <a:r>
              <a:rPr lang="en-GB" altLang="en-US" sz="6600" dirty="0">
                <a:solidFill>
                  <a:schemeClr val="bg1"/>
                </a:solidFill>
              </a:rPr>
              <a:t>Aimee’s Challenge!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290289" y="2540399"/>
            <a:ext cx="6575601" cy="3136520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effectLst/>
                <a:latin typeface="+mn-lt"/>
                <a:ea typeface="Andika"/>
                <a:cs typeface="Andika"/>
              </a:rPr>
              <a:t>Write down as many onomatopoeias as you can think of in </a:t>
            </a:r>
            <a:r>
              <a:rPr lang="en-GB" sz="3600" u="sng" dirty="0">
                <a:effectLst/>
                <a:latin typeface="+mn-lt"/>
                <a:ea typeface="Andika"/>
                <a:cs typeface="Andika"/>
              </a:rPr>
              <a:t>two minutes</a:t>
            </a:r>
            <a:r>
              <a:rPr lang="en-GB" sz="3600" dirty="0">
                <a:effectLst/>
                <a:latin typeface="+mn-lt"/>
                <a:ea typeface="Andika"/>
                <a:cs typeface="Andika"/>
              </a:rPr>
              <a:t>.</a:t>
            </a:r>
            <a:br>
              <a:rPr lang="en-GB" sz="3600" dirty="0">
                <a:effectLst/>
                <a:latin typeface="+mn-lt"/>
                <a:ea typeface="Andika"/>
                <a:cs typeface="Andika"/>
              </a:rPr>
            </a:br>
            <a:br>
              <a:rPr lang="en-GB" sz="3600" dirty="0">
                <a:effectLst/>
                <a:latin typeface="+mn-lt"/>
                <a:ea typeface="Andika"/>
                <a:cs typeface="Andika"/>
              </a:rPr>
            </a:br>
            <a:r>
              <a:rPr lang="en-GB" sz="3600" dirty="0">
                <a:effectLst/>
                <a:latin typeface="+mn-lt"/>
                <a:ea typeface="Andika"/>
                <a:cs typeface="Andika"/>
              </a:rPr>
              <a:t>You earn one point for</a:t>
            </a:r>
          </a:p>
          <a:p>
            <a:pPr algn="ctr"/>
            <a:r>
              <a:rPr lang="en-GB" sz="3600" dirty="0">
                <a:effectLst/>
                <a:latin typeface="+mn-lt"/>
                <a:ea typeface="Andika"/>
                <a:cs typeface="Andika"/>
              </a:rPr>
              <a:t>any onomatopoeia you write that nobody else writes down.</a:t>
            </a:r>
          </a:p>
        </p:txBody>
      </p:sp>
    </p:spTree>
    <p:extLst>
      <p:ext uri="{BB962C8B-B14F-4D97-AF65-F5344CB8AC3E}">
        <p14:creationId xmlns:p14="http://schemas.microsoft.com/office/powerpoint/2010/main" val="424433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0" grpId="0" animBg="1"/>
      <p:bldP spid="23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55F893-323F-2AFB-4259-058BF3E0D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12EE557-F13B-B772-F89F-3B129F6B5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8304EB5-74DF-90D2-2408-B4F72AF5203F}"/>
              </a:ext>
            </a:extLst>
          </p:cNvPr>
          <p:cNvSpPr/>
          <p:nvPr/>
        </p:nvSpPr>
        <p:spPr>
          <a:xfrm>
            <a:off x="1045002" y="1085934"/>
            <a:ext cx="9851598" cy="5344565"/>
          </a:xfrm>
          <a:prstGeom prst="roundRect">
            <a:avLst>
              <a:gd name="adj" fmla="val 11142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59311FB-10C9-89DD-3C84-7532EF66A5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4501" y="4069389"/>
            <a:ext cx="2028082" cy="26109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1" name="Title 1">
            <a:extLst>
              <a:ext uri="{FF2B5EF4-FFF2-40B4-BE49-F238E27FC236}">
                <a16:creationId xmlns:a16="http://schemas.microsoft.com/office/drawing/2014/main" id="{97B94F17-2B0B-A561-4C83-4AB739F71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8278" y="274526"/>
            <a:ext cx="10539489" cy="1020352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 eaLnBrk="1" hangingPunct="1"/>
            <a:r>
              <a:rPr lang="en-GB" altLang="en-US" sz="6600" dirty="0">
                <a:solidFill>
                  <a:schemeClr val="bg1"/>
                </a:solidFill>
              </a:rPr>
              <a:t>Aimee’s Challenge!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F74CB79-9BB1-D32C-35CD-5D9E768365EA}"/>
              </a:ext>
            </a:extLst>
          </p:cNvPr>
          <p:cNvSpPr txBox="1">
            <a:spLocks/>
          </p:cNvSpPr>
          <p:nvPr/>
        </p:nvSpPr>
        <p:spPr>
          <a:xfrm>
            <a:off x="1597518" y="1718217"/>
            <a:ext cx="8996961" cy="4288943"/>
          </a:xfrm>
          <a:prstGeom prst="roundRect">
            <a:avLst>
              <a:gd name="adj" fmla="val 8408"/>
            </a:avLst>
          </a:prstGeom>
          <a:noFill/>
          <a:effectLst/>
        </p:spPr>
        <p:txBody>
          <a:bodyPr vert="horz" lIns="91440" tIns="45720" rIns="91440" bIns="45720" numCol="3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Bang,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Boom,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Crash,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Splash,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Buzz,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Hiss,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Pop,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Snap,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Crackle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Whack,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Clang,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Clink,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Clunk,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Sizzle,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Thud,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Thump,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Whoosh,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Zoom,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Ring,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Ding,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Beep,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Chirp,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Meow,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Bark,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Roar,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Moo,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Creak,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Tick-tock,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Rattle,</a:t>
            </a:r>
          </a:p>
          <a:p>
            <a:pPr marL="742950" indent="-742950">
              <a:buFont typeface="+mj-lt"/>
              <a:buAutoNum type="arabicPeriod"/>
            </a:pPr>
            <a:r>
              <a:rPr lang="en-GB" sz="2800" dirty="0">
                <a:effectLst/>
                <a:latin typeface="+mn-lt"/>
                <a:ea typeface="Andika"/>
                <a:cs typeface="Andika"/>
              </a:rPr>
              <a:t>Gurgle</a:t>
            </a:r>
          </a:p>
        </p:txBody>
      </p:sp>
    </p:spTree>
    <p:extLst>
      <p:ext uri="{BB962C8B-B14F-4D97-AF65-F5344CB8AC3E}">
        <p14:creationId xmlns:p14="http://schemas.microsoft.com/office/powerpoint/2010/main" val="101522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05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55236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Simile?</a:t>
                      </a:r>
                      <a:endParaRPr lang="en-GB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simile in the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 smile was as bright as the sun.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Gsimile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5587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Metaphor?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 metaphor in the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windowsill.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Gmetaphor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Which word personifies the subject?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personifies the subject: "The old house sighed in the wind."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Gpersonification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Personification - Is there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personification in the sentence 'The wind whispered secrets through the trees.'?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GPerson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the word that is an onomatopoeia: "The bucket clanged loudly on the floor."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Which word is an onomatopoeia 1?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Gono1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72212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Onomatopoeia - Is there an onomatopoeia?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an onomatopoeia in the sentence 'The bees buzzed in the garden.'?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Gono2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9629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Writing - Alliteration, metaphor, simile or personification?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there alliteration, a metaphor, a simile or personification in this sentence?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Gallit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</Words>
  <Application>Microsoft Office PowerPoint</Application>
  <PresentationFormat>Widescreen</PresentationFormat>
  <Paragraphs>75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</vt:lpstr>
      <vt:lpstr>Aimee’s Challenge!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2025-12-22T10:16:09Z</dcterms:modified>
</cp:coreProperties>
</file>