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9"/>
  </p:notesMasterIdLst>
  <p:sldIdLst>
    <p:sldId id="390" r:id="rId2"/>
    <p:sldId id="407" r:id="rId3"/>
    <p:sldId id="440" r:id="rId4"/>
    <p:sldId id="441" r:id="rId5"/>
    <p:sldId id="442" r:id="rId6"/>
    <p:sldId id="443" r:id="rId7"/>
    <p:sldId id="444" r:id="rId8"/>
    <p:sldId id="468" r:id="rId9"/>
    <p:sldId id="469" r:id="rId10"/>
    <p:sldId id="470" r:id="rId11"/>
    <p:sldId id="471" r:id="rId12"/>
    <p:sldId id="472" r:id="rId13"/>
    <p:sldId id="473" r:id="rId14"/>
    <p:sldId id="274" r:id="rId15"/>
    <p:sldId id="379" r:id="rId16"/>
    <p:sldId id="437" r:id="rId17"/>
    <p:sldId id="438" r:id="rId18"/>
    <p:sldId id="439" r:id="rId19"/>
    <p:sldId id="445" r:id="rId20"/>
    <p:sldId id="363" r:id="rId21"/>
    <p:sldId id="491" r:id="rId22"/>
    <p:sldId id="492" r:id="rId23"/>
    <p:sldId id="493" r:id="rId24"/>
    <p:sldId id="494" r:id="rId25"/>
    <p:sldId id="495" r:id="rId26"/>
    <p:sldId id="496" r:id="rId27"/>
    <p:sldId id="497" r:id="rId28"/>
    <p:sldId id="498" r:id="rId29"/>
    <p:sldId id="499" r:id="rId30"/>
    <p:sldId id="500" r:id="rId31"/>
    <p:sldId id="501" r:id="rId32"/>
    <p:sldId id="502" r:id="rId33"/>
    <p:sldId id="503" r:id="rId34"/>
    <p:sldId id="504" r:id="rId35"/>
    <p:sldId id="505" r:id="rId36"/>
    <p:sldId id="506" r:id="rId37"/>
    <p:sldId id="507" r:id="rId38"/>
    <p:sldId id="508" r:id="rId39"/>
    <p:sldId id="509" r:id="rId40"/>
    <p:sldId id="510" r:id="rId41"/>
    <p:sldId id="446" r:id="rId42"/>
    <p:sldId id="448" r:id="rId43"/>
    <p:sldId id="378" r:id="rId44"/>
    <p:sldId id="449" r:id="rId45"/>
    <p:sldId id="465" r:id="rId46"/>
    <p:sldId id="434" r:id="rId47"/>
    <p:sldId id="475" r:id="rId48"/>
    <p:sldId id="476" r:id="rId49"/>
    <p:sldId id="477" r:id="rId50"/>
    <p:sldId id="478" r:id="rId51"/>
    <p:sldId id="479" r:id="rId52"/>
    <p:sldId id="480" r:id="rId53"/>
    <p:sldId id="481" r:id="rId54"/>
    <p:sldId id="482" r:id="rId55"/>
    <p:sldId id="466" r:id="rId56"/>
    <p:sldId id="467" r:id="rId57"/>
    <p:sldId id="483" r:id="rId58"/>
    <p:sldId id="484" r:id="rId59"/>
    <p:sldId id="485" r:id="rId60"/>
    <p:sldId id="486" r:id="rId61"/>
    <p:sldId id="487" r:id="rId62"/>
    <p:sldId id="488" r:id="rId63"/>
    <p:sldId id="489" r:id="rId64"/>
    <p:sldId id="490" r:id="rId65"/>
    <p:sldId id="368" r:id="rId66"/>
    <p:sldId id="474" r:id="rId67"/>
    <p:sldId id="532" r:id="rId68"/>
  </p:sldIdLst>
  <p:sldSz cx="12192000" cy="6858000"/>
  <p:notesSz cx="6858000" cy="9144000"/>
  <p:embeddedFontLst>
    <p:embeddedFont>
      <p:font typeface="Andika" panose="02000000000000000000" pitchFamily="2" charset="0"/>
      <p:regular r:id="rId70"/>
      <p:bold r:id="rId71"/>
      <p:italic r:id="rId72"/>
      <p:boldItalic r:id="rId7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1F9A84-A07E-41C6-90EE-E92575794C38}" v="3" dt="2025-12-15T12:10:57.9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79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355415" y="3926476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1710732" y="3896689"/>
            <a:ext cx="200401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805190" y="4980142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148801" y="443607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433513" y="445422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578898" y="5018979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22452" y="531612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94691" y="44172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8CC82-590E-7E18-34BC-200637C1577E}"/>
              </a:ext>
            </a:extLst>
          </p:cNvPr>
          <p:cNvSpPr txBox="1">
            <a:spLocks/>
          </p:cNvSpPr>
          <p:nvPr/>
        </p:nvSpPr>
        <p:spPr>
          <a:xfrm>
            <a:off x="697058" y="1344231"/>
            <a:ext cx="73801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CE7276-C3B9-3ED5-7D2A-AA8E7B3B409C}"/>
              </a:ext>
            </a:extLst>
          </p:cNvPr>
          <p:cNvSpPr txBox="1">
            <a:spLocks/>
          </p:cNvSpPr>
          <p:nvPr/>
        </p:nvSpPr>
        <p:spPr>
          <a:xfrm>
            <a:off x="3685275" y="2289831"/>
            <a:ext cx="1724425" cy="97918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“hard”?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450372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477596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7041304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7313543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Personification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217271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88823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trying to describe something to a reader.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describe things plainly.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sun shone brightly.”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sunshine?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Sunny day? Bright? Warm? </a:t>
            </a: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if we said….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sun smiled down on us.”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FF885A-44EC-46A9-E1AC-3CC0D5CEF172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sunshine now?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841360-DFA4-2588-451B-463D7FEAD00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did the writer feel? </a:t>
            </a:r>
          </a:p>
        </p:txBody>
      </p:sp>
    </p:spTree>
    <p:extLst>
      <p:ext uri="{BB962C8B-B14F-4D97-AF65-F5344CB8AC3E}">
        <p14:creationId xmlns:p14="http://schemas.microsoft.com/office/powerpoint/2010/main" val="112923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C45A8-9C1B-F915-E72E-906C5DA79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ABAB960-2DF1-46EF-6566-9B2E06986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ADF15D-05C5-C11F-1696-DFBDBF6F5B9F}"/>
              </a:ext>
            </a:extLst>
          </p:cNvPr>
          <p:cNvSpPr txBox="1">
            <a:spLocks/>
          </p:cNvSpPr>
          <p:nvPr/>
        </p:nvSpPr>
        <p:spPr>
          <a:xfrm>
            <a:off x="834304" y="998196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a more interesting description?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sun shone brightly.”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sun smiled down on us.”</a:t>
            </a:r>
          </a:p>
        </p:txBody>
      </p:sp>
    </p:spTree>
    <p:extLst>
      <p:ext uri="{BB962C8B-B14F-4D97-AF65-F5344CB8AC3E}">
        <p14:creationId xmlns:p14="http://schemas.microsoft.com/office/powerpoint/2010/main" val="45022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3109767"/>
            <a:ext cx="3716614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Did the wind really whisper?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80" y="34359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describe something by giving it human qualities, it is called “</a:t>
            </a:r>
            <a:r>
              <a:rPr lang="en-GB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wind whispered through the trees.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499484" y="3096585"/>
            <a:ext cx="726898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 say the wind whispered, but the wind is not really a person talking quietly!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4499484" y="5480075"/>
            <a:ext cx="726898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 say the car coughed, but the car is not clearing its throat!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engine coughed and spluttered.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07480" y="5513632"/>
            <a:ext cx="3700569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Did the car cough?</a:t>
            </a:r>
          </a:p>
        </p:txBody>
      </p:sp>
    </p:spTree>
    <p:extLst>
      <p:ext uri="{BB962C8B-B14F-4D97-AF65-F5344CB8AC3E}">
        <p14:creationId xmlns:p14="http://schemas.microsoft.com/office/powerpoint/2010/main" val="18976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stopped.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stopped.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sentences contain a personification?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2181225" y="2085963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flowers nodded their heads in the wind.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2181225" y="5308799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was up on the wall.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2181225" y="2891672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flowers moved in the wind.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2181225" y="3697381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city never sleeps.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2181225" y="4503090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city was always busy.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066A51-2926-C6C6-B9AE-5990A5E681C7}"/>
              </a:ext>
            </a:extLst>
          </p:cNvPr>
          <p:cNvSpPr txBox="1"/>
          <p:nvPr/>
        </p:nvSpPr>
        <p:spPr>
          <a:xfrm>
            <a:off x="2181225" y="6114506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stared at me from the wall.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672924-56A4-9D65-8044-C7AC6A8E50F1}"/>
              </a:ext>
            </a:extLst>
          </p:cNvPr>
          <p:cNvSpPr txBox="1"/>
          <p:nvPr/>
        </p:nvSpPr>
        <p:spPr>
          <a:xfrm>
            <a:off x="2181225" y="2085963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flowers nodded their heads in the wind.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A107D9-5E29-D25C-7AD6-F792BC776EC8}"/>
              </a:ext>
            </a:extLst>
          </p:cNvPr>
          <p:cNvSpPr txBox="1"/>
          <p:nvPr/>
        </p:nvSpPr>
        <p:spPr>
          <a:xfrm>
            <a:off x="2181225" y="3697274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city never sleeps.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34F5C3-B1AA-36C1-19F9-F1B814DE9259}"/>
              </a:ext>
            </a:extLst>
          </p:cNvPr>
          <p:cNvSpPr txBox="1"/>
          <p:nvPr/>
        </p:nvSpPr>
        <p:spPr>
          <a:xfrm>
            <a:off x="2181225" y="6114506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stared at me from the wall.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8" grpId="0" animBg="1"/>
      <p:bldP spid="10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wind whispered secrets through the trees.</a:t>
            </a:r>
          </a:p>
        </p:txBody>
      </p:sp>
    </p:spTree>
    <p:extLst>
      <p:ext uri="{BB962C8B-B14F-4D97-AF65-F5344CB8AC3E}">
        <p14:creationId xmlns:p14="http://schemas.microsoft.com/office/powerpoint/2010/main" val="95664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wind is doing something human.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wind whispered secrets through the trees.</a:t>
            </a:r>
          </a:p>
        </p:txBody>
      </p:sp>
    </p:spTree>
    <p:extLst>
      <p:ext uri="{BB962C8B-B14F-4D97-AF65-F5344CB8AC3E}">
        <p14:creationId xmlns:p14="http://schemas.microsoft.com/office/powerpoint/2010/main" val="144201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Her smile was as bright as the sun.</a:t>
            </a:r>
          </a:p>
        </p:txBody>
      </p:sp>
    </p:spTree>
    <p:extLst>
      <p:ext uri="{BB962C8B-B14F-4D97-AF65-F5344CB8AC3E}">
        <p14:creationId xmlns:p14="http://schemas.microsoft.com/office/powerpoint/2010/main" val="411195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673143" y="497848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This is a simile.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Her smile was as bright as the sun.</a:t>
            </a:r>
          </a:p>
        </p:txBody>
      </p:sp>
    </p:spTree>
    <p:extLst>
      <p:ext uri="{BB962C8B-B14F-4D97-AF65-F5344CB8AC3E}">
        <p14:creationId xmlns:p14="http://schemas.microsoft.com/office/powerpoint/2010/main" val="242946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His words were a dagger to the heart.</a:t>
            </a:r>
          </a:p>
        </p:txBody>
      </p:sp>
    </p:spTree>
    <p:extLst>
      <p:ext uri="{BB962C8B-B14F-4D97-AF65-F5344CB8AC3E}">
        <p14:creationId xmlns:p14="http://schemas.microsoft.com/office/powerpoint/2010/main" val="341859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This is a metaphor.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His words were a dagger to the heart.</a:t>
            </a:r>
          </a:p>
        </p:txBody>
      </p:sp>
    </p:spTree>
    <p:extLst>
      <p:ext uri="{BB962C8B-B14F-4D97-AF65-F5344CB8AC3E}">
        <p14:creationId xmlns:p14="http://schemas.microsoft.com/office/powerpoint/2010/main" val="257074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alarm clock screamed at Emile.</a:t>
            </a:r>
          </a:p>
        </p:txBody>
      </p:sp>
    </p:spTree>
    <p:extLst>
      <p:ext uri="{BB962C8B-B14F-4D97-AF65-F5344CB8AC3E}">
        <p14:creationId xmlns:p14="http://schemas.microsoft.com/office/powerpoint/2010/main" val="165776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alarm clock screamed at Emile.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3D1501-90C0-E25F-B709-030E4E08E5D6}"/>
              </a:ext>
            </a:extLst>
          </p:cNvPr>
          <p:cNvSpPr txBox="1"/>
          <p:nvPr/>
        </p:nvSpPr>
        <p:spPr>
          <a:xfrm>
            <a:off x="583055" y="4699019"/>
            <a:ext cx="109902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alarm clock is doing something human.</a:t>
            </a:r>
          </a:p>
        </p:txBody>
      </p:sp>
    </p:spTree>
    <p:extLst>
      <p:ext uri="{BB962C8B-B14F-4D97-AF65-F5344CB8AC3E}">
        <p14:creationId xmlns:p14="http://schemas.microsoft.com/office/powerpoint/2010/main" val="279323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shadows crept across the floor.</a:t>
            </a:r>
          </a:p>
        </p:txBody>
      </p:sp>
    </p:spTree>
    <p:extLst>
      <p:ext uri="{BB962C8B-B14F-4D97-AF65-F5344CB8AC3E}">
        <p14:creationId xmlns:p14="http://schemas.microsoft.com/office/powerpoint/2010/main" val="67624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FD04B-145C-D362-AE76-00B8D1958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620EE4D-32AA-928F-3FF5-58AF03D7E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786B5F-B5AC-CD02-A63C-233AA48D68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3F2A6FF-27A6-A7A9-CA4F-4DDA8491ED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stopped.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5E46BF-4F27-E70E-4A7A-9B68B49AB7D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F7ED7F3-3AC7-1358-4B2B-6A270D9DA27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stopped.</a:t>
            </a:r>
          </a:p>
        </p:txBody>
      </p:sp>
    </p:spTree>
    <p:extLst>
      <p:ext uri="{BB962C8B-B14F-4D97-AF65-F5344CB8AC3E}">
        <p14:creationId xmlns:p14="http://schemas.microsoft.com/office/powerpoint/2010/main" val="1575535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shadows crept across the floor.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D0BDF4-D57D-4E05-A2AD-553F2A5F6C6E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shadows are doing something human.</a:t>
            </a:r>
          </a:p>
        </p:txBody>
      </p:sp>
    </p:spTree>
    <p:extLst>
      <p:ext uri="{BB962C8B-B14F-4D97-AF65-F5344CB8AC3E}">
        <p14:creationId xmlns:p14="http://schemas.microsoft.com/office/powerpoint/2010/main" val="174720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water was cold and clear.</a:t>
            </a:r>
          </a:p>
        </p:txBody>
      </p:sp>
    </p:spTree>
    <p:extLst>
      <p:ext uri="{BB962C8B-B14F-4D97-AF65-F5344CB8AC3E}">
        <p14:creationId xmlns:p14="http://schemas.microsoft.com/office/powerpoint/2010/main" val="109080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water was cold and clear.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8F0A24-06D3-6ADB-2336-F1BEE665A96C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This is just a description.</a:t>
            </a:r>
          </a:p>
        </p:txBody>
      </p:sp>
    </p:spTree>
    <p:extLst>
      <p:ext uri="{BB962C8B-B14F-4D97-AF65-F5344CB8AC3E}">
        <p14:creationId xmlns:p14="http://schemas.microsoft.com/office/powerpoint/2010/main" val="101180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ran like the wind.</a:t>
            </a:r>
          </a:p>
        </p:txBody>
      </p:sp>
    </p:spTree>
    <p:extLst>
      <p:ext uri="{BB962C8B-B14F-4D97-AF65-F5344CB8AC3E}">
        <p14:creationId xmlns:p14="http://schemas.microsoft.com/office/powerpoint/2010/main" val="35640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ran like the wind.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E4DBA1-2747-50FB-B4BB-F0246A4D0FB3}"/>
              </a:ext>
            </a:extLst>
          </p:cNvPr>
          <p:cNvSpPr txBox="1"/>
          <p:nvPr/>
        </p:nvSpPr>
        <p:spPr>
          <a:xfrm>
            <a:off x="600889" y="4598298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This is a simile.</a:t>
            </a:r>
          </a:p>
        </p:txBody>
      </p:sp>
    </p:spTree>
    <p:extLst>
      <p:ext uri="{BB962C8B-B14F-4D97-AF65-F5344CB8AC3E}">
        <p14:creationId xmlns:p14="http://schemas.microsoft.com/office/powerpoint/2010/main" val="38378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Her voice was music to his ears.</a:t>
            </a:r>
          </a:p>
        </p:txBody>
      </p:sp>
    </p:spTree>
    <p:extLst>
      <p:ext uri="{BB962C8B-B14F-4D97-AF65-F5344CB8AC3E}">
        <p14:creationId xmlns:p14="http://schemas.microsoft.com/office/powerpoint/2010/main" val="45156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Her voice was music to his ears.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99642B-CFC1-395D-85E2-A93A4A53C656}"/>
              </a:ext>
            </a:extLst>
          </p:cNvPr>
          <p:cNvSpPr txBox="1"/>
          <p:nvPr/>
        </p:nvSpPr>
        <p:spPr>
          <a:xfrm>
            <a:off x="600889" y="4598298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There is no human quality given to the voice.</a:t>
            </a:r>
          </a:p>
        </p:txBody>
      </p:sp>
    </p:spTree>
    <p:extLst>
      <p:ext uri="{BB962C8B-B14F-4D97-AF65-F5344CB8AC3E}">
        <p14:creationId xmlns:p14="http://schemas.microsoft.com/office/powerpoint/2010/main" val="384937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leaves waved goodbye.</a:t>
            </a:r>
          </a:p>
        </p:txBody>
      </p:sp>
    </p:spTree>
    <p:extLst>
      <p:ext uri="{BB962C8B-B14F-4D97-AF65-F5344CB8AC3E}">
        <p14:creationId xmlns:p14="http://schemas.microsoft.com/office/powerpoint/2010/main" val="272330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leaves waved goodbye.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43EEBE-9B70-8E61-A179-D27B28C54B55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leaves are doing something human.</a:t>
            </a:r>
          </a:p>
        </p:txBody>
      </p:sp>
    </p:spTree>
    <p:extLst>
      <p:ext uri="{BB962C8B-B14F-4D97-AF65-F5344CB8AC3E}">
        <p14:creationId xmlns:p14="http://schemas.microsoft.com/office/powerpoint/2010/main" val="280072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223155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836D7-32CA-4F2B-58CC-8D09D2F21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52AAB18-DF48-CB8A-9F2D-EA5ADDD8B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5AEE31-1E0C-2D2B-D7A7-F482A64AC3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C270D9-0FFD-604A-E3DA-5FA18819E2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stopped.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204A4C1-281F-44C4-A34F-64D6E38BA41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1B6F1D-A3E1-7E08-299B-F64AAE392C8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stopped.</a:t>
            </a:r>
          </a:p>
        </p:txBody>
      </p:sp>
    </p:spTree>
    <p:extLst>
      <p:ext uri="{BB962C8B-B14F-4D97-AF65-F5344CB8AC3E}">
        <p14:creationId xmlns:p14="http://schemas.microsoft.com/office/powerpoint/2010/main" val="17328430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4827DD-4B79-1E85-5740-6DFEB866DC91}"/>
              </a:ext>
            </a:extLst>
          </p:cNvPr>
          <p:cNvSpPr txBox="1"/>
          <p:nvPr/>
        </p:nvSpPr>
        <p:spPr>
          <a:xfrm>
            <a:off x="600889" y="4598298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There is no human quality given to the cake. This is a simile.</a:t>
            </a:r>
          </a:p>
        </p:txBody>
      </p:sp>
    </p:spTree>
    <p:extLst>
      <p:ext uri="{BB962C8B-B14F-4D97-AF65-F5344CB8AC3E}">
        <p14:creationId xmlns:p14="http://schemas.microsoft.com/office/powerpoint/2010/main" val="359199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Onomatopoeia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1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words remind us of a noise.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bees buzzed.”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sound of the scene?</a:t>
            </a:r>
          </a:p>
        </p:txBody>
      </p:sp>
    </p:spTree>
    <p:extLst>
      <p:ext uri="{BB962C8B-B14F-4D97-AF65-F5344CB8AC3E}">
        <p14:creationId xmlns:p14="http://schemas.microsoft.com/office/powerpoint/2010/main" val="330528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4" y="34064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a word imitates the sound, it is called an “</a:t>
            </a:r>
            <a:r>
              <a:rPr lang="en-GB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8" y="2284567"/>
            <a:ext cx="5352142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snakes </a:t>
            </a:r>
            <a:r>
              <a:rPr lang="en-GB" sz="3200" u="sng" dirty="0">
                <a:solidFill>
                  <a:srgbClr val="FFFF00"/>
                </a:solidFill>
              </a:rPr>
              <a:t>hiss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3088852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rgbClr val="FFFF00"/>
                </a:solidFill>
              </a:rPr>
              <a:t>boom</a:t>
            </a:r>
            <a:r>
              <a:rPr lang="en-GB" sz="3200" dirty="0">
                <a:solidFill>
                  <a:schemeClr val="bg1"/>
                </a:solidFill>
              </a:rPr>
              <a:t> of the explosion.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DCFC17-B060-A094-7620-507243EF8174}"/>
              </a:ext>
            </a:extLst>
          </p:cNvPr>
          <p:cNvSpPr txBox="1"/>
          <p:nvPr/>
        </p:nvSpPr>
        <p:spPr>
          <a:xfrm>
            <a:off x="391435" y="3955457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FFFF00"/>
                </a:solidFill>
              </a:rPr>
              <a:t>Splash</a:t>
            </a:r>
            <a:r>
              <a:rPr lang="en-GB" sz="32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CA953F-7043-3FF9-FC67-9E4E80001F1D}"/>
              </a:ext>
            </a:extLst>
          </p:cNvPr>
          <p:cNvSpPr txBox="1"/>
          <p:nvPr/>
        </p:nvSpPr>
        <p:spPr>
          <a:xfrm>
            <a:off x="6416331" y="2284567"/>
            <a:ext cx="5352142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hammer went </a:t>
            </a:r>
            <a:r>
              <a:rPr lang="en-GB" sz="3200" u="sng" dirty="0">
                <a:solidFill>
                  <a:srgbClr val="FFFF00"/>
                </a:solidFill>
              </a:rPr>
              <a:t>clang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3BAB0F-D6C9-8404-C053-A94DFCE2C3E5}"/>
              </a:ext>
            </a:extLst>
          </p:cNvPr>
          <p:cNvSpPr txBox="1"/>
          <p:nvPr/>
        </p:nvSpPr>
        <p:spPr>
          <a:xfrm>
            <a:off x="6416329" y="3072866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man </a:t>
            </a:r>
            <a:r>
              <a:rPr lang="en-GB" sz="3200" u="sng" dirty="0">
                <a:solidFill>
                  <a:srgbClr val="FFFF00"/>
                </a:solidFill>
              </a:rPr>
              <a:t>whispered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8E6119-07D6-1A72-2B13-0A8B04537688}"/>
              </a:ext>
            </a:extLst>
          </p:cNvPr>
          <p:cNvSpPr txBox="1"/>
          <p:nvPr/>
        </p:nvSpPr>
        <p:spPr>
          <a:xfrm>
            <a:off x="6416328" y="3955457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lion </a:t>
            </a:r>
            <a:r>
              <a:rPr lang="en-GB" sz="3200" u="sng" dirty="0">
                <a:solidFill>
                  <a:srgbClr val="FFFF00"/>
                </a:solidFill>
              </a:rPr>
              <a:t>roared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1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sentences contain an onomatopoeia?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2181225" y="2085963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old wooden floor creaked.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2181225" y="5308799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told the time.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2181225" y="2891672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old wooden floor moaned.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2181225" y="3697381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thunder rumbled in the distance.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2181225" y="4503090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thunder rolled in the distance.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066A51-2926-C6C6-B9AE-5990A5E681C7}"/>
              </a:ext>
            </a:extLst>
          </p:cNvPr>
          <p:cNvSpPr txBox="1"/>
          <p:nvPr/>
        </p:nvSpPr>
        <p:spPr>
          <a:xfrm>
            <a:off x="2181225" y="6114506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ticked loudly.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EB00E3-DB56-A112-D5F4-D0AD6A2AF4B5}"/>
              </a:ext>
            </a:extLst>
          </p:cNvPr>
          <p:cNvSpPr txBox="1"/>
          <p:nvPr/>
        </p:nvSpPr>
        <p:spPr>
          <a:xfrm>
            <a:off x="2181225" y="2085963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old wooden floor creaked.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F5C3B8-46B8-9542-0C9F-0BBA7A33E4E9}"/>
              </a:ext>
            </a:extLst>
          </p:cNvPr>
          <p:cNvSpPr txBox="1"/>
          <p:nvPr/>
        </p:nvSpPr>
        <p:spPr>
          <a:xfrm>
            <a:off x="2181225" y="3697381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thunder rumbled in the distance.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EB0954-3094-6B34-558C-21EDA9CB01C6}"/>
              </a:ext>
            </a:extLst>
          </p:cNvPr>
          <p:cNvSpPr txBox="1"/>
          <p:nvPr/>
        </p:nvSpPr>
        <p:spPr>
          <a:xfrm>
            <a:off x="2181225" y="6114506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ticked loudly.</a:t>
            </a:r>
          </a:p>
        </p:txBody>
      </p:sp>
    </p:spTree>
    <p:extLst>
      <p:ext uri="{BB962C8B-B14F-4D97-AF65-F5344CB8AC3E}">
        <p14:creationId xmlns:p14="http://schemas.microsoft.com/office/powerpoint/2010/main" val="3770472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3" grpId="0" animBg="1"/>
      <p:bldP spid="4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1841253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“Blue”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646066" y="4287182"/>
            <a:ext cx="109902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The word "blue" is not an onomatopoeia because it does </a:t>
            </a:r>
            <a:r>
              <a:rPr lang="en-GB" sz="44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395FE2-1EDA-1937-A3A7-6A9F38C65FDB}"/>
              </a:ext>
            </a:extLst>
          </p:cNvPr>
          <p:cNvSpPr txBox="1"/>
          <p:nvPr/>
        </p:nvSpPr>
        <p:spPr>
          <a:xfrm>
            <a:off x="1594049" y="1376558"/>
            <a:ext cx="90038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“Blue” is </a:t>
            </a:r>
            <a:r>
              <a:rPr lang="en-GB" sz="8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CE7A1E-471D-733F-7D83-3C05423BEA8B}"/>
              </a:ext>
            </a:extLst>
          </p:cNvPr>
          <p:cNvSpPr txBox="1"/>
          <p:nvPr/>
        </p:nvSpPr>
        <p:spPr>
          <a:xfrm>
            <a:off x="1779788" y="1841253"/>
            <a:ext cx="90038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“Laugh”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46066" y="4287182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“laugh" is not an onomatopoeia because it does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7613ED-2753-39FB-72F8-ECE2D0BED144}"/>
              </a:ext>
            </a:extLst>
          </p:cNvPr>
          <p:cNvSpPr txBox="1"/>
          <p:nvPr/>
        </p:nvSpPr>
        <p:spPr>
          <a:xfrm>
            <a:off x="1359362" y="1486415"/>
            <a:ext cx="956362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“Laugh” is </a:t>
            </a:r>
            <a:r>
              <a:rPr lang="en-GB" sz="8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B0C49-A42C-C498-CD32-718DBD6E6ADC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“Sizzle”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70868-115F-0A02-B8D4-99C3A5B4E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B4BDF64-E79F-FF51-7682-A6EFF97AC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3712DAF-5E8C-CD4A-8079-34F31FB26AB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F647AF-E333-2EC0-219C-801189D058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stopped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D883F41-812B-5519-6BF0-DB754B1CDAE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7369F5E-6945-97AB-2B14-A72246DF6E8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stopped.</a:t>
            </a:r>
          </a:p>
        </p:txBody>
      </p:sp>
    </p:spTree>
    <p:extLst>
      <p:ext uri="{BB962C8B-B14F-4D97-AF65-F5344CB8AC3E}">
        <p14:creationId xmlns:p14="http://schemas.microsoft.com/office/powerpoint/2010/main" val="26082400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DA3C8E-B5A0-66ED-C5F8-0085633E2A56}"/>
              </a:ext>
            </a:extLst>
          </p:cNvPr>
          <p:cNvSpPr txBox="1"/>
          <p:nvPr/>
        </p:nvSpPr>
        <p:spPr>
          <a:xfrm>
            <a:off x="583055" y="4699019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“sizzle" is an onomatopoeia because it imitates a sound.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7CBF2C-B232-8DAF-C62A-3D8382A6C99A}"/>
              </a:ext>
            </a:extLst>
          </p:cNvPr>
          <p:cNvSpPr txBox="1"/>
          <p:nvPr/>
        </p:nvSpPr>
        <p:spPr>
          <a:xfrm>
            <a:off x="992169" y="1382887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“Sizzle”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5B9056-6D25-98CC-DB5D-6158892EE463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“Boom”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D8CBDC-F340-9A0A-11BA-C909880CF054}"/>
              </a:ext>
            </a:extLst>
          </p:cNvPr>
          <p:cNvSpPr txBox="1"/>
          <p:nvPr/>
        </p:nvSpPr>
        <p:spPr>
          <a:xfrm>
            <a:off x="701120" y="4627030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“boom" is an onomatopoeia because it imitates a sound.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1C8A7B-363C-D60B-1924-8FA896FB87EA}"/>
              </a:ext>
            </a:extLst>
          </p:cNvPr>
          <p:cNvSpPr txBox="1"/>
          <p:nvPr/>
        </p:nvSpPr>
        <p:spPr>
          <a:xfrm>
            <a:off x="887855" y="1152906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“Boom”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66E7B8-0D74-F9C3-FB7B-02B4CF3D707A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“Think”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600889" y="4771481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“think" is not an onomatopoeia because it does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19C056-D9C8-56C4-777F-389041099FBE}"/>
              </a:ext>
            </a:extLst>
          </p:cNvPr>
          <p:cNvSpPr txBox="1"/>
          <p:nvPr/>
        </p:nvSpPr>
        <p:spPr>
          <a:xfrm>
            <a:off x="929186" y="1334499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“Think” is </a:t>
            </a:r>
            <a:r>
              <a:rPr lang="en-GB" sz="9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E8C905-18AE-DA2B-E7D8-54EE3241B84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1E5926-185C-8C37-A031-9FCB0F68CF28}"/>
              </a:ext>
            </a:extLst>
          </p:cNvPr>
          <p:cNvSpPr txBox="1"/>
          <p:nvPr/>
        </p:nvSpPr>
        <p:spPr>
          <a:xfrm>
            <a:off x="974361" y="1841253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“Run”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F3C982-5C36-467D-4E3D-ED97E0C6AAA5}"/>
              </a:ext>
            </a:extLst>
          </p:cNvPr>
          <p:cNvSpPr txBox="1"/>
          <p:nvPr/>
        </p:nvSpPr>
        <p:spPr>
          <a:xfrm>
            <a:off x="646066" y="4287182"/>
            <a:ext cx="109902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The word “run" is not an onomatopoeia because it does </a:t>
            </a:r>
            <a:r>
              <a:rPr lang="en-GB" sz="44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511D01-B81C-6529-BEC9-49CACA2F0C36}"/>
              </a:ext>
            </a:extLst>
          </p:cNvPr>
          <p:cNvSpPr txBox="1"/>
          <p:nvPr/>
        </p:nvSpPr>
        <p:spPr>
          <a:xfrm>
            <a:off x="1594049" y="1376558"/>
            <a:ext cx="90038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“Run” is </a:t>
            </a:r>
            <a:r>
              <a:rPr lang="en-GB" sz="8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15D612-B979-D4D9-61F6-43A4085DC1B6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D574E3-28B6-438A-FF54-7C1AE3C15546}"/>
              </a:ext>
            </a:extLst>
          </p:cNvPr>
          <p:cNvSpPr txBox="1"/>
          <p:nvPr/>
        </p:nvSpPr>
        <p:spPr>
          <a:xfrm>
            <a:off x="1779788" y="1841253"/>
            <a:ext cx="90038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“Idea”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CBE6F3-9E7B-B14C-7CE0-7F6AB8E488F4}"/>
              </a:ext>
            </a:extLst>
          </p:cNvPr>
          <p:cNvSpPr txBox="1"/>
          <p:nvPr/>
        </p:nvSpPr>
        <p:spPr>
          <a:xfrm>
            <a:off x="646066" y="4548921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“idea" is not an onomatopoeia because it does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C638CF-44CB-F2F1-9F3D-1DB19A8AC8F3}"/>
              </a:ext>
            </a:extLst>
          </p:cNvPr>
          <p:cNvSpPr txBox="1"/>
          <p:nvPr/>
        </p:nvSpPr>
        <p:spPr>
          <a:xfrm>
            <a:off x="1359362" y="1486415"/>
            <a:ext cx="956362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“Idea” is </a:t>
            </a:r>
            <a:r>
              <a:rPr lang="en-GB" sz="8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A4C2AC-0947-5734-B224-219E5FFCE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192421-5786-ADE8-6629-FB450CB75BA0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4ED69E-8951-D25F-3467-D028B7D2BF35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“Click”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78E044-6782-4094-1633-11FE98246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89F3414-E511-7E9B-A24E-4B7B6FD4A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3A9805-9FDD-DC67-A5A9-3ABF64A5FF9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3AFFFB-3180-84C8-89A7-B7A421926F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stopped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8ACD65-78DD-5CFD-77CB-EC54617DFA3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B2BF72-419F-7E15-266D-9C0E3DF753A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stopped.</a:t>
            </a:r>
          </a:p>
        </p:txBody>
      </p:sp>
    </p:spTree>
    <p:extLst>
      <p:ext uri="{BB962C8B-B14F-4D97-AF65-F5344CB8AC3E}">
        <p14:creationId xmlns:p14="http://schemas.microsoft.com/office/powerpoint/2010/main" val="2926124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“click" is an onomatopoeia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because it imitates a sound.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B10B8B-1220-EDB0-EDA0-B457F331E25F}"/>
              </a:ext>
            </a:extLst>
          </p:cNvPr>
          <p:cNvSpPr txBox="1"/>
          <p:nvPr/>
        </p:nvSpPr>
        <p:spPr>
          <a:xfrm>
            <a:off x="992169" y="1382887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“Click”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C3414B-1CDD-8AD3-0520-911B93A8AE0F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C7A699-0BFF-04A7-DF41-CFD17F48BC8F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“Splash”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4B8336-1530-AFE0-699C-49506370D327}"/>
              </a:ext>
            </a:extLst>
          </p:cNvPr>
          <p:cNvSpPr txBox="1"/>
          <p:nvPr/>
        </p:nvSpPr>
        <p:spPr>
          <a:xfrm>
            <a:off x="701120" y="4627030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“splash" is an onomatopoeia because it imitates a sound.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5DB1D5-D263-662E-87FD-426C85AAF6DC}"/>
              </a:ext>
            </a:extLst>
          </p:cNvPr>
          <p:cNvSpPr txBox="1"/>
          <p:nvPr/>
        </p:nvSpPr>
        <p:spPr>
          <a:xfrm>
            <a:off x="887855" y="1152906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“Splash”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19E05E-44D7-3697-B913-B334D15AA30D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B998D9-5CB4-FFDF-276E-3C5FF17FA985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“Book”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DE6B5C-2DEC-BDEB-F02E-827C8BBD0C46}"/>
              </a:ext>
            </a:extLst>
          </p:cNvPr>
          <p:cNvSpPr txBox="1"/>
          <p:nvPr/>
        </p:nvSpPr>
        <p:spPr>
          <a:xfrm>
            <a:off x="600889" y="4771481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</a:rPr>
              <a:t>“book"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is not an onomatopoeia because it does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BB343D-727D-1ED0-6FEE-83D3A3BF1C63}"/>
              </a:ext>
            </a:extLst>
          </p:cNvPr>
          <p:cNvSpPr txBox="1"/>
          <p:nvPr/>
        </p:nvSpPr>
        <p:spPr>
          <a:xfrm>
            <a:off x="929186" y="1334499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“Book” is </a:t>
            </a:r>
            <a:r>
              <a:rPr lang="en-GB" sz="9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32F8A1ED-B3AA-D52C-C34D-879C7C5E7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A7EF01E-7264-5B77-FE56-EC48A7AF218E}"/>
              </a:ext>
            </a:extLst>
          </p:cNvPr>
          <p:cNvSpPr/>
          <p:nvPr/>
        </p:nvSpPr>
        <p:spPr>
          <a:xfrm>
            <a:off x="2360292" y="215273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AFB02AB2-BE6A-9E21-763C-8B6FBD44D846}"/>
              </a:ext>
            </a:extLst>
          </p:cNvPr>
          <p:cNvSpPr/>
          <p:nvPr/>
        </p:nvSpPr>
        <p:spPr>
          <a:xfrm>
            <a:off x="888367" y="309517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Amber Oval">
            <a:extLst>
              <a:ext uri="{FF2B5EF4-FFF2-40B4-BE49-F238E27FC236}">
                <a16:creationId xmlns:a16="http://schemas.microsoft.com/office/drawing/2014/main" id="{CA8CD6E9-3BE7-D4FB-6A0F-E1F5C284EE8D}"/>
              </a:ext>
            </a:extLst>
          </p:cNvPr>
          <p:cNvSpPr/>
          <p:nvPr/>
        </p:nvSpPr>
        <p:spPr>
          <a:xfrm>
            <a:off x="888367" y="309517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4" name="Green Oval">
            <a:extLst>
              <a:ext uri="{FF2B5EF4-FFF2-40B4-BE49-F238E27FC236}">
                <a16:creationId xmlns:a16="http://schemas.microsoft.com/office/drawing/2014/main" id="{25C680E7-83AE-6C18-C9A4-2A45D715D724}"/>
              </a:ext>
            </a:extLst>
          </p:cNvPr>
          <p:cNvSpPr/>
          <p:nvPr/>
        </p:nvSpPr>
        <p:spPr>
          <a:xfrm>
            <a:off x="888367" y="309517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CD0B67-4355-F6D6-561C-E0B9C80D212A}"/>
              </a:ext>
            </a:extLst>
          </p:cNvPr>
          <p:cNvSpPr txBox="1"/>
          <p:nvPr/>
        </p:nvSpPr>
        <p:spPr>
          <a:xfrm>
            <a:off x="880986" y="589840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17E1A2C-A7F7-52B4-E913-109C8B449007}"/>
              </a:ext>
            </a:extLst>
          </p:cNvPr>
          <p:cNvSpPr txBox="1"/>
          <p:nvPr/>
        </p:nvSpPr>
        <p:spPr>
          <a:xfrm>
            <a:off x="880986" y="589840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0" name="Grey Oval">
            <a:extLst>
              <a:ext uri="{FF2B5EF4-FFF2-40B4-BE49-F238E27FC236}">
                <a16:creationId xmlns:a16="http://schemas.microsoft.com/office/drawing/2014/main" id="{6545AF75-1A30-09F8-44BF-AA2975EE082D}"/>
              </a:ext>
            </a:extLst>
          </p:cNvPr>
          <p:cNvSpPr/>
          <p:nvPr/>
        </p:nvSpPr>
        <p:spPr>
          <a:xfrm>
            <a:off x="888367" y="309517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5569A2E-2B02-B888-2B6B-F620F1C26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770" y="3284075"/>
            <a:ext cx="2443994" cy="31464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CC3B3A1A-CE69-433B-A5AD-7A22212BD9ED}"/>
              </a:ext>
            </a:extLst>
          </p:cNvPr>
          <p:cNvSpPr/>
          <p:nvPr/>
        </p:nvSpPr>
        <p:spPr>
          <a:xfrm>
            <a:off x="2116697" y="433019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D9DD84A-3675-8FCC-3524-E2CDC18025DB}"/>
              </a:ext>
            </a:extLst>
          </p:cNvPr>
          <p:cNvCxnSpPr>
            <a:cxnSpLocks/>
            <a:stCxn id="10" idx="0"/>
          </p:cNvCxnSpPr>
          <p:nvPr/>
        </p:nvCxnSpPr>
        <p:spPr>
          <a:xfrm flipH="1">
            <a:off x="2157084" y="309517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7B9B44A-2138-3AB5-8B20-DC7B19F6648E}"/>
              </a:ext>
            </a:extLst>
          </p:cNvPr>
          <p:cNvCxnSpPr/>
          <p:nvPr/>
        </p:nvCxnSpPr>
        <p:spPr>
          <a:xfrm>
            <a:off x="2163937" y="540448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BAA55E4-BF9F-AF36-BE18-00FAE679B67F}"/>
              </a:ext>
            </a:extLst>
          </p:cNvPr>
          <p:cNvCxnSpPr>
            <a:cxnSpLocks/>
          </p:cNvCxnSpPr>
          <p:nvPr/>
        </p:nvCxnSpPr>
        <p:spPr>
          <a:xfrm>
            <a:off x="2758299" y="519624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A01D3EF-F57F-6C0B-E01D-E352C7AE0F9E}"/>
              </a:ext>
            </a:extLst>
          </p:cNvPr>
          <p:cNvCxnSpPr>
            <a:cxnSpLocks/>
          </p:cNvCxnSpPr>
          <p:nvPr/>
        </p:nvCxnSpPr>
        <p:spPr>
          <a:xfrm>
            <a:off x="1435246" y="331242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38AC056-DB21-FD65-07CB-8B581474EB94}"/>
              </a:ext>
            </a:extLst>
          </p:cNvPr>
          <p:cNvCxnSpPr>
            <a:cxnSpLocks/>
          </p:cNvCxnSpPr>
          <p:nvPr/>
        </p:nvCxnSpPr>
        <p:spPr>
          <a:xfrm>
            <a:off x="1020041" y="380616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ED3EFBE-369B-A160-3B1D-AF5FC7D2AD6F}"/>
              </a:ext>
            </a:extLst>
          </p:cNvPr>
          <p:cNvCxnSpPr>
            <a:cxnSpLocks/>
          </p:cNvCxnSpPr>
          <p:nvPr/>
        </p:nvCxnSpPr>
        <p:spPr>
          <a:xfrm>
            <a:off x="3056715" y="48348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686B23-F777-6694-B5C3-53A4F3F4FBEC}"/>
              </a:ext>
            </a:extLst>
          </p:cNvPr>
          <p:cNvCxnSpPr>
            <a:cxnSpLocks/>
          </p:cNvCxnSpPr>
          <p:nvPr/>
        </p:nvCxnSpPr>
        <p:spPr>
          <a:xfrm>
            <a:off x="3189059" y="436750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7F62BA7-33E4-5C13-D177-287AE5355840}"/>
              </a:ext>
            </a:extLst>
          </p:cNvPr>
          <p:cNvCxnSpPr>
            <a:cxnSpLocks/>
          </p:cNvCxnSpPr>
          <p:nvPr/>
        </p:nvCxnSpPr>
        <p:spPr>
          <a:xfrm>
            <a:off x="889968" y="43891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0D06CA6-F09D-5F72-A5F4-D9C91F9357BE}"/>
              </a:ext>
            </a:extLst>
          </p:cNvPr>
          <p:cNvCxnSpPr>
            <a:cxnSpLocks/>
          </p:cNvCxnSpPr>
          <p:nvPr/>
        </p:nvCxnSpPr>
        <p:spPr>
          <a:xfrm flipV="1">
            <a:off x="3109793" y="38202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7AD7781-4C13-CCC5-2FEA-6EAF65C8B4A3}"/>
              </a:ext>
            </a:extLst>
          </p:cNvPr>
          <p:cNvCxnSpPr>
            <a:cxnSpLocks/>
          </p:cNvCxnSpPr>
          <p:nvPr/>
        </p:nvCxnSpPr>
        <p:spPr>
          <a:xfrm flipV="1">
            <a:off x="1049808" y="48512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Go 30 seconds">
            <a:extLst>
              <a:ext uri="{FF2B5EF4-FFF2-40B4-BE49-F238E27FC236}">
                <a16:creationId xmlns:a16="http://schemas.microsoft.com/office/drawing/2014/main" id="{2CE96B78-B054-8580-1FEE-2607DA74CC6A}"/>
              </a:ext>
            </a:extLst>
          </p:cNvPr>
          <p:cNvSpPr txBox="1"/>
          <p:nvPr/>
        </p:nvSpPr>
        <p:spPr>
          <a:xfrm>
            <a:off x="880986" y="589840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E69BAAD-9E3E-10E3-EDF9-90007932C9E2}"/>
              </a:ext>
            </a:extLst>
          </p:cNvPr>
          <p:cNvCxnSpPr>
            <a:cxnSpLocks/>
          </p:cNvCxnSpPr>
          <p:nvPr/>
        </p:nvCxnSpPr>
        <p:spPr>
          <a:xfrm flipV="1">
            <a:off x="1410438" y="519624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CC3ED3-B199-EDD9-8F53-4316E238B568}"/>
              </a:ext>
            </a:extLst>
          </p:cNvPr>
          <p:cNvCxnSpPr>
            <a:cxnSpLocks/>
          </p:cNvCxnSpPr>
          <p:nvPr/>
        </p:nvCxnSpPr>
        <p:spPr>
          <a:xfrm flipV="1">
            <a:off x="2813948" y="335392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8BC8F8D-95C5-2BBA-55F8-68D91DD7CBB4}"/>
              </a:ext>
            </a:extLst>
          </p:cNvPr>
          <p:cNvGrpSpPr>
            <a:grpSpLocks/>
          </p:cNvGrpSpPr>
          <p:nvPr/>
        </p:nvGrpSpPr>
        <p:grpSpPr bwMode="auto">
          <a:xfrm>
            <a:off x="2163165" y="3285031"/>
            <a:ext cx="7938" cy="2208212"/>
            <a:chOff x="6948614" y="3503140"/>
            <a:chExt cx="7930" cy="2208694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0862038-4F65-110B-0C26-7A213AFBD6D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228BAC1-F680-1F37-92AC-D9F39E08AE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2 minutes start">
            <a:extLst>
              <a:ext uri="{FF2B5EF4-FFF2-40B4-BE49-F238E27FC236}">
                <a16:creationId xmlns:a16="http://schemas.microsoft.com/office/drawing/2014/main" id="{40D2AD79-3A21-CC60-D2B5-B9C588043353}"/>
              </a:ext>
            </a:extLst>
          </p:cNvPr>
          <p:cNvSpPr txBox="1"/>
          <p:nvPr/>
        </p:nvSpPr>
        <p:spPr>
          <a:xfrm>
            <a:off x="880986" y="589840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CC4D36B-F0E0-73CD-BA8C-340FE36A8C12}"/>
              </a:ext>
            </a:extLst>
          </p:cNvPr>
          <p:cNvSpPr txBox="1"/>
          <p:nvPr/>
        </p:nvSpPr>
        <p:spPr>
          <a:xfrm>
            <a:off x="954232" y="2387755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66C2DCF-3029-F934-3092-3EB6DE2E7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254" y="678233"/>
            <a:ext cx="10539489" cy="161391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/>
            <a:r>
              <a:rPr lang="en-GB" altLang="en-US" sz="6600" dirty="0">
                <a:solidFill>
                  <a:schemeClr val="bg1"/>
                </a:solidFill>
              </a:rPr>
              <a:t>Aimee’s Challenge!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0289" y="2540399"/>
            <a:ext cx="6575601" cy="3136520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effectLst/>
                <a:latin typeface="+mn-lt"/>
                <a:ea typeface="Andika"/>
                <a:cs typeface="Andika"/>
              </a:rPr>
              <a:t>Write down as many onomatopoeias as you can think of in </a:t>
            </a:r>
            <a:r>
              <a:rPr lang="en-GB" sz="3600" u="sng" dirty="0">
                <a:effectLst/>
                <a:latin typeface="+mn-lt"/>
                <a:ea typeface="Andika"/>
                <a:cs typeface="Andika"/>
              </a:rPr>
              <a:t>two minutes</a:t>
            </a:r>
            <a:r>
              <a:rPr lang="en-GB" sz="3600" dirty="0">
                <a:effectLst/>
                <a:latin typeface="+mn-lt"/>
                <a:ea typeface="Andika"/>
                <a:cs typeface="Andika"/>
              </a:rPr>
              <a:t>.</a:t>
            </a:r>
            <a:br>
              <a:rPr lang="en-GB" sz="3600" dirty="0">
                <a:effectLst/>
                <a:latin typeface="+mn-lt"/>
                <a:ea typeface="Andika"/>
                <a:cs typeface="Andika"/>
              </a:rPr>
            </a:br>
            <a:br>
              <a:rPr lang="en-GB" sz="3600" dirty="0">
                <a:effectLst/>
                <a:latin typeface="+mn-lt"/>
                <a:ea typeface="Andika"/>
                <a:cs typeface="Andika"/>
              </a:rPr>
            </a:br>
            <a:r>
              <a:rPr lang="en-GB" sz="3600" dirty="0">
                <a:effectLst/>
                <a:latin typeface="+mn-lt"/>
                <a:ea typeface="Andika"/>
                <a:cs typeface="Andika"/>
              </a:rPr>
              <a:t>You earn one point for</a:t>
            </a:r>
          </a:p>
          <a:p>
            <a:pPr algn="ctr"/>
            <a:r>
              <a:rPr lang="en-GB" sz="3600" dirty="0">
                <a:effectLst/>
                <a:latin typeface="+mn-lt"/>
                <a:ea typeface="Andika"/>
                <a:cs typeface="Andika"/>
              </a:rPr>
              <a:t>any onomatopoeia you write that nobody else writes down.</a:t>
            </a:r>
          </a:p>
        </p:txBody>
      </p:sp>
    </p:spTree>
    <p:extLst>
      <p:ext uri="{BB962C8B-B14F-4D97-AF65-F5344CB8AC3E}">
        <p14:creationId xmlns:p14="http://schemas.microsoft.com/office/powerpoint/2010/main" val="424433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0" grpId="0" animBg="1"/>
      <p:bldP spid="23" grpId="0" animBg="1"/>
      <p:bldP spid="2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5F893-323F-2AFB-4259-058BF3E0D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12EE557-F13B-B772-F89F-3B129F6B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8304EB5-74DF-90D2-2408-B4F72AF5203F}"/>
              </a:ext>
            </a:extLst>
          </p:cNvPr>
          <p:cNvSpPr/>
          <p:nvPr/>
        </p:nvSpPr>
        <p:spPr>
          <a:xfrm>
            <a:off x="1045002" y="1085934"/>
            <a:ext cx="9851598" cy="5344565"/>
          </a:xfrm>
          <a:prstGeom prst="roundRect">
            <a:avLst>
              <a:gd name="adj" fmla="val 1114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59311FB-10C9-89DD-3C84-7532EF66A5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501" y="4069389"/>
            <a:ext cx="2028082" cy="26109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97B94F17-2B0B-A561-4C83-4AB739F71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278" y="274526"/>
            <a:ext cx="10539489" cy="1020352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 eaLnBrk="1" hangingPunct="1"/>
            <a:r>
              <a:rPr lang="en-GB" altLang="en-US" sz="6600" dirty="0">
                <a:solidFill>
                  <a:schemeClr val="bg1"/>
                </a:solidFill>
              </a:rPr>
              <a:t>Aimee’s Challenge!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F74CB79-9BB1-D32C-35CD-5D9E768365EA}"/>
              </a:ext>
            </a:extLst>
          </p:cNvPr>
          <p:cNvSpPr txBox="1">
            <a:spLocks/>
          </p:cNvSpPr>
          <p:nvPr/>
        </p:nvSpPr>
        <p:spPr>
          <a:xfrm>
            <a:off x="1597518" y="1718217"/>
            <a:ext cx="8996961" cy="428894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numCol="3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Bang,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Boom,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Crash,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Splash,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Buzz,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Hiss,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Pop,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Snap,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Crackle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Whack,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Clang,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Clink,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Clunk,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Sizzle,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Thud,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Thump,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Whoosh,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Zoom,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Ring,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Ding,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Beep,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Chirp,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Meow,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Bark,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Roar,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Moo,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Creak,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Tick-tock,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Rattle,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Gurgle</a:t>
            </a:r>
          </a:p>
        </p:txBody>
      </p:sp>
    </p:spTree>
    <p:extLst>
      <p:ext uri="{BB962C8B-B14F-4D97-AF65-F5344CB8AC3E}">
        <p14:creationId xmlns:p14="http://schemas.microsoft.com/office/powerpoint/2010/main" val="101522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Is there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personification in the sentence 'The wind whispered secrets through the trees.'?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 1?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Is there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an onomatopoeia in the sentence 'The bees buzzed in the garden.'?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E5D6DF-3100-311E-00E9-0D932AD7F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AF169F-E0E5-5927-5988-ACFE12AE67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59250D-FC74-E4F0-CA6A-8BADCDE55E7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3EAAA6B-1008-C096-8312-741CEB37DB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car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stopped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4BADD0-E0E2-346D-83F0-07507A7E11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alliteration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Peter Piper picked a peck of pickled peppers.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4C17EA0-4C7F-77DA-10D7-404654A2CE0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Suddenly,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stopped.</a:t>
            </a:r>
          </a:p>
        </p:txBody>
      </p:sp>
    </p:spTree>
    <p:extLst>
      <p:ext uri="{BB962C8B-B14F-4D97-AF65-F5344CB8AC3E}">
        <p14:creationId xmlns:p14="http://schemas.microsoft.com/office/powerpoint/2010/main" val="843862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219325" y="4837895"/>
            <a:ext cx="785688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440725" y="3771330"/>
            <a:ext cx="1038644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414258" y="4319952"/>
            <a:ext cx="1091577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955119" y="428874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825067" y="3739098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looks hard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237910" y="3888633"/>
            <a:ext cx="1466850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048557" y="3888633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498332" y="505609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407395" y="449769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26655" y="442958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837492" y="506995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2229</Words>
  <Application>Microsoft Office PowerPoint</Application>
  <PresentationFormat>Widescreen</PresentationFormat>
  <Paragraphs>307</Paragraphs>
  <Slides>67</Slides>
  <Notes>2</Notes>
  <HiddenSlides>0</HiddenSlides>
  <MMClips>20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Personification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Onomatopoeia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</vt:lpstr>
      <vt:lpstr>Aimee’s Challenge!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2025-12-22T10:10:43Z</dcterms:modified>
</cp:coreProperties>
</file>