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4"/>
  </p:notesMasterIdLst>
  <p:sldIdLst>
    <p:sldId id="390" r:id="rId2"/>
    <p:sldId id="274" r:id="rId3"/>
    <p:sldId id="379" r:id="rId4"/>
    <p:sldId id="437" r:id="rId5"/>
    <p:sldId id="438" r:id="rId6"/>
    <p:sldId id="439" r:id="rId7"/>
    <p:sldId id="445" r:id="rId8"/>
    <p:sldId id="363" r:id="rId9"/>
    <p:sldId id="491" r:id="rId10"/>
    <p:sldId id="492" r:id="rId11"/>
    <p:sldId id="493" r:id="rId12"/>
    <p:sldId id="494" r:id="rId13"/>
    <p:sldId id="495" r:id="rId14"/>
    <p:sldId id="496" r:id="rId15"/>
    <p:sldId id="497" r:id="rId16"/>
    <p:sldId id="498" r:id="rId17"/>
    <p:sldId id="499" r:id="rId18"/>
    <p:sldId id="500" r:id="rId19"/>
    <p:sldId id="501" r:id="rId20"/>
    <p:sldId id="502" r:id="rId21"/>
    <p:sldId id="503" r:id="rId22"/>
    <p:sldId id="504" r:id="rId23"/>
    <p:sldId id="505" r:id="rId24"/>
    <p:sldId id="506" r:id="rId25"/>
    <p:sldId id="507" r:id="rId26"/>
    <p:sldId id="508" r:id="rId27"/>
    <p:sldId id="509" r:id="rId28"/>
    <p:sldId id="510" r:id="rId29"/>
    <p:sldId id="446" r:id="rId30"/>
    <p:sldId id="448" r:id="rId31"/>
    <p:sldId id="378" r:id="rId32"/>
    <p:sldId id="449" r:id="rId33"/>
    <p:sldId id="465" r:id="rId34"/>
    <p:sldId id="434" r:id="rId35"/>
    <p:sldId id="475" r:id="rId36"/>
    <p:sldId id="476" r:id="rId37"/>
    <p:sldId id="477" r:id="rId38"/>
    <p:sldId id="478" r:id="rId39"/>
    <p:sldId id="479" r:id="rId40"/>
    <p:sldId id="480" r:id="rId41"/>
    <p:sldId id="481" r:id="rId42"/>
    <p:sldId id="482" r:id="rId43"/>
    <p:sldId id="466" r:id="rId44"/>
    <p:sldId id="467" r:id="rId45"/>
    <p:sldId id="483" r:id="rId46"/>
    <p:sldId id="484" r:id="rId47"/>
    <p:sldId id="485" r:id="rId48"/>
    <p:sldId id="486" r:id="rId49"/>
    <p:sldId id="487" r:id="rId50"/>
    <p:sldId id="488" r:id="rId51"/>
    <p:sldId id="489" r:id="rId52"/>
    <p:sldId id="490" r:id="rId53"/>
  </p:sldIdLst>
  <p:sldSz cx="12192000" cy="6858000"/>
  <p:notesSz cx="6858000" cy="9144000"/>
  <p:embeddedFontLst>
    <p:embeddedFont>
      <p:font typeface="Andika" panose="02000000000000000000" pitchFamily="2" charset="0"/>
      <p:regular r:id="rId55"/>
      <p:bold r:id="rId56"/>
      <p:italic r:id="rId57"/>
      <p:boldItalic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B828F7-722F-46A8-A75A-38919277FB52}" v="2" dt="2025-12-09T12:51:46.4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wind is doing something human.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wind whispered secrets through the trees.</a:t>
            </a:r>
          </a:p>
        </p:txBody>
      </p:sp>
    </p:spTree>
    <p:extLst>
      <p:ext uri="{BB962C8B-B14F-4D97-AF65-F5344CB8AC3E}">
        <p14:creationId xmlns:p14="http://schemas.microsoft.com/office/powerpoint/2010/main" val="144201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Her smile was as bright as the sun.</a:t>
            </a:r>
          </a:p>
        </p:txBody>
      </p:sp>
    </p:spTree>
    <p:extLst>
      <p:ext uri="{BB962C8B-B14F-4D97-AF65-F5344CB8AC3E}">
        <p14:creationId xmlns:p14="http://schemas.microsoft.com/office/powerpoint/2010/main" val="411195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673143" y="497848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This is a simile.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Her smile was as bright as the sun.</a:t>
            </a:r>
          </a:p>
        </p:txBody>
      </p:sp>
    </p:spTree>
    <p:extLst>
      <p:ext uri="{BB962C8B-B14F-4D97-AF65-F5344CB8AC3E}">
        <p14:creationId xmlns:p14="http://schemas.microsoft.com/office/powerpoint/2010/main" val="242946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His words were a dagger to the heart.</a:t>
            </a:r>
          </a:p>
        </p:txBody>
      </p:sp>
    </p:spTree>
    <p:extLst>
      <p:ext uri="{BB962C8B-B14F-4D97-AF65-F5344CB8AC3E}">
        <p14:creationId xmlns:p14="http://schemas.microsoft.com/office/powerpoint/2010/main" val="341859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This is a metaphor.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His words were a dagger to the heart.</a:t>
            </a:r>
          </a:p>
        </p:txBody>
      </p:sp>
    </p:spTree>
    <p:extLst>
      <p:ext uri="{BB962C8B-B14F-4D97-AF65-F5344CB8AC3E}">
        <p14:creationId xmlns:p14="http://schemas.microsoft.com/office/powerpoint/2010/main" val="257074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alarm clock screamed at Emile.</a:t>
            </a:r>
          </a:p>
        </p:txBody>
      </p:sp>
    </p:spTree>
    <p:extLst>
      <p:ext uri="{BB962C8B-B14F-4D97-AF65-F5344CB8AC3E}">
        <p14:creationId xmlns:p14="http://schemas.microsoft.com/office/powerpoint/2010/main" val="165776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alarm clock screamed at Emile.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3D1501-90C0-E25F-B709-030E4E08E5D6}"/>
              </a:ext>
            </a:extLst>
          </p:cNvPr>
          <p:cNvSpPr txBox="1"/>
          <p:nvPr/>
        </p:nvSpPr>
        <p:spPr>
          <a:xfrm>
            <a:off x="583055" y="4699019"/>
            <a:ext cx="109902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alarm clock is doing something human.</a:t>
            </a:r>
          </a:p>
        </p:txBody>
      </p:sp>
    </p:spTree>
    <p:extLst>
      <p:ext uri="{BB962C8B-B14F-4D97-AF65-F5344CB8AC3E}">
        <p14:creationId xmlns:p14="http://schemas.microsoft.com/office/powerpoint/2010/main" val="279323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shadows crept across the floor.</a:t>
            </a:r>
          </a:p>
        </p:txBody>
      </p:sp>
    </p:spTree>
    <p:extLst>
      <p:ext uri="{BB962C8B-B14F-4D97-AF65-F5344CB8AC3E}">
        <p14:creationId xmlns:p14="http://schemas.microsoft.com/office/powerpoint/2010/main" val="67624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shadows crept across the floor.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D0BDF4-D57D-4E05-A2AD-553F2A5F6C6E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shadows are doing something human.</a:t>
            </a:r>
          </a:p>
        </p:txBody>
      </p:sp>
    </p:spTree>
    <p:extLst>
      <p:ext uri="{BB962C8B-B14F-4D97-AF65-F5344CB8AC3E}">
        <p14:creationId xmlns:p14="http://schemas.microsoft.com/office/powerpoint/2010/main" val="174720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water was cold and clear.</a:t>
            </a:r>
          </a:p>
        </p:txBody>
      </p:sp>
    </p:spTree>
    <p:extLst>
      <p:ext uri="{BB962C8B-B14F-4D97-AF65-F5344CB8AC3E}">
        <p14:creationId xmlns:p14="http://schemas.microsoft.com/office/powerpoint/2010/main" val="109080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Personification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water was cold and clear.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C8F0A24-06D3-6ADB-2336-F1BEE665A96C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This is just a description.</a:t>
            </a:r>
          </a:p>
        </p:txBody>
      </p:sp>
    </p:spTree>
    <p:extLst>
      <p:ext uri="{BB962C8B-B14F-4D97-AF65-F5344CB8AC3E}">
        <p14:creationId xmlns:p14="http://schemas.microsoft.com/office/powerpoint/2010/main" val="101180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ran like the wind.</a:t>
            </a:r>
          </a:p>
        </p:txBody>
      </p:sp>
    </p:spTree>
    <p:extLst>
      <p:ext uri="{BB962C8B-B14F-4D97-AF65-F5344CB8AC3E}">
        <p14:creationId xmlns:p14="http://schemas.microsoft.com/office/powerpoint/2010/main" val="35640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ran like the wind.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E4DBA1-2747-50FB-B4BB-F0246A4D0FB3}"/>
              </a:ext>
            </a:extLst>
          </p:cNvPr>
          <p:cNvSpPr txBox="1"/>
          <p:nvPr/>
        </p:nvSpPr>
        <p:spPr>
          <a:xfrm>
            <a:off x="600889" y="4598298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This is a simile.</a:t>
            </a:r>
          </a:p>
        </p:txBody>
      </p:sp>
    </p:spTree>
    <p:extLst>
      <p:ext uri="{BB962C8B-B14F-4D97-AF65-F5344CB8AC3E}">
        <p14:creationId xmlns:p14="http://schemas.microsoft.com/office/powerpoint/2010/main" val="38378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Her voice was music to his ears.</a:t>
            </a:r>
          </a:p>
        </p:txBody>
      </p:sp>
    </p:spTree>
    <p:extLst>
      <p:ext uri="{BB962C8B-B14F-4D97-AF65-F5344CB8AC3E}">
        <p14:creationId xmlns:p14="http://schemas.microsoft.com/office/powerpoint/2010/main" val="45156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Her voice was music to his ears.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99642B-CFC1-395D-85E2-A93A4A53C656}"/>
              </a:ext>
            </a:extLst>
          </p:cNvPr>
          <p:cNvSpPr txBox="1"/>
          <p:nvPr/>
        </p:nvSpPr>
        <p:spPr>
          <a:xfrm>
            <a:off x="600889" y="4598298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There is no human quality given to the voice.</a:t>
            </a:r>
          </a:p>
        </p:txBody>
      </p:sp>
    </p:spTree>
    <p:extLst>
      <p:ext uri="{BB962C8B-B14F-4D97-AF65-F5344CB8AC3E}">
        <p14:creationId xmlns:p14="http://schemas.microsoft.com/office/powerpoint/2010/main" val="384937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leaves waved goodbye.</a:t>
            </a:r>
          </a:p>
        </p:txBody>
      </p:sp>
    </p:spTree>
    <p:extLst>
      <p:ext uri="{BB962C8B-B14F-4D97-AF65-F5344CB8AC3E}">
        <p14:creationId xmlns:p14="http://schemas.microsoft.com/office/powerpoint/2010/main" val="272330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leaves waved goodbye.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43EEBE-9B70-8E61-A179-D27B28C54B55}"/>
              </a:ext>
            </a:extLst>
          </p:cNvPr>
          <p:cNvSpPr txBox="1"/>
          <p:nvPr/>
        </p:nvSpPr>
        <p:spPr>
          <a:xfrm>
            <a:off x="583055" y="469901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leaves are doing something human.</a:t>
            </a:r>
          </a:p>
        </p:txBody>
      </p:sp>
    </p:spTree>
    <p:extLst>
      <p:ext uri="{BB962C8B-B14F-4D97-AF65-F5344CB8AC3E}">
        <p14:creationId xmlns:p14="http://schemas.microsoft.com/office/powerpoint/2010/main" val="280072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223155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4827DD-4B79-1E85-5740-6DFEB866DC91}"/>
              </a:ext>
            </a:extLst>
          </p:cNvPr>
          <p:cNvSpPr txBox="1"/>
          <p:nvPr/>
        </p:nvSpPr>
        <p:spPr>
          <a:xfrm>
            <a:off x="600889" y="4598298"/>
            <a:ext cx="109902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Personification is when non-human things are given human qualities or actions. There is no human quality given to the cake. This is a simile.</a:t>
            </a:r>
          </a:p>
        </p:txBody>
      </p:sp>
    </p:spTree>
    <p:extLst>
      <p:ext uri="{BB962C8B-B14F-4D97-AF65-F5344CB8AC3E}">
        <p14:creationId xmlns:p14="http://schemas.microsoft.com/office/powerpoint/2010/main" val="359199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Onomatopoeia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81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17271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write, what are we trying to do?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88823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We’re trying to describe something to a reader.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words remind us of a noise.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bees buzzed.”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sound of the scene?</a:t>
            </a:r>
          </a:p>
        </p:txBody>
      </p:sp>
    </p:spTree>
    <p:extLst>
      <p:ext uri="{BB962C8B-B14F-4D97-AF65-F5344CB8AC3E}">
        <p14:creationId xmlns:p14="http://schemas.microsoft.com/office/powerpoint/2010/main" val="3305281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4" y="340648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a word imitates the sound, it is called an “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onomatopoeia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8" y="2284567"/>
            <a:ext cx="5352142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snakes </a:t>
            </a:r>
            <a:r>
              <a:rPr lang="en-GB" sz="3200" u="sng" dirty="0">
                <a:solidFill>
                  <a:srgbClr val="FFFF00"/>
                </a:solidFill>
              </a:rPr>
              <a:t>hiss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3088852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rgbClr val="FFFF00"/>
                </a:solidFill>
              </a:rPr>
              <a:t>boom</a:t>
            </a:r>
            <a:r>
              <a:rPr lang="en-GB" sz="3200" dirty="0">
                <a:solidFill>
                  <a:schemeClr val="bg1"/>
                </a:solidFill>
              </a:rPr>
              <a:t> of the explosion.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DCFC17-B060-A094-7620-507243EF8174}"/>
              </a:ext>
            </a:extLst>
          </p:cNvPr>
          <p:cNvSpPr txBox="1"/>
          <p:nvPr/>
        </p:nvSpPr>
        <p:spPr>
          <a:xfrm>
            <a:off x="391435" y="3955457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FFFF00"/>
                </a:solidFill>
              </a:rPr>
              <a:t>Splash</a:t>
            </a:r>
            <a:r>
              <a:rPr lang="en-GB" sz="32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CA953F-7043-3FF9-FC67-9E4E80001F1D}"/>
              </a:ext>
            </a:extLst>
          </p:cNvPr>
          <p:cNvSpPr txBox="1"/>
          <p:nvPr/>
        </p:nvSpPr>
        <p:spPr>
          <a:xfrm>
            <a:off x="6416331" y="2284567"/>
            <a:ext cx="5352142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hammer went </a:t>
            </a:r>
            <a:r>
              <a:rPr lang="en-GB" sz="3200" u="sng" dirty="0">
                <a:solidFill>
                  <a:srgbClr val="FFFF00"/>
                </a:solidFill>
              </a:rPr>
              <a:t>clang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3BAB0F-D6C9-8404-C053-A94DFCE2C3E5}"/>
              </a:ext>
            </a:extLst>
          </p:cNvPr>
          <p:cNvSpPr txBox="1"/>
          <p:nvPr/>
        </p:nvSpPr>
        <p:spPr>
          <a:xfrm>
            <a:off x="6416329" y="3072866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man </a:t>
            </a:r>
            <a:r>
              <a:rPr lang="en-GB" sz="3200" u="sng" dirty="0">
                <a:solidFill>
                  <a:srgbClr val="FFFF00"/>
                </a:solidFill>
              </a:rPr>
              <a:t>whispered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8E6119-07D6-1A72-2B13-0A8B04537688}"/>
              </a:ext>
            </a:extLst>
          </p:cNvPr>
          <p:cNvSpPr txBox="1"/>
          <p:nvPr/>
        </p:nvSpPr>
        <p:spPr>
          <a:xfrm>
            <a:off x="6416328" y="3955457"/>
            <a:ext cx="5352141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lion </a:t>
            </a:r>
            <a:r>
              <a:rPr lang="en-GB" sz="3200" u="sng" dirty="0">
                <a:solidFill>
                  <a:srgbClr val="FFFF00"/>
                </a:solidFill>
              </a:rPr>
              <a:t>roared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1" grpId="0" animBg="1"/>
      <p:bldP spid="2" grpId="0" animBg="1"/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sentences contain an onomatopoeia?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2181225" y="2085963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old wooden floor creaked.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2181225" y="5308799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told the time.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2181225" y="2891672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old wooden floor moaned.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2181225" y="3697381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thunder rumbled in the distance.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2181225" y="4503090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thunder rolled in the distance.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2181225" y="6114506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ticked loudly.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EB00E3-DB56-A112-D5F4-D0AD6A2AF4B5}"/>
              </a:ext>
            </a:extLst>
          </p:cNvPr>
          <p:cNvSpPr txBox="1"/>
          <p:nvPr/>
        </p:nvSpPr>
        <p:spPr>
          <a:xfrm>
            <a:off x="2181225" y="2085963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old wooden floor creaked.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5F5C3B8-46B8-9542-0C9F-0BBA7A33E4E9}"/>
              </a:ext>
            </a:extLst>
          </p:cNvPr>
          <p:cNvSpPr txBox="1"/>
          <p:nvPr/>
        </p:nvSpPr>
        <p:spPr>
          <a:xfrm>
            <a:off x="2181225" y="3697381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thunder rumbled in the distance.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EB0954-3094-6B34-558C-21EDA9CB01C6}"/>
              </a:ext>
            </a:extLst>
          </p:cNvPr>
          <p:cNvSpPr txBox="1"/>
          <p:nvPr/>
        </p:nvSpPr>
        <p:spPr>
          <a:xfrm>
            <a:off x="2181225" y="6114506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ticked loudly.</a:t>
            </a:r>
          </a:p>
        </p:txBody>
      </p:sp>
    </p:spTree>
    <p:extLst>
      <p:ext uri="{BB962C8B-B14F-4D97-AF65-F5344CB8AC3E}">
        <p14:creationId xmlns:p14="http://schemas.microsoft.com/office/powerpoint/2010/main" val="3770472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3" grpId="0" animBg="1"/>
      <p:bldP spid="4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1841253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“Blue”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646066" y="4287182"/>
            <a:ext cx="109902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The word "blue" is not an onomatopoeia because it does </a:t>
            </a:r>
            <a:r>
              <a:rPr lang="en-GB" sz="44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E395FE2-1EDA-1937-A3A7-6A9F38C65FDB}"/>
              </a:ext>
            </a:extLst>
          </p:cNvPr>
          <p:cNvSpPr txBox="1"/>
          <p:nvPr/>
        </p:nvSpPr>
        <p:spPr>
          <a:xfrm>
            <a:off x="1594049" y="1376558"/>
            <a:ext cx="90038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“Blue” is </a:t>
            </a:r>
            <a:r>
              <a:rPr lang="en-GB" sz="8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CE7A1E-471D-733F-7D83-3C05423BEA8B}"/>
              </a:ext>
            </a:extLst>
          </p:cNvPr>
          <p:cNvSpPr txBox="1"/>
          <p:nvPr/>
        </p:nvSpPr>
        <p:spPr>
          <a:xfrm>
            <a:off x="1779788" y="1841253"/>
            <a:ext cx="90038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“Laugh”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46066" y="4287182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“laugh" is not an onomatopoeia because it does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7613ED-2753-39FB-72F8-ECE2D0BED144}"/>
              </a:ext>
            </a:extLst>
          </p:cNvPr>
          <p:cNvSpPr txBox="1"/>
          <p:nvPr/>
        </p:nvSpPr>
        <p:spPr>
          <a:xfrm>
            <a:off x="1359362" y="1486415"/>
            <a:ext cx="956362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“Laugh” is </a:t>
            </a:r>
            <a:r>
              <a:rPr lang="en-GB" sz="8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0B0C49-A42C-C498-CD32-718DBD6E6ADC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“Sizzle”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6DA3C8E-B5A0-66ED-C5F8-0085633E2A56}"/>
              </a:ext>
            </a:extLst>
          </p:cNvPr>
          <p:cNvSpPr txBox="1"/>
          <p:nvPr/>
        </p:nvSpPr>
        <p:spPr>
          <a:xfrm>
            <a:off x="583055" y="4699019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“sizzle" is an onomatopoeia because it imitates a sound.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7CBF2C-B232-8DAF-C62A-3D8382A6C99A}"/>
              </a:ext>
            </a:extLst>
          </p:cNvPr>
          <p:cNvSpPr txBox="1"/>
          <p:nvPr/>
        </p:nvSpPr>
        <p:spPr>
          <a:xfrm>
            <a:off x="992169" y="1382887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“Sizzle”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5B9056-6D25-98CC-DB5D-6158892EE463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“Boom”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8728-FD98-37EF-1314-7CBA223F2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CD7DD7-AA4B-E902-F02B-0FED8D1027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CCD34AE-0AFA-DECE-5D78-008CF7233949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describe things plainly.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sun shone brightly.”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D13CB4-48A4-4D6A-9DCB-4BC388809944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sunshine?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799A02-AF8D-8018-50A5-B2F77EE1E3A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Sunny day? Bright? Warm? </a:t>
            </a:r>
          </a:p>
        </p:txBody>
      </p:sp>
    </p:spTree>
    <p:extLst>
      <p:ext uri="{BB962C8B-B14F-4D97-AF65-F5344CB8AC3E}">
        <p14:creationId xmlns:p14="http://schemas.microsoft.com/office/powerpoint/2010/main" val="369190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D8CBDC-F340-9A0A-11BA-C909880CF054}"/>
              </a:ext>
            </a:extLst>
          </p:cNvPr>
          <p:cNvSpPr txBox="1"/>
          <p:nvPr/>
        </p:nvSpPr>
        <p:spPr>
          <a:xfrm>
            <a:off x="701120" y="4627030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“boom" is an onomatopoeia because it imitates a sound.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31C8A7B-363C-D60B-1924-8FA896FB87EA}"/>
              </a:ext>
            </a:extLst>
          </p:cNvPr>
          <p:cNvSpPr txBox="1"/>
          <p:nvPr/>
        </p:nvSpPr>
        <p:spPr>
          <a:xfrm>
            <a:off x="887855" y="1152906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“Boom”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66E7B8-0D74-F9C3-FB7B-02B4CF3D707A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“Think”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600889" y="4771481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“think" is not an onomatopoeia because it does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19C056-D9C8-56C4-777F-389041099FBE}"/>
              </a:ext>
            </a:extLst>
          </p:cNvPr>
          <p:cNvSpPr txBox="1"/>
          <p:nvPr/>
        </p:nvSpPr>
        <p:spPr>
          <a:xfrm>
            <a:off x="929186" y="1334499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“Think” is </a:t>
            </a:r>
            <a:r>
              <a:rPr lang="en-GB" sz="9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E8C905-18AE-DA2B-E7D8-54EE3241B84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1E5926-185C-8C37-A031-9FCB0F68CF28}"/>
              </a:ext>
            </a:extLst>
          </p:cNvPr>
          <p:cNvSpPr txBox="1"/>
          <p:nvPr/>
        </p:nvSpPr>
        <p:spPr>
          <a:xfrm>
            <a:off x="974361" y="1841253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“Run”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F3C982-5C36-467D-4E3D-ED97E0C6AAA5}"/>
              </a:ext>
            </a:extLst>
          </p:cNvPr>
          <p:cNvSpPr txBox="1"/>
          <p:nvPr/>
        </p:nvSpPr>
        <p:spPr>
          <a:xfrm>
            <a:off x="646066" y="4287182"/>
            <a:ext cx="1099021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The word “run" is not an onomatopoeia because it does </a:t>
            </a:r>
            <a:r>
              <a:rPr lang="en-GB" sz="44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511D01-B81C-6529-BEC9-49CACA2F0C36}"/>
              </a:ext>
            </a:extLst>
          </p:cNvPr>
          <p:cNvSpPr txBox="1"/>
          <p:nvPr/>
        </p:nvSpPr>
        <p:spPr>
          <a:xfrm>
            <a:off x="1594049" y="1376558"/>
            <a:ext cx="90038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“Run” is </a:t>
            </a:r>
            <a:r>
              <a:rPr lang="en-GB" sz="8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15D612-B979-D4D9-61F6-43A4085DC1B6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1D574E3-28B6-438A-FF54-7C1AE3C15546}"/>
              </a:ext>
            </a:extLst>
          </p:cNvPr>
          <p:cNvSpPr txBox="1"/>
          <p:nvPr/>
        </p:nvSpPr>
        <p:spPr>
          <a:xfrm>
            <a:off x="1779788" y="1841253"/>
            <a:ext cx="90038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“Idea”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CBE6F3-9E7B-B14C-7CE0-7F6AB8E488F4}"/>
              </a:ext>
            </a:extLst>
          </p:cNvPr>
          <p:cNvSpPr txBox="1"/>
          <p:nvPr/>
        </p:nvSpPr>
        <p:spPr>
          <a:xfrm>
            <a:off x="646066" y="4548921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“idea" is not an onomatopoeia because it does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C638CF-44CB-F2F1-9F3D-1DB19A8AC8F3}"/>
              </a:ext>
            </a:extLst>
          </p:cNvPr>
          <p:cNvSpPr txBox="1"/>
          <p:nvPr/>
        </p:nvSpPr>
        <p:spPr>
          <a:xfrm>
            <a:off x="1359362" y="1486415"/>
            <a:ext cx="956362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“Idea” is </a:t>
            </a:r>
            <a:r>
              <a:rPr lang="en-GB" sz="88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A4C2AC-0947-5734-B224-219E5FFCEA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192421-5786-ADE8-6629-FB450CB75BA0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4ED69E-8951-D25F-3467-D028B7D2BF35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“Click”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“click" is an onomatopoeia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because it imitates a sound.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B10B8B-1220-EDB0-EDA0-B457F331E25F}"/>
              </a:ext>
            </a:extLst>
          </p:cNvPr>
          <p:cNvSpPr txBox="1"/>
          <p:nvPr/>
        </p:nvSpPr>
        <p:spPr>
          <a:xfrm>
            <a:off x="992169" y="1382887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“Click”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C3414B-1CDD-8AD3-0520-911B93A8AE0F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C7A699-0BFF-04A7-DF41-CFD17F48BC8F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“Splash”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C1298-E07C-C4F1-78BB-683F20E6B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41FA1FA4-1338-FE45-907E-476E44CF2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CF10E3-4EDF-4775-9313-DF4F3604C33D}"/>
              </a:ext>
            </a:extLst>
          </p:cNvPr>
          <p:cNvSpPr txBox="1">
            <a:spLocks/>
          </p:cNvSpPr>
          <p:nvPr/>
        </p:nvSpPr>
        <p:spPr>
          <a:xfrm>
            <a:off x="954232" y="388596"/>
            <a:ext cx="10283535" cy="211647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if we said….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sun smiled down on us.”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FF885A-44EC-46A9-E1AC-3CC0D5CEF172}"/>
              </a:ext>
            </a:extLst>
          </p:cNvPr>
          <p:cNvSpPr txBox="1">
            <a:spLocks/>
          </p:cNvSpPr>
          <p:nvPr/>
        </p:nvSpPr>
        <p:spPr>
          <a:xfrm>
            <a:off x="954233" y="2752479"/>
            <a:ext cx="10283534" cy="1133721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you imagine the sunshine now?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841360-DFA4-2588-451B-463D7FEAD00E}"/>
              </a:ext>
            </a:extLst>
          </p:cNvPr>
          <p:cNvSpPr txBox="1">
            <a:spLocks/>
          </p:cNvSpPr>
          <p:nvPr/>
        </p:nvSpPr>
        <p:spPr>
          <a:xfrm>
            <a:off x="954233" y="4152655"/>
            <a:ext cx="10283534" cy="205764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did the writer feel? </a:t>
            </a:r>
          </a:p>
        </p:txBody>
      </p:sp>
    </p:spTree>
    <p:extLst>
      <p:ext uri="{BB962C8B-B14F-4D97-AF65-F5344CB8AC3E}">
        <p14:creationId xmlns:p14="http://schemas.microsoft.com/office/powerpoint/2010/main" val="112923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4B8336-1530-AFE0-699C-49506370D327}"/>
              </a:ext>
            </a:extLst>
          </p:cNvPr>
          <p:cNvSpPr txBox="1"/>
          <p:nvPr/>
        </p:nvSpPr>
        <p:spPr>
          <a:xfrm>
            <a:off x="701120" y="4627030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“splash" is an onomatopoeia because it imitates a sound.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15DB1D5-D263-662E-87FD-426C85AAF6DC}"/>
              </a:ext>
            </a:extLst>
          </p:cNvPr>
          <p:cNvSpPr txBox="1"/>
          <p:nvPr/>
        </p:nvSpPr>
        <p:spPr>
          <a:xfrm>
            <a:off x="887855" y="1152906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“Splash”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19E05E-44D7-3697-B913-B334D15AA30D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B998D9-5CB4-FFDF-276E-3C5FF17FA985}"/>
              </a:ext>
            </a:extLst>
          </p:cNvPr>
          <p:cNvSpPr txBox="1"/>
          <p:nvPr/>
        </p:nvSpPr>
        <p:spPr>
          <a:xfrm>
            <a:off x="961797" y="1599098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“Book” is an onomatopoeia.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DE6B5C-2DEC-BDEB-F02E-827C8BBD0C46}"/>
              </a:ext>
            </a:extLst>
          </p:cNvPr>
          <p:cNvSpPr txBox="1"/>
          <p:nvPr/>
        </p:nvSpPr>
        <p:spPr>
          <a:xfrm>
            <a:off x="600889" y="4771481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The word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</a:rPr>
              <a:t>“book"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is not an onomatopoeia because it does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imitate a sound.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BB343D-727D-1ED0-6FEE-83D3A3BF1C63}"/>
              </a:ext>
            </a:extLst>
          </p:cNvPr>
          <p:cNvSpPr txBox="1"/>
          <p:nvPr/>
        </p:nvSpPr>
        <p:spPr>
          <a:xfrm>
            <a:off x="929186" y="1334499"/>
            <a:ext cx="106167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“Book” is </a:t>
            </a:r>
            <a:r>
              <a:rPr lang="en-GB" sz="9600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</a:rPr>
              <a:t> an onomatopoeia.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03089BDD-9602-F862-C278-87C18C175839}"/>
              </a:ext>
            </a:extLst>
          </p:cNvPr>
          <p:cNvSpPr/>
          <p:nvPr/>
        </p:nvSpPr>
        <p:spPr>
          <a:xfrm>
            <a:off x="3330635" y="6205888"/>
            <a:ext cx="5530727" cy="447692"/>
          </a:xfrm>
          <a:prstGeom prst="roundRect">
            <a:avLst/>
          </a:prstGeom>
          <a:solidFill>
            <a:schemeClr val="accent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C45A8-9C1B-F915-E72E-906C5DA79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0ABAB960-2DF1-46EF-6566-9B2E069868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FADF15D-05C5-C11F-1696-DFBDBF6F5B9F}"/>
              </a:ext>
            </a:extLst>
          </p:cNvPr>
          <p:cNvSpPr txBox="1">
            <a:spLocks/>
          </p:cNvSpPr>
          <p:nvPr/>
        </p:nvSpPr>
        <p:spPr>
          <a:xfrm>
            <a:off x="834304" y="998196"/>
            <a:ext cx="10523392" cy="25546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a more interesting description?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sun shone brightly.”</a:t>
            </a:r>
          </a:p>
          <a:p>
            <a:pPr algn="ctr"/>
            <a:endParaRPr lang="en-GB" sz="4000" i="1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“The sun smiled down on us.”</a:t>
            </a:r>
          </a:p>
        </p:txBody>
      </p:sp>
    </p:spTree>
    <p:extLst>
      <p:ext uri="{BB962C8B-B14F-4D97-AF65-F5344CB8AC3E}">
        <p14:creationId xmlns:p14="http://schemas.microsoft.com/office/powerpoint/2010/main" val="45022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5" y="3109767"/>
            <a:ext cx="3716614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Did the wind really whisper?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07480" y="34359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describe something by giving it human qualities, it is called “</a:t>
            </a:r>
            <a:r>
              <a:rPr lang="en-GB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wind whispered through the trees.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4499484" y="3096585"/>
            <a:ext cx="726898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 say the wind whispered, but the wind is not really a person talking quietly!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4499484" y="5480075"/>
            <a:ext cx="7268985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 say the car coughed, but the car is not clearing its throat!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car engine coughed and spluttered.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407480" y="5513632"/>
            <a:ext cx="3700569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Did the car cough?</a:t>
            </a:r>
          </a:p>
        </p:txBody>
      </p:sp>
    </p:spTree>
    <p:extLst>
      <p:ext uri="{BB962C8B-B14F-4D97-AF65-F5344CB8AC3E}">
        <p14:creationId xmlns:p14="http://schemas.microsoft.com/office/powerpoint/2010/main" val="189762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4603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sentences contain a personification?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23904-1247-9FF2-6E4A-7E0485436111}"/>
              </a:ext>
            </a:extLst>
          </p:cNvPr>
          <p:cNvSpPr txBox="1"/>
          <p:nvPr/>
        </p:nvSpPr>
        <p:spPr>
          <a:xfrm>
            <a:off x="2181225" y="2085963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flowers nodded their heads in the wind.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E1A0EC-89C9-A1F0-8728-5E9E3997CF95}"/>
              </a:ext>
            </a:extLst>
          </p:cNvPr>
          <p:cNvSpPr txBox="1"/>
          <p:nvPr/>
        </p:nvSpPr>
        <p:spPr>
          <a:xfrm>
            <a:off x="2181225" y="5308799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was up on the wall.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BBEBAE-C1D9-BA35-2D49-C335ABD5BE5E}"/>
              </a:ext>
            </a:extLst>
          </p:cNvPr>
          <p:cNvSpPr txBox="1"/>
          <p:nvPr/>
        </p:nvSpPr>
        <p:spPr>
          <a:xfrm>
            <a:off x="2181225" y="2891672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flowers moved in the wind.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DAB17E-64F5-C254-0AB7-89AF96671CF1}"/>
              </a:ext>
            </a:extLst>
          </p:cNvPr>
          <p:cNvSpPr txBox="1"/>
          <p:nvPr/>
        </p:nvSpPr>
        <p:spPr>
          <a:xfrm>
            <a:off x="2181225" y="3697381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city never sleeps.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457E1D6-FC06-CD98-2ACD-44044DA6AA53}"/>
              </a:ext>
            </a:extLst>
          </p:cNvPr>
          <p:cNvSpPr txBox="1"/>
          <p:nvPr/>
        </p:nvSpPr>
        <p:spPr>
          <a:xfrm>
            <a:off x="2181225" y="4503090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city was always busy.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9066A51-2926-C6C6-B9AE-5990A5E681C7}"/>
              </a:ext>
            </a:extLst>
          </p:cNvPr>
          <p:cNvSpPr txBox="1"/>
          <p:nvPr/>
        </p:nvSpPr>
        <p:spPr>
          <a:xfrm>
            <a:off x="2181225" y="6114506"/>
            <a:ext cx="8257168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stared at me from the wall.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672924-56A4-9D65-8044-C7AC6A8E50F1}"/>
              </a:ext>
            </a:extLst>
          </p:cNvPr>
          <p:cNvSpPr txBox="1"/>
          <p:nvPr/>
        </p:nvSpPr>
        <p:spPr>
          <a:xfrm>
            <a:off x="2181225" y="2085963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flowers nodded their heads in the wind.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A107D9-5E29-D25C-7AD6-F792BC776EC8}"/>
              </a:ext>
            </a:extLst>
          </p:cNvPr>
          <p:cNvSpPr txBox="1"/>
          <p:nvPr/>
        </p:nvSpPr>
        <p:spPr>
          <a:xfrm>
            <a:off x="2181225" y="3697274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city never sleeps.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34F5C3-B1AA-36C1-19F9-F1B814DE9259}"/>
              </a:ext>
            </a:extLst>
          </p:cNvPr>
          <p:cNvSpPr txBox="1"/>
          <p:nvPr/>
        </p:nvSpPr>
        <p:spPr>
          <a:xfrm>
            <a:off x="2181225" y="6114506"/>
            <a:ext cx="8257168" cy="510778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clock stared at me from the wall.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 animBg="1"/>
      <p:bldP spid="13" grpId="0" animBg="1"/>
      <p:bldP spid="27" grpId="0" animBg="1"/>
      <p:bldP spid="8" grpId="0" animBg="1"/>
      <p:bldP spid="10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includes a personification?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wind whispered secrets through the trees.</a:t>
            </a:r>
          </a:p>
        </p:txBody>
      </p:sp>
    </p:spTree>
    <p:extLst>
      <p:ext uri="{BB962C8B-B14F-4D97-AF65-F5344CB8AC3E}">
        <p14:creationId xmlns:p14="http://schemas.microsoft.com/office/powerpoint/2010/main" val="95664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1306</Words>
  <Application>Microsoft Office PowerPoint</Application>
  <PresentationFormat>Widescreen</PresentationFormat>
  <Paragraphs>166</Paragraphs>
  <Slides>52</Slides>
  <Notes>2</Notes>
  <HiddenSlides>0</HiddenSlides>
  <MMClips>20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Arial</vt:lpstr>
      <vt:lpstr>Andika</vt:lpstr>
      <vt:lpstr>Office Theme</vt:lpstr>
      <vt:lpstr> How to Use this PowerPoint</vt:lpstr>
      <vt:lpstr>Personification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Onomatopoeia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2025-12-22T10:16:19Z</dcterms:modified>
</cp:coreProperties>
</file>