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274" r:id="rId3"/>
    <p:sldId id="443" r:id="rId4"/>
    <p:sldId id="413" r:id="rId5"/>
    <p:sldId id="416" r:id="rId6"/>
    <p:sldId id="418" r:id="rId7"/>
    <p:sldId id="471" r:id="rId8"/>
    <p:sldId id="364" r:id="rId9"/>
    <p:sldId id="379" r:id="rId10"/>
    <p:sldId id="383" r:id="rId11"/>
    <p:sldId id="444" r:id="rId12"/>
    <p:sldId id="378" r:id="rId13"/>
    <p:sldId id="2575" r:id="rId14"/>
    <p:sldId id="2576" r:id="rId15"/>
    <p:sldId id="2578" r:id="rId16"/>
    <p:sldId id="412" r:id="rId17"/>
    <p:sldId id="2579" r:id="rId18"/>
    <p:sldId id="2580" r:id="rId19"/>
    <p:sldId id="452" r:id="rId20"/>
    <p:sldId id="453" r:id="rId21"/>
    <p:sldId id="2582" r:id="rId22"/>
    <p:sldId id="2583" r:id="rId23"/>
    <p:sldId id="2584" r:id="rId24"/>
    <p:sldId id="401" r:id="rId25"/>
    <p:sldId id="402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49076E-CE66-4D4F-9DFF-EEF56FF5242E}" v="2" dt="2025-12-09T12:58:21.6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Past</a:t>
          </a:r>
        </a:p>
      </dgm:t>
    </dgm:pt>
    <dgm:pt modelId="{4A792D34-BEB3-465A-A085-88AA903A13BB}" type="parTrans" cxnId="{D4260218-1670-4C00-8B52-52BCF0BD7F04}">
      <dgm:prSet/>
      <dgm:spPr/>
    </dgm:pt>
    <dgm:pt modelId="{98B099B1-F786-4FC6-B3FF-E68F832C698C}" type="sibTrans" cxnId="{D4260218-1670-4C00-8B52-52BCF0BD7F04}">
      <dgm:prSet/>
      <dgm:spPr/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Present</a:t>
          </a:r>
        </a:p>
      </dgm:t>
    </dgm:pt>
    <dgm:pt modelId="{65A2481F-9D84-47CA-923A-7D943507592B}" type="parTrans" cxnId="{ECBD7E99-5C37-4354-87EA-81DB40DDE1FD}">
      <dgm:prSet/>
      <dgm:spPr/>
    </dgm:pt>
    <dgm:pt modelId="{F64110A2-4EAA-4263-8FBF-3F242E239D34}" type="sibTrans" cxnId="{ECBD7E99-5C37-4354-87EA-81DB40DDE1FD}">
      <dgm:prSet/>
      <dgm:spPr/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Future</a:t>
          </a:r>
        </a:p>
      </dgm:t>
    </dgm:pt>
    <dgm:pt modelId="{A459EE49-B66C-4C24-AF04-16EA8F1131D0}" type="parTrans" cxnId="{4A6CD288-2AED-41B4-AAB0-DF274B406E51}">
      <dgm:prSet/>
      <dgm:spPr/>
    </dgm:pt>
    <dgm:pt modelId="{AD4DF221-C512-4C7C-BF4B-5A065AAF7E2E}" type="sibTrans" cxnId="{4A6CD288-2AED-41B4-AAB0-DF274B406E5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3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3"/>
      <dgm:spPr/>
    </dgm:pt>
    <dgm:pt modelId="{3422616A-6E89-4328-9B74-98330D860312}" type="pres">
      <dgm:prSet presAssocID="{FA2BEC62-AA65-4D3E-A0EF-D6C4BE8B862D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1" presStyleCnt="3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1" presStyleCnt="3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2" presStyleCnt="3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2" presStyleCnt="3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2" destOrd="0" parTransId="{A459EE49-B66C-4C24-AF04-16EA8F1131D0}" sibTransId="{AD4DF221-C512-4C7C-BF4B-5A065AAF7E2E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ECBD7E99-5C37-4354-87EA-81DB40DDE1FD}" srcId="{EBA8B7DB-6598-4380-B1E1-363E74D81801}" destId="{D19B0319-1D30-4478-91F6-15B83627BB54}" srcOrd="1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D593B1E9-FB5F-4EDB-B78F-C2F0279EBBE9}" type="presParOf" srcId="{F965F83D-9EC5-422A-AC7F-21013E865C34}" destId="{FB85FA28-91DB-4832-9349-98EDB06B9E7F}" srcOrd="2" destOrd="0" presId="urn:microsoft.com/office/officeart/2005/8/layout/hierarchy6"/>
    <dgm:cxn modelId="{8F1BBE64-EC54-4B7F-8D30-E7B05969DED8}" type="presParOf" srcId="{F965F83D-9EC5-422A-AC7F-21013E865C34}" destId="{F10B910B-A8C3-439F-81A7-FF1F56349E2C}" srcOrd="3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4" destOrd="0" presId="urn:microsoft.com/office/officeart/2005/8/layout/hierarchy6"/>
    <dgm:cxn modelId="{2CD6B43F-2831-4501-95E1-403D5B0E223A}" type="presParOf" srcId="{F965F83D-9EC5-422A-AC7F-21013E865C34}" destId="{54BC0575-71A1-4BCE-8416-E17845131431}" srcOrd="5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3064753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2392921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</a:t>
          </a:r>
        </a:p>
      </dsp:txBody>
      <dsp:txXfrm>
        <a:off x="2419157" y="2720010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</a:t>
          </a:r>
        </a:p>
      </dsp:txBody>
      <dsp:txXfrm>
        <a:off x="4165921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886450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</a:t>
          </a:r>
        </a:p>
      </dsp:txBody>
      <dsp:txXfrm>
        <a:off x="5912686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group of words 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2"/>
            <a:ext cx="5546103" cy="368208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usually is made up of: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 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 least one adjective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a noun.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350524" y="2751480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96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7030A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sentences have a subject and a verb.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2652" y="1510575"/>
            <a:ext cx="11018984" cy="8182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subject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verb. It is usually a noun phrase (or pronoun).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6964B8-D15A-9048-5D5D-DB59A18C5707}"/>
              </a:ext>
            </a:extLst>
          </p:cNvPr>
          <p:cNvSpPr txBox="1"/>
          <p:nvPr/>
        </p:nvSpPr>
        <p:spPr>
          <a:xfrm>
            <a:off x="508123" y="4645120"/>
            <a:ext cx="49760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the </a:t>
            </a:r>
            <a:r>
              <a:rPr lang="en-GB" sz="2400" u="sng" dirty="0">
                <a:solidFill>
                  <a:srgbClr val="FFFF00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F016AD-D8D5-2E7A-4DF1-C9032B0357B4}"/>
              </a:ext>
            </a:extLst>
          </p:cNvPr>
          <p:cNvSpPr txBox="1">
            <a:spLocks/>
          </p:cNvSpPr>
          <p:nvPr/>
        </p:nvSpPr>
        <p:spPr>
          <a:xfrm>
            <a:off x="572653" y="2563036"/>
            <a:ext cx="11018984" cy="82679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FF862-FCF3-752B-9B15-453A5503E792}"/>
              </a:ext>
            </a:extLst>
          </p:cNvPr>
          <p:cNvSpPr txBox="1"/>
          <p:nvPr/>
        </p:nvSpPr>
        <p:spPr>
          <a:xfrm>
            <a:off x="586508" y="3612964"/>
            <a:ext cx="11018984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441564-6DB7-06E6-0F69-02524EF5AF11}"/>
              </a:ext>
            </a:extLst>
          </p:cNvPr>
          <p:cNvCxnSpPr>
            <a:cxnSpLocks/>
          </p:cNvCxnSpPr>
          <p:nvPr/>
        </p:nvCxnSpPr>
        <p:spPr>
          <a:xfrm flipV="1">
            <a:off x="3985766" y="4202505"/>
            <a:ext cx="304464" cy="31293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03E849-C752-F5E6-9D6D-5A0749D53C53}"/>
              </a:ext>
            </a:extLst>
          </p:cNvPr>
          <p:cNvCxnSpPr>
            <a:cxnSpLocks/>
          </p:cNvCxnSpPr>
          <p:nvPr/>
        </p:nvCxnSpPr>
        <p:spPr>
          <a:xfrm>
            <a:off x="4224280" y="4144630"/>
            <a:ext cx="153818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C89AF58-88C9-79AF-B849-5584B2A18294}"/>
              </a:ext>
            </a:extLst>
          </p:cNvPr>
          <p:cNvSpPr txBox="1"/>
          <p:nvPr/>
        </p:nvSpPr>
        <p:spPr>
          <a:xfrm>
            <a:off x="6121396" y="4675868"/>
            <a:ext cx="5484096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“school” is a noun but is NOT the subject.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A1C5EF-2401-BD04-2D29-44DA3FA72F6D}"/>
              </a:ext>
            </a:extLst>
          </p:cNvPr>
          <p:cNvCxnSpPr>
            <a:cxnSpLocks/>
          </p:cNvCxnSpPr>
          <p:nvPr/>
        </p:nvCxnSpPr>
        <p:spPr>
          <a:xfrm flipH="1" flipV="1">
            <a:off x="7601748" y="4175910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  <p:bldP spid="10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2693193"/>
            <a:ext cx="3264073" cy="101321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93193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8274803" y="317583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5908502" y="5224872"/>
            <a:ext cx="2740198" cy="6286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258758" y="564875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1D453-1442-AE27-275E-B13DC5C107F2}"/>
              </a:ext>
            </a:extLst>
          </p:cNvPr>
          <p:cNvSpPr txBox="1"/>
          <p:nvPr/>
        </p:nvSpPr>
        <p:spPr>
          <a:xfrm>
            <a:off x="407486" y="314988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2E0D9-CB30-F95F-5D0A-E77B559A76C4}"/>
              </a:ext>
            </a:extLst>
          </p:cNvPr>
          <p:cNvSpPr txBox="1"/>
          <p:nvPr/>
        </p:nvSpPr>
        <p:spPr>
          <a:xfrm>
            <a:off x="4250015" y="316641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children are doing the verb “like”.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8706D-D924-71B9-66A3-DA872557BF35}"/>
              </a:ext>
            </a:extLst>
          </p:cNvPr>
          <p:cNvSpPr txBox="1"/>
          <p:nvPr/>
        </p:nvSpPr>
        <p:spPr>
          <a:xfrm>
            <a:off x="407486" y="56238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CB5E0-1C13-C102-8993-7B6FE8A26ECF}"/>
              </a:ext>
            </a:extLst>
          </p:cNvPr>
          <p:cNvSpPr txBox="1"/>
          <p:nvPr/>
        </p:nvSpPr>
        <p:spPr>
          <a:xfrm>
            <a:off x="4250015" y="564033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teachers are doing the verb “drive”.</a:t>
            </a:r>
          </a:p>
        </p:txBody>
      </p:sp>
    </p:spTree>
    <p:extLst>
      <p:ext uri="{BB962C8B-B14F-4D97-AF65-F5344CB8AC3E}">
        <p14:creationId xmlns:p14="http://schemas.microsoft.com/office/powerpoint/2010/main" val="1627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2" grpId="0" animBg="1"/>
      <p:bldP spid="3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B896-17F7-9474-1645-84A499915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CA63FD5-EE03-40C2-214F-F60FF03C9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97D0E8-A81D-EA2F-0C6E-B23387DDEA9C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209A71E6-A06B-87EE-9701-56ABC409F110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D3AF0E-D7E6-C878-6C62-E00DEA25D2B6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Everyone reads books.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B60BF9C-7486-5304-5D99-36DF90928A80}"/>
              </a:ext>
            </a:extLst>
          </p:cNvPr>
          <p:cNvCxnSpPr>
            <a:cxnSpLocks/>
          </p:cNvCxnSpPr>
          <p:nvPr/>
        </p:nvCxnSpPr>
        <p:spPr>
          <a:xfrm flipH="1" flipV="1">
            <a:off x="5150131" y="2782969"/>
            <a:ext cx="1329762" cy="57006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2ACDB6E-F81A-7EA1-B68A-E35A041ADB04}"/>
              </a:ext>
            </a:extLst>
          </p:cNvPr>
          <p:cNvCxnSpPr>
            <a:cxnSpLocks/>
          </p:cNvCxnSpPr>
          <p:nvPr/>
        </p:nvCxnSpPr>
        <p:spPr>
          <a:xfrm>
            <a:off x="4014488" y="266471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DE83780-D970-D63E-81BE-A17C640DBE85}"/>
              </a:ext>
            </a:extLst>
          </p:cNvPr>
          <p:cNvSpPr txBox="1"/>
          <p:nvPr/>
        </p:nvSpPr>
        <p:spPr>
          <a:xfrm>
            <a:off x="4563386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“everyone”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34F28A-8CA3-05EB-C307-8520D58FB37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man ate lunch.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47B17A-2625-8B1C-E207-60B2428D7865}"/>
              </a:ext>
            </a:extLst>
          </p:cNvPr>
          <p:cNvCxnSpPr>
            <a:cxnSpLocks/>
          </p:cNvCxnSpPr>
          <p:nvPr/>
        </p:nvCxnSpPr>
        <p:spPr>
          <a:xfrm flipH="1" flipV="1">
            <a:off x="5557653" y="5215519"/>
            <a:ext cx="402944" cy="536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AC18B8-9DD7-C759-3775-41AA92F55C0E}"/>
              </a:ext>
            </a:extLst>
          </p:cNvPr>
          <p:cNvCxnSpPr>
            <a:cxnSpLocks/>
          </p:cNvCxnSpPr>
          <p:nvPr/>
        </p:nvCxnSpPr>
        <p:spPr>
          <a:xfrm>
            <a:off x="4109013" y="5114275"/>
            <a:ext cx="208223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CA54D20-4B3E-A029-3B94-9DA37D0254B2}"/>
              </a:ext>
            </a:extLst>
          </p:cNvPr>
          <p:cNvSpPr txBox="1"/>
          <p:nvPr/>
        </p:nvSpPr>
        <p:spPr>
          <a:xfrm>
            <a:off x="4563386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old man” is the subject.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74251-8F14-6631-34EB-B7AB9DD9538B}"/>
              </a:ext>
            </a:extLst>
          </p:cNvPr>
          <p:cNvSpPr txBox="1"/>
          <p:nvPr/>
        </p:nvSpPr>
        <p:spPr>
          <a:xfrm>
            <a:off x="423530" y="32226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B273A3-6548-A39B-451C-0AF8DD5B7B50}"/>
              </a:ext>
            </a:extLst>
          </p:cNvPr>
          <p:cNvSpPr txBox="1"/>
          <p:nvPr/>
        </p:nvSpPr>
        <p:spPr>
          <a:xfrm>
            <a:off x="391435" y="553419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</p:spTree>
    <p:extLst>
      <p:ext uri="{BB962C8B-B14F-4D97-AF65-F5344CB8AC3E}">
        <p14:creationId xmlns:p14="http://schemas.microsoft.com/office/powerpoint/2010/main" val="266619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1" grpId="0" animBg="1"/>
      <p:bldP spid="20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7DEF6-46AD-610C-2AC6-5D3D7B088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B0864FD-9E77-88EB-62B3-37B94A652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EEE67F-699A-D3B7-2C06-B76F154CD6C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D552102-E062-E969-4CB8-D7ADA3AFA1A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215027-9733-6324-40BD-2E4230C89DC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artist paints a picture.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1C619EA-1131-2669-B619-6924B60CD9F3}"/>
              </a:ext>
            </a:extLst>
          </p:cNvPr>
          <p:cNvCxnSpPr>
            <a:cxnSpLocks/>
          </p:cNvCxnSpPr>
          <p:nvPr/>
        </p:nvCxnSpPr>
        <p:spPr>
          <a:xfrm flipH="1" flipV="1">
            <a:off x="5158087" y="2704701"/>
            <a:ext cx="3328688" cy="60340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2B3237-28E2-485E-F9E8-94EE339A80A4}"/>
              </a:ext>
            </a:extLst>
          </p:cNvPr>
          <p:cNvCxnSpPr>
            <a:cxnSpLocks/>
          </p:cNvCxnSpPr>
          <p:nvPr/>
        </p:nvCxnSpPr>
        <p:spPr>
          <a:xfrm>
            <a:off x="3686175" y="2683764"/>
            <a:ext cx="149795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9D4C921-B7A7-0569-725E-26FF514A76A6}"/>
              </a:ext>
            </a:extLst>
          </p:cNvPr>
          <p:cNvSpPr txBox="1"/>
          <p:nvPr/>
        </p:nvSpPr>
        <p:spPr>
          <a:xfrm>
            <a:off x="8274803" y="330810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artist” is the subject.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579881-E2CB-C742-5DE9-BEE3C0C4333C}"/>
              </a:ext>
            </a:extLst>
          </p:cNvPr>
          <p:cNvSpPr txBox="1"/>
          <p:nvPr/>
        </p:nvSpPr>
        <p:spPr>
          <a:xfrm>
            <a:off x="8384531" y="566207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gardener”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5F6E4D-122A-7D24-FC08-B896F9777CF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gardener waters the plants.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3A6155-4670-E1F2-5345-3C1CF5D759E0}"/>
              </a:ext>
            </a:extLst>
          </p:cNvPr>
          <p:cNvCxnSpPr>
            <a:cxnSpLocks/>
          </p:cNvCxnSpPr>
          <p:nvPr/>
        </p:nvCxnSpPr>
        <p:spPr>
          <a:xfrm flipH="1" flipV="1">
            <a:off x="5565251" y="5154551"/>
            <a:ext cx="3226324" cy="51516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0503FE-1E09-B16F-33B4-C08BC8CB66DF}"/>
              </a:ext>
            </a:extLst>
          </p:cNvPr>
          <p:cNvCxnSpPr>
            <a:cxnSpLocks/>
          </p:cNvCxnSpPr>
          <p:nvPr/>
        </p:nvCxnSpPr>
        <p:spPr>
          <a:xfrm>
            <a:off x="3126672" y="5135353"/>
            <a:ext cx="241279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DAD88BA-2E14-3A76-FEC8-F03AB16546D4}"/>
              </a:ext>
            </a:extLst>
          </p:cNvPr>
          <p:cNvSpPr txBox="1"/>
          <p:nvPr/>
        </p:nvSpPr>
        <p:spPr>
          <a:xfrm>
            <a:off x="407480" y="3315748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3CB4F5-C236-0CBB-BA76-BBFA81D3BFCC}"/>
              </a:ext>
            </a:extLst>
          </p:cNvPr>
          <p:cNvSpPr txBox="1"/>
          <p:nvPr/>
        </p:nvSpPr>
        <p:spPr>
          <a:xfrm>
            <a:off x="4020309" y="3315748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artist is doing the verb “paints”.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39CB7-008B-95AC-700E-8E70283FDE94}"/>
              </a:ext>
            </a:extLst>
          </p:cNvPr>
          <p:cNvSpPr txBox="1"/>
          <p:nvPr/>
        </p:nvSpPr>
        <p:spPr>
          <a:xfrm>
            <a:off x="407480" y="5662071"/>
            <a:ext cx="3372613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What/who is </a:t>
            </a:r>
            <a:r>
              <a:rPr lang="en-GB" sz="2400" i="1" u="sng" dirty="0">
                <a:solidFill>
                  <a:schemeClr val="bg1"/>
                </a:solidFill>
              </a:rPr>
              <a:t>doing</a:t>
            </a:r>
            <a:r>
              <a:rPr lang="en-GB" sz="2400" dirty="0">
                <a:solidFill>
                  <a:schemeClr val="bg1"/>
                </a:solidFill>
              </a:rPr>
              <a:t> the verb?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50F3A-6827-02BA-DC2D-A7661428B64C}"/>
              </a:ext>
            </a:extLst>
          </p:cNvPr>
          <p:cNvSpPr txBox="1"/>
          <p:nvPr/>
        </p:nvSpPr>
        <p:spPr>
          <a:xfrm>
            <a:off x="4029834" y="5669715"/>
            <a:ext cx="4056891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gardener is doing the verb “waters”.</a:t>
            </a:r>
          </a:p>
        </p:txBody>
      </p:sp>
    </p:spTree>
    <p:extLst>
      <p:ext uri="{BB962C8B-B14F-4D97-AF65-F5344CB8AC3E}">
        <p14:creationId xmlns:p14="http://schemas.microsoft.com/office/powerpoint/2010/main" val="3740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2" grpId="0" animBg="1"/>
      <p:bldP spid="20" grpId="0" animBg="1"/>
      <p:bldP spid="21" grpId="0" animBg="1"/>
      <p:bldP spid="2" grpId="0" animBg="1"/>
      <p:bldP spid="3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&amp; Subject Agreement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BA417-AC2A-EA94-43B7-70F3567A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578234D-A63F-4253-279F-63293C76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3B9CF7-EC68-2E27-B020-08F8EF944AB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FE59E6-EB0F-D6AC-7F60-384F28E2BC0C}"/>
              </a:ext>
            </a:extLst>
          </p:cNvPr>
          <p:cNvSpPr txBox="1"/>
          <p:nvPr/>
        </p:nvSpPr>
        <p:spPr>
          <a:xfrm>
            <a:off x="4171950" y="3068967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FC6C796-B2CC-EDBA-DC3E-4A9FD8B53777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392EFC-C7D3-E738-57CE-14B8BCDF2DDA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F1404E2-DF27-B288-A550-79BD70CCF44A}"/>
              </a:ext>
            </a:extLst>
          </p:cNvPr>
          <p:cNvCxnSpPr>
            <a:cxnSpLocks/>
          </p:cNvCxnSpPr>
          <p:nvPr/>
        </p:nvCxnSpPr>
        <p:spPr>
          <a:xfrm flipH="1" flipV="1">
            <a:off x="5252283" y="2773146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E4ABE1-DCAD-B128-DEAB-7A6C85E3C5C3}"/>
              </a:ext>
            </a:extLst>
          </p:cNvPr>
          <p:cNvCxnSpPr>
            <a:cxnSpLocks/>
          </p:cNvCxnSpPr>
          <p:nvPr/>
        </p:nvCxnSpPr>
        <p:spPr>
          <a:xfrm>
            <a:off x="3281063" y="2693289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C2D467-4AF4-7DDB-D090-279A734878F6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musician plays the guitar, the piano and the drums.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5ABEC-083C-3B01-12D2-A958C30BB0A8}"/>
              </a:ext>
            </a:extLst>
          </p:cNvPr>
          <p:cNvSpPr txBox="1"/>
          <p:nvPr/>
        </p:nvSpPr>
        <p:spPr>
          <a:xfrm>
            <a:off x="1819275" y="5505581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musician”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B2B166-8254-DF44-85C5-D47D1498AB92}"/>
              </a:ext>
            </a:extLst>
          </p:cNvPr>
          <p:cNvCxnSpPr>
            <a:cxnSpLocks/>
          </p:cNvCxnSpPr>
          <p:nvPr/>
        </p:nvCxnSpPr>
        <p:spPr>
          <a:xfrm flipH="1" flipV="1">
            <a:off x="2899608" y="5209760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359719-AF5F-234B-E367-ACED5FDA8FB2}"/>
              </a:ext>
            </a:extLst>
          </p:cNvPr>
          <p:cNvCxnSpPr>
            <a:cxnSpLocks/>
          </p:cNvCxnSpPr>
          <p:nvPr/>
        </p:nvCxnSpPr>
        <p:spPr>
          <a:xfrm>
            <a:off x="928388" y="5129903"/>
            <a:ext cx="24434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3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1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E9CBE-2FCC-06FA-54B6-62743F9A5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8931E75-72C0-508F-7930-C282DD1B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F065E2F-F0FA-7DBE-AFE4-6EB64D6151C8}"/>
              </a:ext>
            </a:extLst>
          </p:cNvPr>
          <p:cNvSpPr txBox="1">
            <a:spLocks/>
          </p:cNvSpPr>
          <p:nvPr/>
        </p:nvSpPr>
        <p:spPr>
          <a:xfrm>
            <a:off x="1129166" y="353877"/>
            <a:ext cx="9748383" cy="6611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9F2DC4-97D1-50D4-B77B-E7D651DAB80B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9AEEB-18E4-CCBF-700D-59871B9C9492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chef 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C13F83-ACA5-5E87-0983-C0082B41A97F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the chef.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030D9-C903-7169-68BD-682B8A5F20D5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teacher 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A1131-FF84-B70F-1760-2BED921E6659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the teacher.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9DD782-730F-41D3-0E58-D1837EA5F7B4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artist 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28C2D-F68B-3EF4-C9DC-D265EA4E3848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the artist.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29613-871C-E417-C991-0EFADE122B03}"/>
              </a:ext>
            </a:extLst>
          </p:cNvPr>
          <p:cNvSpPr txBox="1"/>
          <p:nvPr/>
        </p:nvSpPr>
        <p:spPr>
          <a:xfrm>
            <a:off x="1482167" y="1403643"/>
            <a:ext cx="9031794" cy="5065752"/>
          </a:xfrm>
          <a:prstGeom prst="roundRect">
            <a:avLst>
              <a:gd name="adj" fmla="val 8397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chef </a:t>
            </a:r>
            <a:r>
              <a:rPr lang="en-GB" sz="2800" dirty="0">
                <a:solidFill>
                  <a:schemeClr val="bg1"/>
                </a:solidFill>
              </a:rPr>
              <a:t>cooks the meal.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meal is cooked by </a:t>
            </a:r>
            <a:r>
              <a:rPr lang="en-GB" sz="2800" u="sng" dirty="0">
                <a:solidFill>
                  <a:srgbClr val="FFFF00"/>
                </a:solidFill>
              </a:rPr>
              <a:t>the chef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teacher </a:t>
            </a:r>
            <a:r>
              <a:rPr lang="en-GB" sz="2800" dirty="0">
                <a:solidFill>
                  <a:schemeClr val="bg1"/>
                </a:solidFill>
              </a:rPr>
              <a:t>explains the lesson.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lesson is explained by </a:t>
            </a:r>
            <a:r>
              <a:rPr lang="en-GB" sz="2800" u="sng" dirty="0">
                <a:solidFill>
                  <a:srgbClr val="FFFF00"/>
                </a:solidFill>
              </a:rPr>
              <a:t>the teacher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u="sng" dirty="0">
                <a:solidFill>
                  <a:srgbClr val="FFFF00"/>
                </a:solidFill>
              </a:rPr>
              <a:t>The artist </a:t>
            </a:r>
            <a:r>
              <a:rPr lang="en-GB" sz="2800" dirty="0">
                <a:solidFill>
                  <a:schemeClr val="bg1"/>
                </a:solidFill>
              </a:rPr>
              <a:t>paints the picture.</a:t>
            </a:r>
            <a:br>
              <a:rPr lang="en-GB" sz="2800" dirty="0">
                <a:solidFill>
                  <a:schemeClr val="bg1"/>
                </a:solidFill>
              </a:rPr>
            </a:br>
            <a:endParaRPr lang="en-GB" sz="2800" dirty="0">
              <a:solidFill>
                <a:schemeClr val="bg1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en-GB" sz="2800" dirty="0">
                <a:solidFill>
                  <a:schemeClr val="bg1"/>
                </a:solidFill>
              </a:rPr>
              <a:t>The picture is painted by </a:t>
            </a:r>
            <a:r>
              <a:rPr lang="en-GB" sz="2800" u="sng" dirty="0">
                <a:solidFill>
                  <a:srgbClr val="FFFF00"/>
                </a:solidFill>
              </a:rPr>
              <a:t>the artist</a:t>
            </a:r>
            <a:r>
              <a:rPr lang="en-GB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64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4A0F4-A078-F09E-6045-65BF1C5C6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B456CE30-6660-9D74-5028-2CB3C4517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62E9815-30C3-CA50-8C6D-DF51A2E00F2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5868D06-8C26-003E-7B0B-82CE3A3FF71C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We’re going to look at making </a:t>
            </a:r>
            <a:b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subject and verb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48F8D-3F20-CCDF-CE96-AC3313B7CCDC}"/>
              </a:ext>
            </a:extLst>
          </p:cNvPr>
          <p:cNvSpPr txBox="1">
            <a:spLocks/>
          </p:cNvSpPr>
          <p:nvPr/>
        </p:nvSpPr>
        <p:spPr>
          <a:xfrm>
            <a:off x="826828" y="1756100"/>
            <a:ext cx="10466694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agreeing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A6D2C70-3D6D-0BDB-98E6-875A8A46C16E}"/>
              </a:ext>
            </a:extLst>
          </p:cNvPr>
          <p:cNvSpPr txBox="1">
            <a:spLocks/>
          </p:cNvSpPr>
          <p:nvPr/>
        </p:nvSpPr>
        <p:spPr>
          <a:xfrm>
            <a:off x="826828" y="2682679"/>
            <a:ext cx="1046669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Agreement requires a verb to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match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their subject.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E9FDF29-1181-A7B7-3EC0-72AD51D66391}"/>
              </a:ext>
            </a:extLst>
          </p:cNvPr>
          <p:cNvSpPr txBox="1">
            <a:spLocks/>
          </p:cNvSpPr>
          <p:nvPr/>
        </p:nvSpPr>
        <p:spPr>
          <a:xfrm>
            <a:off x="826828" y="3546821"/>
            <a:ext cx="4078547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go out.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687F307-E6BF-76D3-5C54-3024A3B1546B}"/>
              </a:ext>
            </a:extLst>
          </p:cNvPr>
          <p:cNvSpPr txBox="1">
            <a:spLocks/>
          </p:cNvSpPr>
          <p:nvPr/>
        </p:nvSpPr>
        <p:spPr>
          <a:xfrm>
            <a:off x="5074977" y="3546821"/>
            <a:ext cx="621854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What’s wrong with this sentence?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2D828D7-0744-995A-7E33-84A3E2F77702}"/>
              </a:ext>
            </a:extLst>
          </p:cNvPr>
          <p:cNvSpPr txBox="1">
            <a:spLocks/>
          </p:cNvSpPr>
          <p:nvPr/>
        </p:nvSpPr>
        <p:spPr>
          <a:xfrm>
            <a:off x="826827" y="4421812"/>
            <a:ext cx="4078547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goes out.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595F6B-19BF-964A-3A4D-F6E566E48A13}"/>
              </a:ext>
            </a:extLst>
          </p:cNvPr>
          <p:cNvSpPr txBox="1">
            <a:spLocks/>
          </p:cNvSpPr>
          <p:nvPr/>
        </p:nvSpPr>
        <p:spPr>
          <a:xfrm>
            <a:off x="826826" y="5285954"/>
            <a:ext cx="4078547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go out.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8D4A224-FF81-7EFF-872F-4350EE0F3B24}"/>
              </a:ext>
            </a:extLst>
          </p:cNvPr>
          <p:cNvSpPr txBox="1">
            <a:spLocks/>
          </p:cNvSpPr>
          <p:nvPr/>
        </p:nvSpPr>
        <p:spPr>
          <a:xfrm>
            <a:off x="5074976" y="4404847"/>
            <a:ext cx="621854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Can you fix it?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6ED662B-D77C-F1EC-F05A-836A418207E9}"/>
              </a:ext>
            </a:extLst>
          </p:cNvPr>
          <p:cNvSpPr txBox="1">
            <a:spLocks/>
          </p:cNvSpPr>
          <p:nvPr/>
        </p:nvSpPr>
        <p:spPr>
          <a:xfrm>
            <a:off x="5074975" y="5282896"/>
            <a:ext cx="6218545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Can you spot what has changed?</a:t>
            </a:r>
          </a:p>
        </p:txBody>
      </p:sp>
    </p:spTree>
    <p:extLst>
      <p:ext uri="{BB962C8B-B14F-4D97-AF65-F5344CB8AC3E}">
        <p14:creationId xmlns:p14="http://schemas.microsoft.com/office/powerpoint/2010/main" val="47689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66413-8B19-0F22-424A-F0F7CE783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E35DED9F-0E5D-6419-F6B0-DD8A5F191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A592466C-6C13-CBE0-0110-8A719D08CBC1}"/>
              </a:ext>
            </a:extLst>
          </p:cNvPr>
          <p:cNvSpPr txBox="1">
            <a:spLocks/>
          </p:cNvSpPr>
          <p:nvPr/>
        </p:nvSpPr>
        <p:spPr>
          <a:xfrm>
            <a:off x="1099992" y="348945"/>
            <a:ext cx="9992013" cy="74815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Can you make the verbs and subjects agree?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B34ADB-989F-4E45-4DD4-BECCC9AC3833}"/>
              </a:ext>
            </a:extLst>
          </p:cNvPr>
          <p:cNvSpPr txBox="1">
            <a:spLocks/>
          </p:cNvSpPr>
          <p:nvPr/>
        </p:nvSpPr>
        <p:spPr>
          <a:xfrm>
            <a:off x="302978" y="122798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run to grab 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gem.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6F8B6A-6159-C367-5BDE-B45E2F3C0913}"/>
              </a:ext>
            </a:extLst>
          </p:cNvPr>
          <p:cNvSpPr txBox="1">
            <a:spLocks/>
          </p:cNvSpPr>
          <p:nvPr/>
        </p:nvSpPr>
        <p:spPr>
          <a:xfrm>
            <a:off x="6225963" y="122798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runs to grab 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77D3DD-B5B1-5547-F8F2-B935F2CBCC93}"/>
              </a:ext>
            </a:extLst>
          </p:cNvPr>
          <p:cNvSpPr txBox="1">
            <a:spLocks/>
          </p:cNvSpPr>
          <p:nvPr/>
        </p:nvSpPr>
        <p:spPr>
          <a:xfrm>
            <a:off x="6225962" y="122798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run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to grab 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10A320-21F3-03D7-6C53-8168D43F6757}"/>
              </a:ext>
            </a:extLst>
          </p:cNvPr>
          <p:cNvSpPr txBox="1">
            <a:spLocks/>
          </p:cNvSpPr>
          <p:nvPr/>
        </p:nvSpPr>
        <p:spPr>
          <a:xfrm>
            <a:off x="302978" y="208945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fly across the cave quickly.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A94018-A386-15C8-1D93-D49B2FF0325D}"/>
              </a:ext>
            </a:extLst>
          </p:cNvPr>
          <p:cNvSpPr txBox="1">
            <a:spLocks/>
          </p:cNvSpPr>
          <p:nvPr/>
        </p:nvSpPr>
        <p:spPr>
          <a:xfrm>
            <a:off x="6225963" y="208945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flies across the cave quickly.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B1102-DC17-1A79-512A-B9DF9D55771B}"/>
              </a:ext>
            </a:extLst>
          </p:cNvPr>
          <p:cNvSpPr txBox="1">
            <a:spLocks/>
          </p:cNvSpPr>
          <p:nvPr/>
        </p:nvSpPr>
        <p:spPr>
          <a:xfrm>
            <a:off x="6225962" y="208945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Aimee fl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ies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across the cave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C3F58-F4BA-6B67-49F8-64D9038F65F2}"/>
              </a:ext>
            </a:extLst>
          </p:cNvPr>
          <p:cNvSpPr txBox="1">
            <a:spLocks/>
          </p:cNvSpPr>
          <p:nvPr/>
        </p:nvSpPr>
        <p:spPr>
          <a:xfrm>
            <a:off x="302977" y="2950914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plan his next trick.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047F095-3193-8B6D-3F7B-83F3060311D2}"/>
              </a:ext>
            </a:extLst>
          </p:cNvPr>
          <p:cNvSpPr txBox="1">
            <a:spLocks/>
          </p:cNvSpPr>
          <p:nvPr/>
        </p:nvSpPr>
        <p:spPr>
          <a:xfrm>
            <a:off x="6225962" y="2950914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plans his next trick.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560514A-DD6A-BA37-C456-EC67944B137E}"/>
              </a:ext>
            </a:extLst>
          </p:cNvPr>
          <p:cNvSpPr txBox="1">
            <a:spLocks/>
          </p:cNvSpPr>
          <p:nvPr/>
        </p:nvSpPr>
        <p:spPr>
          <a:xfrm>
            <a:off x="6225962" y="2984431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Scrambler plan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his next trick.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5135310-EDFE-F000-D8E7-7816F51B80B7}"/>
              </a:ext>
            </a:extLst>
          </p:cNvPr>
          <p:cNvSpPr txBox="1">
            <a:spLocks/>
          </p:cNvSpPr>
          <p:nvPr/>
        </p:nvSpPr>
        <p:spPr>
          <a:xfrm>
            <a:off x="302977" y="381237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gems is attracted to each other.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B18EC58-B9D7-6032-B9A8-7A8D0986E290}"/>
              </a:ext>
            </a:extLst>
          </p:cNvPr>
          <p:cNvSpPr txBox="1">
            <a:spLocks/>
          </p:cNvSpPr>
          <p:nvPr/>
        </p:nvSpPr>
        <p:spPr>
          <a:xfrm>
            <a:off x="6225962" y="381237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gems are attracted to each other.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E6EA2D6-CCE5-375D-9402-DC64AA2063DA}"/>
              </a:ext>
            </a:extLst>
          </p:cNvPr>
          <p:cNvSpPr txBox="1">
            <a:spLocks/>
          </p:cNvSpPr>
          <p:nvPr/>
        </p:nvSpPr>
        <p:spPr>
          <a:xfrm>
            <a:off x="6225962" y="3812377"/>
            <a:ext cx="5652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gems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are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attracted to each other.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731DA47-73EC-6EB1-170A-ED9A2EF8A76D}"/>
              </a:ext>
            </a:extLst>
          </p:cNvPr>
          <p:cNvSpPr txBox="1">
            <a:spLocks/>
          </p:cNvSpPr>
          <p:nvPr/>
        </p:nvSpPr>
        <p:spPr>
          <a:xfrm>
            <a:off x="302977" y="4691386"/>
            <a:ext cx="5652000" cy="109981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and Aimee was ready for the challenge.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FB1A75F-D9F0-2668-0A3A-83255AAF8680}"/>
              </a:ext>
            </a:extLst>
          </p:cNvPr>
          <p:cNvSpPr txBox="1">
            <a:spLocks/>
          </p:cNvSpPr>
          <p:nvPr/>
        </p:nvSpPr>
        <p:spPr>
          <a:xfrm>
            <a:off x="6225962" y="4691386"/>
            <a:ext cx="5652000" cy="109981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and Aimee were ready for the challenge.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9301603-E9F4-05F3-2D95-3E28A7A9F621}"/>
              </a:ext>
            </a:extLst>
          </p:cNvPr>
          <p:cNvSpPr txBox="1">
            <a:spLocks/>
          </p:cNvSpPr>
          <p:nvPr/>
        </p:nvSpPr>
        <p:spPr>
          <a:xfrm>
            <a:off x="6225962" y="4708707"/>
            <a:ext cx="5652000" cy="109981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and Aimee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ready for the challenge.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BE61DAA5-CB85-4DF3-431E-BCE5399DAC96}"/>
              </a:ext>
            </a:extLst>
          </p:cNvPr>
          <p:cNvSpPr txBox="1">
            <a:spLocks/>
          </p:cNvSpPr>
          <p:nvPr/>
        </p:nvSpPr>
        <p:spPr>
          <a:xfrm>
            <a:off x="701484" y="5950525"/>
            <a:ext cx="10789027" cy="74815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Can you see how the verbs and subjects agree/match?</a:t>
            </a:r>
          </a:p>
        </p:txBody>
      </p:sp>
    </p:spTree>
    <p:extLst>
      <p:ext uri="{BB962C8B-B14F-4D97-AF65-F5344CB8AC3E}">
        <p14:creationId xmlns:p14="http://schemas.microsoft.com/office/powerpoint/2010/main" val="404669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6" grpId="0" animBg="1"/>
      <p:bldP spid="7" grpId="0" animBg="1"/>
      <p:bldP spid="8" grpId="0" animBg="1"/>
      <p:bldP spid="9" grpId="0" animBg="1"/>
      <p:bldP spid="10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609599" y="161632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609599" y="245153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609599" y="32485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609599" y="408754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609599" y="489628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these?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3478962" y="3248598"/>
            <a:ext cx="8103438" cy="141409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describing a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things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2F82A1-9476-3620-605F-C4A8A10F5243}"/>
              </a:ext>
            </a:extLst>
          </p:cNvPr>
          <p:cNvSpPr txBox="1">
            <a:spLocks/>
          </p:cNvSpPr>
          <p:nvPr/>
        </p:nvSpPr>
        <p:spPr>
          <a:xfrm>
            <a:off x="3478962" y="1610372"/>
            <a:ext cx="8103438" cy="141409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collective nouns.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D8811C-04BB-7825-B603-B442DF2AEB75}"/>
              </a:ext>
            </a:extLst>
          </p:cNvPr>
          <p:cNvSpPr txBox="1">
            <a:spLocks/>
          </p:cNvSpPr>
          <p:nvPr/>
        </p:nvSpPr>
        <p:spPr>
          <a:xfrm>
            <a:off x="3478962" y="4886824"/>
            <a:ext cx="8103438" cy="124868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does this affect subject verb agreement?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2BF1A6-A9E2-5453-0BD7-5E720230F8F4}"/>
              </a:ext>
            </a:extLst>
          </p:cNvPr>
          <p:cNvSpPr txBox="1"/>
          <p:nvPr/>
        </p:nvSpPr>
        <p:spPr>
          <a:xfrm>
            <a:off x="609599" y="5624731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29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85D7749C-6653-8480-27DA-E93DEA24A940}"/>
              </a:ext>
            </a:extLst>
          </p:cNvPr>
          <p:cNvSpPr/>
          <p:nvPr/>
        </p:nvSpPr>
        <p:spPr>
          <a:xfrm>
            <a:off x="9083500" y="5724487"/>
            <a:ext cx="2701017" cy="976197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420488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9896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1713</Words>
  <Application>Microsoft Office PowerPoint</Application>
  <PresentationFormat>Widescreen</PresentationFormat>
  <Paragraphs>254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Verb &amp; Subject Agreement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2025-12-22T10:02:46Z</dcterms:modified>
</cp:coreProperties>
</file>