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9"/>
  </p:notesMasterIdLst>
  <p:sldIdLst>
    <p:sldId id="390" r:id="rId2"/>
    <p:sldId id="470" r:id="rId3"/>
    <p:sldId id="472" r:id="rId4"/>
    <p:sldId id="473" r:id="rId5"/>
    <p:sldId id="474" r:id="rId6"/>
    <p:sldId id="475" r:id="rId7"/>
    <p:sldId id="476" r:id="rId8"/>
    <p:sldId id="477" r:id="rId9"/>
    <p:sldId id="478" r:id="rId10"/>
    <p:sldId id="479" r:id="rId11"/>
    <p:sldId id="480" r:id="rId12"/>
    <p:sldId id="453" r:id="rId13"/>
    <p:sldId id="434" r:id="rId14"/>
    <p:sldId id="435" r:id="rId15"/>
    <p:sldId id="436" r:id="rId16"/>
    <p:sldId id="456" r:id="rId17"/>
    <p:sldId id="481" r:id="rId18"/>
    <p:sldId id="482" r:id="rId19"/>
    <p:sldId id="457" r:id="rId20"/>
    <p:sldId id="467" r:id="rId21"/>
    <p:sldId id="274" r:id="rId22"/>
    <p:sldId id="409" r:id="rId23"/>
    <p:sldId id="413" r:id="rId24"/>
    <p:sldId id="416" r:id="rId25"/>
    <p:sldId id="419" r:id="rId26"/>
    <p:sldId id="471" r:id="rId27"/>
    <p:sldId id="418" r:id="rId28"/>
    <p:sldId id="363" r:id="rId29"/>
    <p:sldId id="382" r:id="rId30"/>
    <p:sldId id="365" r:id="rId31"/>
    <p:sldId id="360" r:id="rId32"/>
    <p:sldId id="366" r:id="rId33"/>
    <p:sldId id="383" r:id="rId34"/>
    <p:sldId id="384" r:id="rId35"/>
    <p:sldId id="401" r:id="rId36"/>
    <p:sldId id="402" r:id="rId37"/>
    <p:sldId id="378" r:id="rId38"/>
    <p:sldId id="381" r:id="rId39"/>
    <p:sldId id="403" r:id="rId40"/>
    <p:sldId id="483" r:id="rId41"/>
    <p:sldId id="484" r:id="rId42"/>
    <p:sldId id="485" r:id="rId43"/>
    <p:sldId id="486" r:id="rId44"/>
    <p:sldId id="487" r:id="rId45"/>
    <p:sldId id="488" r:id="rId46"/>
    <p:sldId id="499" r:id="rId47"/>
    <p:sldId id="500" r:id="rId48"/>
    <p:sldId id="501" r:id="rId49"/>
    <p:sldId id="502" r:id="rId50"/>
    <p:sldId id="465" r:id="rId51"/>
    <p:sldId id="503" r:id="rId52"/>
    <p:sldId id="504" r:id="rId53"/>
    <p:sldId id="505" r:id="rId54"/>
    <p:sldId id="506" r:id="rId55"/>
    <p:sldId id="507" r:id="rId56"/>
    <p:sldId id="508" r:id="rId57"/>
    <p:sldId id="532" r:id="rId58"/>
  </p:sldIdLst>
  <p:sldSz cx="12192000" cy="6858000"/>
  <p:notesSz cx="6858000" cy="9144000"/>
  <p:embeddedFontLst>
    <p:embeddedFont>
      <p:font typeface="Andika" panose="02000000000000000000" pitchFamily="2" charset="0"/>
      <p:regular r:id="rId60"/>
      <p:bold r:id="rId61"/>
      <p:italic r:id="rId62"/>
      <p:boldItalic r:id="rId6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DE7000-1D00-4814-A495-C33B79208ABB}" v="14" dt="2025-12-15T11:33:22.2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4.fntdata"/><Relationship Id="rId68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69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/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/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/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/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/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/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781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B6AE8A-F2D6-A5D7-706A-924A1C55C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F5E985F-6BDD-1F53-40C1-9A6A3368F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19871B-7DF4-8DC2-CA95-CA2EB25940B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dog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collar isn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73C474-A34C-C661-92D9-70FC6A66142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simple/progressive/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has shown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6ED4BD-D68C-B8C1-1265-9376E13DC56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806858C-09C3-F236-3079-0A56C2DE0AE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19002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19260-7818-1EBA-4023-E22E9E2B7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D7F90F-2116-F47B-329D-B54F2F354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5D76B9-2F45-3726-7F57-B2DDD48D3E8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dog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collar isn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on the table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8B0A07-534E-6548-68D4-9EF2057711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simple/progressive/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has shown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452E8-B0BC-1BAB-A144-503E668DC17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24129F6-9A5F-26FC-BE51-4AB62DEE191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8649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103035" y="4795837"/>
            <a:ext cx="1021826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10626884" y="4138041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632777" y="416182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6841573" y="416182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07133" y="4792834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562262" y="416390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564139" y="421267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6424611" y="482257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6814204" y="420449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6847151" y="421267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10085703" y="479283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10475296" y="417475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10508243" y="418293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559107" y="420128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69154" y="4841535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559107" y="419019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6806577" y="42137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6830103" y="42218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6379936" y="484643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51CD7E-189D-E402-7EBF-D61C0071A58A}"/>
              </a:ext>
            </a:extLst>
          </p:cNvPr>
          <p:cNvSpPr/>
          <p:nvPr/>
        </p:nvSpPr>
        <p:spPr>
          <a:xfrm rot="16200000">
            <a:off x="10399317" y="424557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7E7495D-988A-9E3D-2CF4-DB7F674BDEF4}"/>
              </a:ext>
            </a:extLst>
          </p:cNvPr>
          <p:cNvSpPr/>
          <p:nvPr/>
        </p:nvSpPr>
        <p:spPr>
          <a:xfrm rot="16200000">
            <a:off x="10422843" y="425367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4DEC02-4A3D-4660-643F-1EA2405826FA}"/>
              </a:ext>
            </a:extLst>
          </p:cNvPr>
          <p:cNvSpPr txBox="1">
            <a:spLocks/>
          </p:cNvSpPr>
          <p:nvPr/>
        </p:nvSpPr>
        <p:spPr>
          <a:xfrm>
            <a:off x="9972676" y="487821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9" grpId="0" animBg="1"/>
      <p:bldP spid="10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632896" y="5104305"/>
            <a:ext cx="295361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040458" y="425782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4653072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2436768" y="5153944"/>
            <a:ext cx="33163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2117019" y="43139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4617737" y="431391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2232459" y="2294105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4622874" y="2331931"/>
            <a:ext cx="2292276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“from” and “behind”?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7724965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6829425" y="4965678"/>
            <a:ext cx="1848176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 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1540A4A7-4DE8-98D5-2CB0-156227A9FFA1}"/>
              </a:ext>
            </a:extLst>
          </p:cNvPr>
          <p:cNvSpPr/>
          <p:nvPr/>
        </p:nvSpPr>
        <p:spPr>
          <a:xfrm rot="16200000">
            <a:off x="8791766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599C243-4A9B-0379-B35F-5FEBFEF073B7}"/>
              </a:ext>
            </a:extLst>
          </p:cNvPr>
          <p:cNvSpPr txBox="1">
            <a:spLocks/>
          </p:cNvSpPr>
          <p:nvPr/>
        </p:nvSpPr>
        <p:spPr>
          <a:xfrm>
            <a:off x="8893564" y="4965678"/>
            <a:ext cx="1962153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 </a:t>
            </a: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9118524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9639489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9118524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9658199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3048867" y="503815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3611299" y="425716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38127" y="3837441"/>
            <a:ext cx="3629024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4676774" y="3763184"/>
            <a:ext cx="69627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3070248" y="4935798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dogs collar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has shown 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has shown great courage.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057919" y="466198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280578" y="4104413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755775" y="2682844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79078" y="16405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5400000">
            <a:off x="3791829" y="2698691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2922646" y="1623100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4654579" y="466197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4873647" y="413686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5400000">
            <a:off x="10592945" y="259458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0489373" y="1679071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9605053" y="423182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9322590" y="4714188"/>
            <a:ext cx="1894245" cy="584821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6680840" y="260708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6550275" y="1658035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571A5C-58DB-BD88-4C34-E08341CC7A97}"/>
              </a:ext>
            </a:extLst>
          </p:cNvPr>
          <p:cNvSpPr/>
          <p:nvPr/>
        </p:nvSpPr>
        <p:spPr>
          <a:xfrm rot="16200000">
            <a:off x="7709015" y="417447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0316C5-2E4D-28FD-8CEC-3B1987C89118}"/>
              </a:ext>
            </a:extLst>
          </p:cNvPr>
          <p:cNvSpPr txBox="1">
            <a:spLocks/>
          </p:cNvSpPr>
          <p:nvPr/>
        </p:nvSpPr>
        <p:spPr>
          <a:xfrm>
            <a:off x="6799489" y="4702539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3673AC9-6C6A-131D-BC27-D005E7FB817E}"/>
              </a:ext>
            </a:extLst>
          </p:cNvPr>
          <p:cNvSpPr/>
          <p:nvPr/>
        </p:nvSpPr>
        <p:spPr>
          <a:xfrm rot="5400000">
            <a:off x="8741241" y="260568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CCFC04F-8084-7597-14C7-09A19B772F16}"/>
              </a:ext>
            </a:extLst>
          </p:cNvPr>
          <p:cNvSpPr txBox="1">
            <a:spLocks/>
          </p:cNvSpPr>
          <p:nvPr/>
        </p:nvSpPr>
        <p:spPr>
          <a:xfrm>
            <a:off x="8375071" y="1668401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17" grpId="0" animBg="1"/>
      <p:bldP spid="18" grpId="0" animBg="1"/>
      <p:bldP spid="4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9781" y="1926032"/>
            <a:ext cx="10372436" cy="19795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Conjunctions &amp; 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4914123"/>
              </p:ext>
            </p:extLst>
          </p:nvPr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7798843"/>
              </p:ext>
            </p:extLst>
          </p:nvPr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7409038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0508066"/>
              </p:ext>
            </p:extLst>
          </p:nvPr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2553147"/>
              </p:ext>
            </p:extLst>
          </p:nvPr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3052577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10342" y="1223585"/>
            <a:ext cx="11571316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1874" y="2846619"/>
            <a:ext cx="11571316" cy="13928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sentences.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509483" y="4530123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786601" y="454744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533417" y="8013718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50042" y="4530123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2738577" y="4738035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62169" y="4738035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32A2AD4D-0546-084D-7FAD-9E63EFCF6110}"/>
              </a:ext>
            </a:extLst>
          </p:cNvPr>
          <p:cNvSpPr/>
          <p:nvPr/>
        </p:nvSpPr>
        <p:spPr>
          <a:xfrm>
            <a:off x="5985446" y="469090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00417 -0.5048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2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2" grpId="0" animBg="1"/>
      <p:bldP spid="13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10342" y="245685"/>
            <a:ext cx="11571316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a sentence becomes part of another sentence, it becomes a 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clause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(also known as an 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independent clause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”).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1874" y="1868720"/>
            <a:ext cx="11571316" cy="111552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(You can’t have a sentence inside another sentence as there would be too many capital letters and full stops!)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48874" y="32263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34569" y="32263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328197" y="321088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489433" y="32263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683027" y="34190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13857" y="34190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44262" y="341904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1B56B7-FD9B-FFEE-7AF4-76A3B76E664E}"/>
              </a:ext>
            </a:extLst>
          </p:cNvPr>
          <p:cNvSpPr txBox="1">
            <a:spLocks/>
          </p:cNvSpPr>
          <p:nvPr/>
        </p:nvSpPr>
        <p:spPr>
          <a:xfrm>
            <a:off x="331428" y="547576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clause 1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966A083-071B-1FBC-81AA-6B3F54A70159}"/>
              </a:ext>
            </a:extLst>
          </p:cNvPr>
          <p:cNvSpPr txBox="1">
            <a:spLocks/>
          </p:cNvSpPr>
          <p:nvPr/>
        </p:nvSpPr>
        <p:spPr>
          <a:xfrm>
            <a:off x="6417123" y="547576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clause 2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950849-1DDF-B8E6-238F-A5C6755AF448}"/>
              </a:ext>
            </a:extLst>
          </p:cNvPr>
          <p:cNvSpPr txBox="1">
            <a:spLocks/>
          </p:cNvSpPr>
          <p:nvPr/>
        </p:nvSpPr>
        <p:spPr>
          <a:xfrm>
            <a:off x="3210751" y="5460253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0E9567B-D00D-7962-F5A3-B1BFA1762186}"/>
              </a:ext>
            </a:extLst>
          </p:cNvPr>
          <p:cNvSpPr txBox="1">
            <a:spLocks/>
          </p:cNvSpPr>
          <p:nvPr/>
        </p:nvSpPr>
        <p:spPr>
          <a:xfrm>
            <a:off x="9371987" y="547576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4" name="Plus Sign 23">
            <a:extLst>
              <a:ext uri="{FF2B5EF4-FFF2-40B4-BE49-F238E27FC236}">
                <a16:creationId xmlns:a16="http://schemas.microsoft.com/office/drawing/2014/main" id="{221A4AB7-7B5E-55D9-8BDC-FDEFCE20586C}"/>
              </a:ext>
            </a:extLst>
          </p:cNvPr>
          <p:cNvSpPr/>
          <p:nvPr/>
        </p:nvSpPr>
        <p:spPr>
          <a:xfrm>
            <a:off x="2565581" y="566841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Plus Sign 24">
            <a:extLst>
              <a:ext uri="{FF2B5EF4-FFF2-40B4-BE49-F238E27FC236}">
                <a16:creationId xmlns:a16="http://schemas.microsoft.com/office/drawing/2014/main" id="{F39F50BD-CC0D-6C0A-2055-1F94D29B2281}"/>
              </a:ext>
            </a:extLst>
          </p:cNvPr>
          <p:cNvSpPr/>
          <p:nvPr/>
        </p:nvSpPr>
        <p:spPr>
          <a:xfrm>
            <a:off x="5696411" y="566841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Equals 25">
            <a:extLst>
              <a:ext uri="{FF2B5EF4-FFF2-40B4-BE49-F238E27FC236}">
                <a16:creationId xmlns:a16="http://schemas.microsoft.com/office/drawing/2014/main" id="{763137F4-FDA6-7D3A-2A20-92B25AF0C33D}"/>
              </a:ext>
            </a:extLst>
          </p:cNvPr>
          <p:cNvSpPr/>
          <p:nvPr/>
        </p:nvSpPr>
        <p:spPr>
          <a:xfrm>
            <a:off x="8726816" y="5668417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61E2A7E-A867-4439-A9CD-CE1E24A1141D}"/>
              </a:ext>
            </a:extLst>
          </p:cNvPr>
          <p:cNvSpPr txBox="1">
            <a:spLocks/>
          </p:cNvSpPr>
          <p:nvPr/>
        </p:nvSpPr>
        <p:spPr>
          <a:xfrm>
            <a:off x="3196223" y="4288433"/>
            <a:ext cx="5506511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better/more correct:</a:t>
            </a:r>
          </a:p>
        </p:txBody>
      </p:sp>
    </p:spTree>
    <p:extLst>
      <p:ext uri="{BB962C8B-B14F-4D97-AF65-F5344CB8AC3E}">
        <p14:creationId xmlns:p14="http://schemas.microsoft.com/office/powerpoint/2010/main" val="19404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2" grpId="0" animBg="1"/>
      <p:bldP spid="13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16175-EF61-DF35-8D66-D4B36DF065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CA5FFE-299B-6B72-B9CD-AF77F8995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66B0EA-CC57-8E3D-C3C7-CE6B8833A2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dogs collar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24811AF-4AAD-8AEC-6B9D-C177BDE945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has shown 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068C089-0B25-0D4A-E345-A9D083F4064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01376B0-1F67-F9E9-5A18-640CB0A720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36647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46EECE11-D755-6C62-A15D-2AF1518AE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78" y="147782"/>
            <a:ext cx="11377035" cy="1727199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 the two sentences below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the co-ordinating conjunction “and”.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75662" y="2130322"/>
            <a:ext cx="3384709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75662" y="4677297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and Aimee is a robot.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6BC4B66-BDCF-D05D-E599-3848EEE1D5DC}"/>
              </a:ext>
            </a:extLst>
          </p:cNvPr>
          <p:cNvSpPr txBox="1">
            <a:spLocks/>
          </p:cNvSpPr>
          <p:nvPr/>
        </p:nvSpPr>
        <p:spPr>
          <a:xfrm>
            <a:off x="8195251" y="2130322"/>
            <a:ext cx="3589262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robot.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7EE48A-03E5-3DF4-4103-9595F902EFE4}"/>
              </a:ext>
            </a:extLst>
          </p:cNvPr>
          <p:cNvSpPr txBox="1">
            <a:spLocks/>
          </p:cNvSpPr>
          <p:nvPr/>
        </p:nvSpPr>
        <p:spPr>
          <a:xfrm>
            <a:off x="475662" y="3466159"/>
            <a:ext cx="3316525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5FB1ABF-A9A9-2B1B-2832-60F781FBFE00}"/>
              </a:ext>
            </a:extLst>
          </p:cNvPr>
          <p:cNvSpPr txBox="1">
            <a:spLocks/>
          </p:cNvSpPr>
          <p:nvPr/>
        </p:nvSpPr>
        <p:spPr>
          <a:xfrm>
            <a:off x="8195251" y="3466159"/>
            <a:ext cx="3589262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2</a:t>
            </a:r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392E37C4-B2CD-2253-98E4-6E1BF20F81E4}"/>
              </a:ext>
            </a:extLst>
          </p:cNvPr>
          <p:cNvSpPr/>
          <p:nvPr/>
        </p:nvSpPr>
        <p:spPr>
          <a:xfrm>
            <a:off x="3961512" y="365880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Plus Sign 9">
            <a:extLst>
              <a:ext uri="{FF2B5EF4-FFF2-40B4-BE49-F238E27FC236}">
                <a16:creationId xmlns:a16="http://schemas.microsoft.com/office/drawing/2014/main" id="{A99432B2-183B-1398-6927-56DD3BA64C11}"/>
              </a:ext>
            </a:extLst>
          </p:cNvPr>
          <p:cNvSpPr/>
          <p:nvPr/>
        </p:nvSpPr>
        <p:spPr>
          <a:xfrm>
            <a:off x="7371202" y="36364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A2FFF26-1D73-FF96-384B-0ECB35ADFA04}"/>
              </a:ext>
            </a:extLst>
          </p:cNvPr>
          <p:cNvSpPr txBox="1">
            <a:spLocks/>
          </p:cNvSpPr>
          <p:nvPr/>
        </p:nvSpPr>
        <p:spPr>
          <a:xfrm>
            <a:off x="4855745" y="3461217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13" name="Plus Sign 12">
            <a:extLst>
              <a:ext uri="{FF2B5EF4-FFF2-40B4-BE49-F238E27FC236}">
                <a16:creationId xmlns:a16="http://schemas.microsoft.com/office/drawing/2014/main" id="{69B62C6A-0F73-90A5-A671-9314B108467D}"/>
              </a:ext>
            </a:extLst>
          </p:cNvPr>
          <p:cNvSpPr/>
          <p:nvPr/>
        </p:nvSpPr>
        <p:spPr>
          <a:xfrm>
            <a:off x="4029696" y="232297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367AB865-89BA-6C21-17C1-833D27D897F9}"/>
              </a:ext>
            </a:extLst>
          </p:cNvPr>
          <p:cNvSpPr/>
          <p:nvPr/>
        </p:nvSpPr>
        <p:spPr>
          <a:xfrm>
            <a:off x="7371202" y="231658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5872DD4-A640-0B21-B2EE-8694D0ECD7D5}"/>
              </a:ext>
            </a:extLst>
          </p:cNvPr>
          <p:cNvSpPr txBox="1">
            <a:spLocks/>
          </p:cNvSpPr>
          <p:nvPr/>
        </p:nvSpPr>
        <p:spPr>
          <a:xfrm>
            <a:off x="4855745" y="2125305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5B078B0-5C96-D868-CCA9-F4280053F579}"/>
              </a:ext>
            </a:extLst>
          </p:cNvPr>
          <p:cNvSpPr txBox="1">
            <a:spLocks/>
          </p:cNvSpPr>
          <p:nvPr/>
        </p:nvSpPr>
        <p:spPr>
          <a:xfrm>
            <a:off x="475662" y="5767648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sentence is this?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131DA51-FC83-9C97-7905-03E5BFF628E0}"/>
              </a:ext>
            </a:extLst>
          </p:cNvPr>
          <p:cNvSpPr txBox="1">
            <a:spLocks/>
          </p:cNvSpPr>
          <p:nvPr/>
        </p:nvSpPr>
        <p:spPr>
          <a:xfrm>
            <a:off x="475661" y="5767648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compound sentence.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23" grpId="0" animBg="1"/>
      <p:bldP spid="2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the 7 </a:t>
            </a:r>
            <a:r>
              <a:rPr lang="en-GB" altLang="en-US" sz="2800" b="1" u="sng" dirty="0">
                <a:solidFill>
                  <a:schemeClr val="bg1"/>
                </a:solidFill>
              </a:rPr>
              <a:t>co-ordinating conjunctions</a:t>
            </a:r>
            <a:r>
              <a:rPr lang="en-GB" altLang="en-US" sz="2800" dirty="0">
                <a:solidFill>
                  <a:schemeClr val="bg1"/>
                </a:solidFill>
              </a:rPr>
              <a:t>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memorise them!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 (Remember FANBOYS)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For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Nor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But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A0B806-76B3-2A9D-43A8-C54998A2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  <a:r>
              <a:rPr lang="fr-FR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Yet</a:t>
            </a:r>
            <a:endParaRPr lang="fr-FR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So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79974" y="2502952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48665" y="238985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086F7-0A34-1698-0CD3-3DA13D00F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061C63-BFF9-179D-32FF-60343A7F6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2FEB919-3FFC-F909-DB8A-F629C607D371}"/>
              </a:ext>
            </a:extLst>
          </p:cNvPr>
          <p:cNvSpPr txBox="1"/>
          <p:nvPr/>
        </p:nvSpPr>
        <p:spPr>
          <a:xfrm>
            <a:off x="4517496" y="291201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For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ABD448-DE6D-D021-D562-B1B9FC570075}"/>
              </a:ext>
            </a:extLst>
          </p:cNvPr>
          <p:cNvSpPr txBox="1"/>
          <p:nvPr/>
        </p:nvSpPr>
        <p:spPr>
          <a:xfrm>
            <a:off x="4517496" y="3567032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274B36-5210-47D5-1BDB-E8E4D5948CD3}"/>
              </a:ext>
            </a:extLst>
          </p:cNvPr>
          <p:cNvSpPr txBox="1"/>
          <p:nvPr/>
        </p:nvSpPr>
        <p:spPr>
          <a:xfrm>
            <a:off x="4536482" y="420233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64B27D-80CB-9BC6-B2F3-6AF5595ADDBE}"/>
              </a:ext>
            </a:extLst>
          </p:cNvPr>
          <p:cNvSpPr txBox="1"/>
          <p:nvPr/>
        </p:nvSpPr>
        <p:spPr>
          <a:xfrm>
            <a:off x="4543032" y="485627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But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3CD425-031A-514D-76A5-3F0EC9BD1A56}"/>
              </a:ext>
            </a:extLst>
          </p:cNvPr>
          <p:cNvSpPr txBox="1"/>
          <p:nvPr/>
        </p:nvSpPr>
        <p:spPr>
          <a:xfrm>
            <a:off x="6864243" y="2970083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98C1925-F379-56A0-F782-996EC79B8D18}"/>
              </a:ext>
            </a:extLst>
          </p:cNvPr>
          <p:cNvSpPr txBox="1"/>
          <p:nvPr/>
        </p:nvSpPr>
        <p:spPr>
          <a:xfrm>
            <a:off x="6869001" y="3638364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Yet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26CD98-EAF3-DE1F-7A65-8028B086EEA3}"/>
              </a:ext>
            </a:extLst>
          </p:cNvPr>
          <p:cNvSpPr txBox="1"/>
          <p:nvPr/>
        </p:nvSpPr>
        <p:spPr>
          <a:xfrm>
            <a:off x="6908348" y="4275945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34" grpId="0"/>
      <p:bldP spid="37" grpId="0"/>
      <p:bldP spid="38" grpId="0"/>
      <p:bldP spid="39" grpId="0"/>
      <p:bldP spid="4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000815"/>
            <a:ext cx="11571316" cy="111552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Sentences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just made up of main clauses!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55368" y="2490135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loved grammar lessons when I was a child.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25810" y="3662974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ain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/>
          <p:nvPr/>
        </p:nvCxnSpPr>
        <p:spPr>
          <a:xfrm>
            <a:off x="2680868" y="3157994"/>
            <a:ext cx="40386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621069" y="3287005"/>
            <a:ext cx="542686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86496" y="3662975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rgbClr val="FF0000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69269" y="3187395"/>
            <a:ext cx="542688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>
            <a:off x="6905625" y="3154973"/>
            <a:ext cx="3039643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597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6" grpId="0" animBg="1"/>
      <p:bldP spid="17" grpId="0" animBg="1"/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99145"/>
            <a:ext cx="11571316" cy="121513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which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thought is called a “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66901" y="2695021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meowed happily until it saw a dog.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37343" y="3867860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>
            <a:cxnSpLocks/>
          </p:cNvCxnSpPr>
          <p:nvPr/>
        </p:nvCxnSpPr>
        <p:spPr>
          <a:xfrm>
            <a:off x="2997200" y="3362880"/>
            <a:ext cx="3733801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582797" y="3541695"/>
            <a:ext cx="642295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98029" y="3867861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30998" y="3442084"/>
            <a:ext cx="642295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>
            <a:off x="7029450" y="3334459"/>
            <a:ext cx="2711450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A52F237E-2C12-B376-319B-9E5B80C7C347}"/>
              </a:ext>
            </a:extLst>
          </p:cNvPr>
          <p:cNvSpPr txBox="1">
            <a:spLocks/>
          </p:cNvSpPr>
          <p:nvPr/>
        </p:nvSpPr>
        <p:spPr>
          <a:xfrm>
            <a:off x="4711701" y="1579392"/>
            <a:ext cx="5506511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49B8B4-4EB1-66C6-C680-E9397971F8F2}"/>
              </a:ext>
            </a:extLst>
          </p:cNvPr>
          <p:cNvSpPr/>
          <p:nvPr/>
        </p:nvSpPr>
        <p:spPr>
          <a:xfrm rot="5400000">
            <a:off x="7038236" y="2343401"/>
            <a:ext cx="642295" cy="47784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59A652-F055-2C7C-0540-EE7D7593D9DE}"/>
              </a:ext>
            </a:extLst>
          </p:cNvPr>
          <p:cNvCxnSpPr>
            <a:cxnSpLocks/>
          </p:cNvCxnSpPr>
          <p:nvPr/>
        </p:nvCxnSpPr>
        <p:spPr>
          <a:xfrm>
            <a:off x="6940284" y="3448188"/>
            <a:ext cx="81546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91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4143374"/>
            <a:ext cx="5112000" cy="184785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</a:t>
            </a:r>
            <a:r>
              <a:rPr lang="en-GB" sz="24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thought, 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655048" y="4143374"/>
            <a:ext cx="5112000" cy="184785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It can be a sentence all on its own!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696814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696814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14" y="12582"/>
            <a:ext cx="12191999" cy="6858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518139" y="192289"/>
            <a:ext cx="11114928" cy="117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subordinating conjunction joins a main clause and a subordinate clause.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D434-EBF9-5E46-D77B-BA957FEA7DF0}"/>
              </a:ext>
            </a:extLst>
          </p:cNvPr>
          <p:cNvSpPr txBox="1"/>
          <p:nvPr/>
        </p:nvSpPr>
        <p:spPr>
          <a:xfrm>
            <a:off x="4612480" y="2381036"/>
            <a:ext cx="2967037" cy="4239101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If only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Now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Now that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Once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Rather than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Since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So that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Than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That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114DD0-8EF9-5691-CD1E-928ED6DFDF06}"/>
              </a:ext>
            </a:extLst>
          </p:cNvPr>
          <p:cNvSpPr txBox="1"/>
          <p:nvPr/>
        </p:nvSpPr>
        <p:spPr>
          <a:xfrm>
            <a:off x="538535" y="2381036"/>
            <a:ext cx="2967037" cy="4239101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After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Although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 if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 long as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Before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Even though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0F1D63-114C-1444-31E5-57D6F9E518DE}"/>
              </a:ext>
            </a:extLst>
          </p:cNvPr>
          <p:cNvSpPr txBox="1"/>
          <p:nvPr/>
        </p:nvSpPr>
        <p:spPr>
          <a:xfrm>
            <a:off x="8666030" y="2381036"/>
            <a:ext cx="2967037" cy="381327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Though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Till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Unless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Until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Where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Whether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While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9E0B7C-6E16-7C16-6F26-6AD285993CF8}"/>
              </a:ext>
            </a:extLst>
          </p:cNvPr>
          <p:cNvSpPr txBox="1">
            <a:spLocks/>
          </p:cNvSpPr>
          <p:nvPr/>
        </p:nvSpPr>
        <p:spPr>
          <a:xfrm>
            <a:off x="538535" y="1579931"/>
            <a:ext cx="11114928" cy="55066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are loads of subordinating conjunctions.</a:t>
            </a:r>
          </a:p>
        </p:txBody>
      </p:sp>
    </p:spTree>
    <p:extLst>
      <p:ext uri="{BB962C8B-B14F-4D97-AF65-F5344CB8AC3E}">
        <p14:creationId xmlns:p14="http://schemas.microsoft.com/office/powerpoint/2010/main" val="230746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C8457934-500C-F72E-49DB-8C9F74CB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1539822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7333" y="328365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a sentence to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546755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32450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567606" y="5400476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87314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8090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91173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42143" y="2150771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E6C12B-C083-E771-0BEE-6B05A91094D8}"/>
              </a:ext>
            </a:extLst>
          </p:cNvPr>
          <p:cNvSpPr txBox="1">
            <a:spLocks/>
          </p:cNvSpPr>
          <p:nvPr/>
        </p:nvSpPr>
        <p:spPr>
          <a:xfrm>
            <a:off x="546755" y="54004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E6883-5029-93CB-0212-9DFEEED2CCAE}"/>
              </a:ext>
            </a:extLst>
          </p:cNvPr>
          <p:cNvSpPr txBox="1">
            <a:spLocks/>
          </p:cNvSpPr>
          <p:nvPr/>
        </p:nvSpPr>
        <p:spPr>
          <a:xfrm>
            <a:off x="6632450" y="54004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E4652C-CE4D-5A58-F0DB-153CD954AC58}"/>
              </a:ext>
            </a:extLst>
          </p:cNvPr>
          <p:cNvSpPr txBox="1">
            <a:spLocks/>
          </p:cNvSpPr>
          <p:nvPr/>
        </p:nvSpPr>
        <p:spPr>
          <a:xfrm>
            <a:off x="9587314" y="54004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BA040C4-13B9-608D-77D8-C05AFC6DA03A}"/>
              </a:ext>
            </a:extLst>
          </p:cNvPr>
          <p:cNvSpPr/>
          <p:nvPr/>
        </p:nvSpPr>
        <p:spPr>
          <a:xfrm>
            <a:off x="2780908" y="5593126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Plus Sign 16">
            <a:extLst>
              <a:ext uri="{FF2B5EF4-FFF2-40B4-BE49-F238E27FC236}">
                <a16:creationId xmlns:a16="http://schemas.microsoft.com/office/drawing/2014/main" id="{BA4B12C6-161C-33F7-2809-B9C522F93472}"/>
              </a:ext>
            </a:extLst>
          </p:cNvPr>
          <p:cNvSpPr/>
          <p:nvPr/>
        </p:nvSpPr>
        <p:spPr>
          <a:xfrm>
            <a:off x="5911738" y="5593126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quals 17">
            <a:extLst>
              <a:ext uri="{FF2B5EF4-FFF2-40B4-BE49-F238E27FC236}">
                <a16:creationId xmlns:a16="http://schemas.microsoft.com/office/drawing/2014/main" id="{EDB3AB55-5ECB-BE4F-403E-CA7F2081F7F5}"/>
              </a:ext>
            </a:extLst>
          </p:cNvPr>
          <p:cNvSpPr/>
          <p:nvPr/>
        </p:nvSpPr>
        <p:spPr>
          <a:xfrm>
            <a:off x="8942143" y="5593126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529835" y="1958121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</p:spTree>
    <p:extLst>
      <p:ext uri="{BB962C8B-B14F-4D97-AF65-F5344CB8AC3E}">
        <p14:creationId xmlns:p14="http://schemas.microsoft.com/office/powerpoint/2010/main" val="226478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2" grpId="0" animBg="1"/>
      <p:bldP spid="13" grpId="0" animBg="1"/>
      <p:bldP spid="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fill in the gaps?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471213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6556908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2705366" y="285174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Plus Sign 20">
            <a:extLst>
              <a:ext uri="{FF2B5EF4-FFF2-40B4-BE49-F238E27FC236}">
                <a16:creationId xmlns:a16="http://schemas.microsoft.com/office/drawing/2014/main" id="{EA909ED0-00FC-6D07-D157-F5CEBEEDEA08}"/>
              </a:ext>
            </a:extLst>
          </p:cNvPr>
          <p:cNvSpPr/>
          <p:nvPr/>
        </p:nvSpPr>
        <p:spPr>
          <a:xfrm>
            <a:off x="5836196" y="285174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EA23817-FB01-5B3E-5FD1-53DC19E71359}"/>
              </a:ext>
            </a:extLst>
          </p:cNvPr>
          <p:cNvSpPr txBox="1">
            <a:spLocks/>
          </p:cNvSpPr>
          <p:nvPr/>
        </p:nvSpPr>
        <p:spPr>
          <a:xfrm>
            <a:off x="3454293" y="2659099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471213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6556908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2705366" y="394643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Plus Sign 29">
            <a:extLst>
              <a:ext uri="{FF2B5EF4-FFF2-40B4-BE49-F238E27FC236}">
                <a16:creationId xmlns:a16="http://schemas.microsoft.com/office/drawing/2014/main" id="{901CD291-82E5-0D1C-0A8D-35E643A045F7}"/>
              </a:ext>
            </a:extLst>
          </p:cNvPr>
          <p:cNvSpPr/>
          <p:nvPr/>
        </p:nvSpPr>
        <p:spPr>
          <a:xfrm>
            <a:off x="5836196" y="394643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392E094-363B-2670-C912-223AF1ECDF3F}"/>
              </a:ext>
            </a:extLst>
          </p:cNvPr>
          <p:cNvSpPr txBox="1">
            <a:spLocks/>
          </p:cNvSpPr>
          <p:nvPr/>
        </p:nvSpPr>
        <p:spPr>
          <a:xfrm>
            <a:off x="3454293" y="3753784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3108420" y="4937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7601840" y="4915951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10064081" y="4907343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Plus Sign 35">
            <a:extLst>
              <a:ext uri="{FF2B5EF4-FFF2-40B4-BE49-F238E27FC236}">
                <a16:creationId xmlns:a16="http://schemas.microsoft.com/office/drawing/2014/main" id="{A924C1F9-60C5-696E-596E-AE619D69A7C5}"/>
              </a:ext>
            </a:extLst>
          </p:cNvPr>
          <p:cNvSpPr/>
          <p:nvPr/>
        </p:nvSpPr>
        <p:spPr>
          <a:xfrm>
            <a:off x="2430913" y="505080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6921854" y="507646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9537033" y="5086287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3268777B-FA1A-C60E-D9DC-D482CE319E92}"/>
              </a:ext>
            </a:extLst>
          </p:cNvPr>
          <p:cNvSpPr txBox="1">
            <a:spLocks/>
          </p:cNvSpPr>
          <p:nvPr/>
        </p:nvSpPr>
        <p:spPr>
          <a:xfrm>
            <a:off x="134686" y="4907343"/>
            <a:ext cx="2279703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6556907" y="26489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97B08C75-77CF-4225-2DB5-218139B3FA9E}"/>
              </a:ext>
            </a:extLst>
          </p:cNvPr>
          <p:cNvSpPr txBox="1">
            <a:spLocks/>
          </p:cNvSpPr>
          <p:nvPr/>
        </p:nvSpPr>
        <p:spPr>
          <a:xfrm>
            <a:off x="3454293" y="3753784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5B6B0DFC-3720-948A-BEC5-2983F87AF44A}"/>
              </a:ext>
            </a:extLst>
          </p:cNvPr>
          <p:cNvSpPr txBox="1">
            <a:spLocks/>
          </p:cNvSpPr>
          <p:nvPr/>
        </p:nvSpPr>
        <p:spPr>
          <a:xfrm>
            <a:off x="127687" y="4926393"/>
            <a:ext cx="2279703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10064080" y="4907343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5408180" y="503915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6062903" y="4915951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21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25" grpId="0" animBg="1"/>
      <p:bldP spid="5" grpId="0" animBg="1"/>
      <p:bldP spid="10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3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one sentence for each of the four sentence structures below?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471213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6556908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2705366" y="285174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Plus Sign 20">
            <a:extLst>
              <a:ext uri="{FF2B5EF4-FFF2-40B4-BE49-F238E27FC236}">
                <a16:creationId xmlns:a16="http://schemas.microsoft.com/office/drawing/2014/main" id="{EA909ED0-00FC-6D07-D157-F5CEBEEDEA08}"/>
              </a:ext>
            </a:extLst>
          </p:cNvPr>
          <p:cNvSpPr/>
          <p:nvPr/>
        </p:nvSpPr>
        <p:spPr>
          <a:xfrm>
            <a:off x="5836196" y="285174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EA23817-FB01-5B3E-5FD1-53DC19E71359}"/>
              </a:ext>
            </a:extLst>
          </p:cNvPr>
          <p:cNvSpPr txBox="1">
            <a:spLocks/>
          </p:cNvSpPr>
          <p:nvPr/>
        </p:nvSpPr>
        <p:spPr>
          <a:xfrm>
            <a:off x="3454293" y="2659099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471213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6556908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2705366" y="394643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Plus Sign 29">
            <a:extLst>
              <a:ext uri="{FF2B5EF4-FFF2-40B4-BE49-F238E27FC236}">
                <a16:creationId xmlns:a16="http://schemas.microsoft.com/office/drawing/2014/main" id="{901CD291-82E5-0D1C-0A8D-35E643A045F7}"/>
              </a:ext>
            </a:extLst>
          </p:cNvPr>
          <p:cNvSpPr/>
          <p:nvPr/>
        </p:nvSpPr>
        <p:spPr>
          <a:xfrm>
            <a:off x="5836196" y="394643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392E094-363B-2670-C912-223AF1ECDF3F}"/>
              </a:ext>
            </a:extLst>
          </p:cNvPr>
          <p:cNvSpPr txBox="1">
            <a:spLocks/>
          </p:cNvSpPr>
          <p:nvPr/>
        </p:nvSpPr>
        <p:spPr>
          <a:xfrm>
            <a:off x="3454293" y="3753784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3108420" y="4937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7601840" y="4915951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10064081" y="4907343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Plus Sign 35">
            <a:extLst>
              <a:ext uri="{FF2B5EF4-FFF2-40B4-BE49-F238E27FC236}">
                <a16:creationId xmlns:a16="http://schemas.microsoft.com/office/drawing/2014/main" id="{A924C1F9-60C5-696E-596E-AE619D69A7C5}"/>
              </a:ext>
            </a:extLst>
          </p:cNvPr>
          <p:cNvSpPr/>
          <p:nvPr/>
        </p:nvSpPr>
        <p:spPr>
          <a:xfrm>
            <a:off x="2430913" y="505080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6921854" y="507646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9537033" y="5086287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3268777B-FA1A-C60E-D9DC-D482CE319E92}"/>
              </a:ext>
            </a:extLst>
          </p:cNvPr>
          <p:cNvSpPr txBox="1">
            <a:spLocks/>
          </p:cNvSpPr>
          <p:nvPr/>
        </p:nvSpPr>
        <p:spPr>
          <a:xfrm>
            <a:off x="134686" y="4907343"/>
            <a:ext cx="2279703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6556907" y="26489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97B08C75-77CF-4225-2DB5-218139B3FA9E}"/>
              </a:ext>
            </a:extLst>
          </p:cNvPr>
          <p:cNvSpPr txBox="1">
            <a:spLocks/>
          </p:cNvSpPr>
          <p:nvPr/>
        </p:nvSpPr>
        <p:spPr>
          <a:xfrm>
            <a:off x="3454293" y="3753784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5B6B0DFC-3720-948A-BEC5-2983F87AF44A}"/>
              </a:ext>
            </a:extLst>
          </p:cNvPr>
          <p:cNvSpPr txBox="1">
            <a:spLocks/>
          </p:cNvSpPr>
          <p:nvPr/>
        </p:nvSpPr>
        <p:spPr>
          <a:xfrm>
            <a:off x="127687" y="4926393"/>
            <a:ext cx="2279703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10064080" y="4907343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5408180" y="503915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6062903" y="4915951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237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4C5446-7607-FE6C-6D40-C47E817BB1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CB27C8-B97C-5A6C-7F0B-A9235A46E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8342FE-F8F5-0AEB-C536-50DB887605A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dogs collar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F0E1A7-B35B-7206-0D07-9CDF19CE4FB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has shown 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D6CA17-CA7D-D04B-BA07-5A871DE1F0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42394C-6319-F68D-AF2B-1991B356086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1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00802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is a complex sentence.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didn’t trust Scrambler, even though Aimee insisted he might change.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646066" y="4789348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main clause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at least one subordinate clause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joined by a subordinating conjunction.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ED8870-CCCB-839B-2BC7-D8AD2EC0E7AB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didn’t trust Scrambler, even though Aimee insisted he might change.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is a complex sentence.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and his minions followed him.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EF8BE6-993C-6B27-B152-9EF5672E9A33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and his minions followed him.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FD5272-7798-106D-D7E7-6D79D5898323}"/>
              </a:ext>
            </a:extLst>
          </p:cNvPr>
          <p:cNvSpPr txBox="1"/>
          <p:nvPr/>
        </p:nvSpPr>
        <p:spPr>
          <a:xfrm>
            <a:off x="600889" y="4883685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two main clauses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joined by a co-ordinating conjunction.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compound sentence. 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This is a complex sentence.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red button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so the ship began to hover.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DA1851-930A-584B-FE17-A6E5B629DA6F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red button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so the ship began to hover.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403F2D-2CCA-F514-DB4E-1C98190E5C22}"/>
              </a:ext>
            </a:extLst>
          </p:cNvPr>
          <p:cNvSpPr txBox="1"/>
          <p:nvPr/>
        </p:nvSpPr>
        <p:spPr>
          <a:xfrm>
            <a:off x="600889" y="4883685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two main clauses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joined by a co-ordinating conjunction.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compound sentence. 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This is a complex sentence.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342900" y="2287575"/>
            <a:ext cx="116091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When the alarm sounded, Aimee activated her defence mode.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48FD1F9-4A2E-1FAD-BE8A-7FF1A77F6FCE}"/>
              </a:ext>
            </a:extLst>
          </p:cNvPr>
          <p:cNvSpPr txBox="1"/>
          <p:nvPr/>
        </p:nvSpPr>
        <p:spPr>
          <a:xfrm>
            <a:off x="342900" y="2287575"/>
            <a:ext cx="116091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When the alarm sounded, Aimee activated her defence mode.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5C6004-F922-67D5-1A58-4BB758A210E1}"/>
              </a:ext>
            </a:extLst>
          </p:cNvPr>
          <p:cNvSpPr txBox="1"/>
          <p:nvPr/>
        </p:nvSpPr>
        <p:spPr>
          <a:xfrm>
            <a:off x="646066" y="4789348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main clause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at least one subordinate clause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joined by a subordinating conjunction. 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This is a complex sentence.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fled into the shadows before Aimee could catch him.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2C7978-DEAD-300A-7270-6A26DA3DF22F}"/>
              </a:ext>
            </a:extLst>
          </p:cNvPr>
          <p:cNvSpPr txBox="1"/>
          <p:nvPr/>
        </p:nvSpPr>
        <p:spPr>
          <a:xfrm>
            <a:off x="646066" y="4789348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main clause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at least one subordinate clause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joined by a subordinating conjunction.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689BE4-10A3-53DE-9E47-27BEE2F12AB0}"/>
              </a:ext>
            </a:extLst>
          </p:cNvPr>
          <p:cNvSpPr txBox="1"/>
          <p:nvPr/>
        </p:nvSpPr>
        <p:spPr>
          <a:xfrm>
            <a:off x="252549" y="2172146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fled into the shadows before Aimee could catch him.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72792-50AF-67A9-B80C-1E3EC7601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0216B7-110E-FF20-90D6-C2487BB69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B9A4D3-3277-E648-3017-FD7259E8B55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dogs collar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1C69177-5473-AB76-7EB4-E729BE8A2BD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has shown 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0F63097-FF74-5E99-7DFB-A46C0A218DC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F432C3D-D87F-D5C8-471F-6AE8C8B7E9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60942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This is a complex sentence.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2183953"/>
            <a:ext cx="10616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didn’t hesitate for he knew time was running out.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B25AA19-98DA-50FC-3AE5-5277C8590909}"/>
              </a:ext>
            </a:extLst>
          </p:cNvPr>
          <p:cNvSpPr txBox="1"/>
          <p:nvPr/>
        </p:nvSpPr>
        <p:spPr>
          <a:xfrm>
            <a:off x="614184" y="4701481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two main clauses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joined by a co-ordinating conjunction.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compound sentence.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6DBFCA-20C7-798E-6C04-F58D74259334}"/>
              </a:ext>
            </a:extLst>
          </p:cNvPr>
          <p:cNvSpPr txBox="1"/>
          <p:nvPr/>
        </p:nvSpPr>
        <p:spPr>
          <a:xfrm>
            <a:off x="787625" y="2183953"/>
            <a:ext cx="10616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didn’t hesitate for he knew time was running out.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This is a complex sentence.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plan was risky but it was their only chance.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270BF1-A318-5DB1-A387-2D1D5D8D2CD1}"/>
              </a:ext>
            </a:extLst>
          </p:cNvPr>
          <p:cNvSpPr txBox="1"/>
          <p:nvPr/>
        </p:nvSpPr>
        <p:spPr>
          <a:xfrm>
            <a:off x="614184" y="4701481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two main clauses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joined by a co-ordinating conjunction.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compound sentence.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5408A7-9E99-9E14-3DA9-7E2F1EE7017A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plan was risky but it was their only chance.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This is a complex sentence.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63F96E6-6198-8EB1-4F3C-B71E1830B3E8}"/>
              </a:ext>
            </a:extLst>
          </p:cNvPr>
          <p:cNvSpPr txBox="1"/>
          <p:nvPr/>
        </p:nvSpPr>
        <p:spPr>
          <a:xfrm>
            <a:off x="646066" y="4789348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main clause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at least one subordinate clause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joined by a subordinating conjunction.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B90006-926E-8A29-92E8-729A97EE7598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301260" y="1966724"/>
            <a:ext cx="11463343" cy="390784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757" y="2146599"/>
            <a:ext cx="1118159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b="1" dirty="0">
                <a:solidFill>
                  <a:schemeClr val="tx1"/>
                </a:solidFill>
                <a:latin typeface="+mn-lt"/>
              </a:rPr>
              <a:t>Remember: FANBOYS</a:t>
            </a:r>
            <a:endParaRPr lang="fr-FR" altLang="en-US" sz="2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301260" y="600363"/>
            <a:ext cx="10971089" cy="151998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join the 6 of the clauses below and make compound sentences using co-ordinating conjunctions?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0651" y="-37852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385" y="2739136"/>
            <a:ext cx="11359218" cy="313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the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the horizon.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activated the alarm.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hovered above the canyon.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escaped through the hatch.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pressed the emergency button.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powered up her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plotted his next move.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didn’t hesitate.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spotted a glowing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laughed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-0.1526 0.21528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9" y="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0160413"/>
              </p:ext>
            </p:extLst>
          </p:nvPr>
        </p:nvGraphicFramePr>
        <p:xfrm>
          <a:off x="76201" y="123824"/>
          <a:ext cx="12011024" cy="6071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407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63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17601-0CDA-B9FE-3506-6A92808625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165A5F1-C457-EDB4-34AC-5C0E32C61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B65B41-5753-DABB-6053-A294B35BE26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dogs collar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D30C27-A1AE-C62B-6C2D-DDCF1AB34B8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has shown 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D99C30-D406-F436-BCC9-C62CE244761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AE1359-AEFB-08C7-B225-4E61ED4B8D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2325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D85BA4-9C4E-C01F-81B6-C66BA0C67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A80C4CE-6177-DD6D-9997-C39F0F714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D78881-19F4-DE2D-CC35-795ACC076B5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dogs collar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EC6F23-4BA7-241C-8703-8367C82E724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simple/progressive/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has shown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88168F-54F2-C2F7-A0F5-C3EFB393AAC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184139-ADCE-9FBB-C30E-D21C724BA4C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487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8B133A-C847-5ECF-F7ED-64ED8B158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9275104-BFC6-D181-04B4-6B340A466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FB7E05-7A4B-4166-4AED-F7810DD49FE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dogs collar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B68464-4835-7E6D-FE93-0D27B2FDDB5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simple/progressive/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has shown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2343E8-8123-444A-D3BB-981B761716C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FB8C93-12F6-BB3D-9D68-149C1565A89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32392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03757-85F5-805F-429B-2F67B8B0C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2309F1-54F7-5744-BC0A-C16FA77DA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74AD07-148B-39E2-CFF6-90945DFB7BF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dog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collar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A38AB2-2439-7D20-E59B-F4E439F46B9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simple/progressive/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has shown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F3331A-4990-41C0-3D72-2B34E768A09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5921BA-0E61-EAEA-B254-A54AE8CB31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3468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3291</Words>
  <Application>Microsoft Office PowerPoint</Application>
  <PresentationFormat>Widescreen</PresentationFormat>
  <Paragraphs>609</Paragraphs>
  <Slides>57</Slides>
  <Notes>1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Conjunctions &amp; 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the 7 co-ordinating conjunctions.   You have 1 minute to memorise them!   (Remember FANBOYS)</vt:lpstr>
      <vt:lpstr>How many did you remember?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2025-12-22T10:10:06Z</dcterms:modified>
</cp:coreProperties>
</file>