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5"/>
  </p:notesMasterIdLst>
  <p:sldIdLst>
    <p:sldId id="377" r:id="rId2"/>
    <p:sldId id="476" r:id="rId3"/>
    <p:sldId id="385" r:id="rId4"/>
  </p:sldIdLst>
  <p:sldSz cx="12192000" cy="6858000"/>
  <p:notesSz cx="6858000" cy="9144000"/>
  <p:embeddedFontLst>
    <p:embeddedFont>
      <p:font typeface="Andika" panose="02000000000000000000" pitchFamily="2" charset="0"/>
      <p:regular r:id="rId6"/>
      <p:bold r:id="rId7"/>
      <p:italic r:id="rId8"/>
      <p:boldItalic r:id="rId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3890AEE-5E40-4515-AD4C-57359BE8CD3B}" v="1" dt="2025-12-15T12:45:09.36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876" y="10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3.fntdata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font" Target="fonts/font2.fntdata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1.fntdata"/><Relationship Id="rId11" Type="http://schemas.openxmlformats.org/officeDocument/2006/relationships/viewProps" Target="viewProps.xml"/><Relationship Id="rId5" Type="http://schemas.openxmlformats.org/officeDocument/2006/relationships/notesMaster" Target="notesMasters/notesMaster1.xml"/><Relationship Id="rId15" Type="http://schemas.microsoft.com/office/2018/10/relationships/authors" Target="authors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font" Target="fonts/font4.fntdata"/><Relationship Id="rId14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hyperlink" Target="mailto:hello@emile-education.co.uk?subject=Feedback%20on%20Grammar%20Scheme%20of%20Work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Shape&#10;&#10;Description automatically generated">
            <a:extLst>
              <a:ext uri="{FF2B5EF4-FFF2-40B4-BE49-F238E27FC236}">
                <a16:creationId xmlns:a16="http://schemas.microsoft.com/office/drawing/2014/main" id="{B902CD5E-0F19-1EED-8291-6A9BCA5E4F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5" name="Picture 4" descr="A picture containing flag&#10;&#10;Description automatically generated">
            <a:extLst>
              <a:ext uri="{FF2B5EF4-FFF2-40B4-BE49-F238E27FC236}">
                <a16:creationId xmlns:a16="http://schemas.microsoft.com/office/drawing/2014/main" id="{118AD9D6-673A-4E8C-B4D9-3B29B6735E0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41596"/>
            <a:ext cx="10515600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>
                <a:solidFill>
                  <a:schemeClr val="bg1"/>
                </a:solidFill>
              </a:rPr>
              <a:t> How to Use this </a:t>
            </a:r>
            <a:r>
              <a:rPr lang="en-GB" b="1" err="1">
                <a:solidFill>
                  <a:schemeClr val="bg1"/>
                </a:solidFill>
              </a:rPr>
              <a:t>Powerpoint</a:t>
            </a:r>
            <a:endParaRPr lang="en-GB" b="1">
              <a:solidFill>
                <a:schemeClr val="bg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76225" y="1608755"/>
            <a:ext cx="10039547" cy="4859847"/>
          </a:xfrm>
          <a:prstGeom prst="roundRect">
            <a:avLst/>
          </a:prstGeom>
          <a:solidFill>
            <a:srgbClr val="EF8023"/>
          </a:solidFill>
        </p:spPr>
        <p:txBody>
          <a:bodyPr lIns="360000" tIns="216000" rIns="360000" bIns="144000">
            <a:normAutofit fontScale="85000" lnSpcReduction="20000"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</a:t>
            </a:r>
            <a:r>
              <a:rPr lang="en-GB" dirty="0" err="1">
                <a:solidFill>
                  <a:schemeClr val="bg1"/>
                </a:solidFill>
              </a:rPr>
              <a:t>Powerpoint</a:t>
            </a:r>
            <a:r>
              <a:rPr lang="en-GB" dirty="0">
                <a:solidFill>
                  <a:schemeClr val="bg1"/>
                </a:solidFill>
              </a:rPr>
              <a:t>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u="sng" dirty="0">
                <a:solidFill>
                  <a:schemeClr val="bg1"/>
                </a:solidFill>
              </a:rPr>
              <a:t>To open this in Slide Show mode, </a:t>
            </a:r>
            <a:r>
              <a:rPr lang="en-GB" sz="2400" i="1" u="sng" dirty="0">
                <a:solidFill>
                  <a:schemeClr val="bg1"/>
                </a:solidFill>
              </a:rPr>
              <a:t>please</a:t>
            </a:r>
            <a:r>
              <a:rPr lang="en-GB" i="1" u="sng" dirty="0">
                <a:solidFill>
                  <a:schemeClr val="bg1"/>
                </a:solidFill>
              </a:rPr>
              <a:t> click “Slide Show” on the menu above and then “From Beginning”.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Thank you from the Emile Team.</a:t>
            </a:r>
          </a:p>
          <a:p>
            <a:pPr marL="0" indent="0" algn="ctr">
              <a:buNone/>
            </a:pPr>
            <a:r>
              <a:rPr lang="en-GB" sz="1700" dirty="0">
                <a:solidFill>
                  <a:schemeClr val="bg1"/>
                </a:solidFill>
              </a:rPr>
              <a:t>If you have any feedback, or would just like to say “hello”, please email us at: </a:t>
            </a:r>
            <a:r>
              <a:rPr lang="en-GB" sz="1700" dirty="0">
                <a:solidFill>
                  <a:schemeClr val="bg1"/>
                </a:solidFill>
                <a:hlinkClick r:id="rId4"/>
              </a:rPr>
              <a:t>hello@emile-education.com</a:t>
            </a:r>
            <a:r>
              <a:rPr lang="en-GB" dirty="0">
                <a:solidFill>
                  <a:schemeClr val="bg1"/>
                </a:solidFill>
                <a:hlinkClick r:id="rId4"/>
              </a:rPr>
              <a:t> </a:t>
            </a:r>
            <a:endParaRPr lang="en-GB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15062" y="390426"/>
            <a:ext cx="2092311" cy="7399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8334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B862EF98-BD2D-8432-DC19-F621616672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2809" y="1493075"/>
            <a:ext cx="3037924" cy="860979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40000" lnSpcReduction="20000"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sort the words?</a:t>
            </a:r>
          </a:p>
          <a:p>
            <a:pPr marL="0" indent="0" algn="ctr">
              <a:buNone/>
            </a:pPr>
            <a:r>
              <a:rPr lang="en-GB" sz="2600" dirty="0">
                <a:solidFill>
                  <a:schemeClr val="bg1"/>
                </a:solidFill>
              </a:rPr>
              <a:t>Click on the words to reveal the answers. </a:t>
            </a:r>
            <a:endParaRPr lang="en-GB" sz="2600" b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E5D7B89-D295-144A-4C37-2529AC219181}"/>
              </a:ext>
            </a:extLst>
          </p:cNvPr>
          <p:cNvSpPr txBox="1">
            <a:spLocks/>
          </p:cNvSpPr>
          <p:nvPr/>
        </p:nvSpPr>
        <p:spPr>
          <a:xfrm>
            <a:off x="3552825" y="1493075"/>
            <a:ext cx="1737034" cy="89450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Common Nouns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D4AF35E5-D7C5-C3CC-28BB-D8DD5236EFE8}"/>
              </a:ext>
            </a:extLst>
          </p:cNvPr>
          <p:cNvSpPr txBox="1">
            <a:spLocks/>
          </p:cNvSpPr>
          <p:nvPr/>
        </p:nvSpPr>
        <p:spPr>
          <a:xfrm>
            <a:off x="192808" y="2511583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table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37D8C83E-792E-6371-7EDC-B909DF913074}"/>
              </a:ext>
            </a:extLst>
          </p:cNvPr>
          <p:cNvSpPr txBox="1">
            <a:spLocks/>
          </p:cNvSpPr>
          <p:nvPr/>
        </p:nvSpPr>
        <p:spPr>
          <a:xfrm>
            <a:off x="192808" y="3246145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army of ants</a:t>
            </a: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89E8D4A0-414F-1786-B948-89431118F65A}"/>
              </a:ext>
            </a:extLst>
          </p:cNvPr>
          <p:cNvSpPr txBox="1">
            <a:spLocks/>
          </p:cNvSpPr>
          <p:nvPr/>
        </p:nvSpPr>
        <p:spPr>
          <a:xfrm>
            <a:off x="1825066" y="3246145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love</a:t>
            </a: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6D482227-CC86-CE54-9C0A-23910B118991}"/>
              </a:ext>
            </a:extLst>
          </p:cNvPr>
          <p:cNvSpPr txBox="1">
            <a:spLocks/>
          </p:cNvSpPr>
          <p:nvPr/>
        </p:nvSpPr>
        <p:spPr>
          <a:xfrm>
            <a:off x="192808" y="4715269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classroom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01CE0B5B-C9F8-6AD3-6CC6-F6D3E8DA3367}"/>
              </a:ext>
            </a:extLst>
          </p:cNvPr>
          <p:cNvSpPr txBox="1">
            <a:spLocks/>
          </p:cNvSpPr>
          <p:nvPr/>
        </p:nvSpPr>
        <p:spPr>
          <a:xfrm>
            <a:off x="192808" y="3980707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teacher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238E32B8-D74C-C400-EC22-165D9B93717A}"/>
              </a:ext>
            </a:extLst>
          </p:cNvPr>
          <p:cNvSpPr txBox="1">
            <a:spLocks/>
          </p:cNvSpPr>
          <p:nvPr/>
        </p:nvSpPr>
        <p:spPr>
          <a:xfrm>
            <a:off x="1825066" y="2511583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Christmas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5EA5982F-6F9E-629F-8BC5-67C37C6C4B70}"/>
              </a:ext>
            </a:extLst>
          </p:cNvPr>
          <p:cNvSpPr txBox="1">
            <a:spLocks/>
          </p:cNvSpPr>
          <p:nvPr/>
        </p:nvSpPr>
        <p:spPr>
          <a:xfrm>
            <a:off x="1825066" y="3980707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Mr Jones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13B8606D-7BB4-40CB-27B7-BE96F4146BC2}"/>
              </a:ext>
            </a:extLst>
          </p:cNvPr>
          <p:cNvSpPr txBox="1">
            <a:spLocks/>
          </p:cNvSpPr>
          <p:nvPr/>
        </p:nvSpPr>
        <p:spPr>
          <a:xfrm>
            <a:off x="1825066" y="4715269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pride </a:t>
            </a:r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of lions</a:t>
            </a:r>
          </a:p>
        </p:txBody>
      </p: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4407B014-DA46-B222-60AD-09D849244659}"/>
              </a:ext>
            </a:extLst>
          </p:cNvPr>
          <p:cNvCxnSpPr>
            <a:cxnSpLocks/>
          </p:cNvCxnSpPr>
          <p:nvPr/>
        </p:nvCxnSpPr>
        <p:spPr>
          <a:xfrm>
            <a:off x="7683281" y="2452529"/>
            <a:ext cx="0" cy="4278419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itle 1">
            <a:extLst>
              <a:ext uri="{FF2B5EF4-FFF2-40B4-BE49-F238E27FC236}">
                <a16:creationId xmlns:a16="http://schemas.microsoft.com/office/drawing/2014/main" id="{4218D7F5-CB77-4435-A646-6B0447FE5168}"/>
              </a:ext>
            </a:extLst>
          </p:cNvPr>
          <p:cNvSpPr txBox="1">
            <a:spLocks/>
          </p:cNvSpPr>
          <p:nvPr/>
        </p:nvSpPr>
        <p:spPr>
          <a:xfrm>
            <a:off x="5739107" y="1493075"/>
            <a:ext cx="1737034" cy="89450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Proper Nouns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851ED0F-7079-825B-2B68-5E651BD59C0C}"/>
              </a:ext>
            </a:extLst>
          </p:cNvPr>
          <p:cNvSpPr txBox="1">
            <a:spLocks/>
          </p:cNvSpPr>
          <p:nvPr/>
        </p:nvSpPr>
        <p:spPr>
          <a:xfrm>
            <a:off x="7925389" y="1482042"/>
            <a:ext cx="1737034" cy="89450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Abstract Nouns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6EB54F80-21F6-91ED-DEAD-1DA8B61B3A88}"/>
              </a:ext>
            </a:extLst>
          </p:cNvPr>
          <p:cNvCxnSpPr>
            <a:cxnSpLocks/>
          </p:cNvCxnSpPr>
          <p:nvPr/>
        </p:nvCxnSpPr>
        <p:spPr>
          <a:xfrm>
            <a:off x="5521106" y="2452529"/>
            <a:ext cx="0" cy="4278419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itle 1">
            <a:extLst>
              <a:ext uri="{FF2B5EF4-FFF2-40B4-BE49-F238E27FC236}">
                <a16:creationId xmlns:a16="http://schemas.microsoft.com/office/drawing/2014/main" id="{BF6EF441-4AC9-CA99-5211-864507A58B64}"/>
              </a:ext>
            </a:extLst>
          </p:cNvPr>
          <p:cNvSpPr txBox="1">
            <a:spLocks/>
          </p:cNvSpPr>
          <p:nvPr/>
        </p:nvSpPr>
        <p:spPr>
          <a:xfrm>
            <a:off x="192808" y="5449831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courage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FD2C80DC-B950-708A-2EB0-F6DAAAC9F091}"/>
              </a:ext>
            </a:extLst>
          </p:cNvPr>
          <p:cNvSpPr txBox="1">
            <a:spLocks/>
          </p:cNvSpPr>
          <p:nvPr/>
        </p:nvSpPr>
        <p:spPr>
          <a:xfrm>
            <a:off x="1825066" y="5449831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Monday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D3A3774-7133-1E32-D796-EC06932E7C97}"/>
              </a:ext>
            </a:extLst>
          </p:cNvPr>
          <p:cNvSpPr txBox="1">
            <a:spLocks/>
          </p:cNvSpPr>
          <p:nvPr/>
        </p:nvSpPr>
        <p:spPr>
          <a:xfrm>
            <a:off x="10111672" y="1493075"/>
            <a:ext cx="1737034" cy="89450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Collective  Nouns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4568685E-7131-2694-E761-282D542CB6E7}"/>
              </a:ext>
            </a:extLst>
          </p:cNvPr>
          <p:cNvCxnSpPr>
            <a:cxnSpLocks/>
          </p:cNvCxnSpPr>
          <p:nvPr/>
        </p:nvCxnSpPr>
        <p:spPr>
          <a:xfrm>
            <a:off x="9874031" y="2452529"/>
            <a:ext cx="0" cy="4278419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itle 1">
            <a:extLst>
              <a:ext uri="{FF2B5EF4-FFF2-40B4-BE49-F238E27FC236}">
                <a16:creationId xmlns:a16="http://schemas.microsoft.com/office/drawing/2014/main" id="{435ADC95-2193-EE79-69B8-C7A3010824DB}"/>
              </a:ext>
            </a:extLst>
          </p:cNvPr>
          <p:cNvSpPr txBox="1">
            <a:spLocks/>
          </p:cNvSpPr>
          <p:nvPr/>
        </p:nvSpPr>
        <p:spPr>
          <a:xfrm>
            <a:off x="192808" y="6153915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England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7234AE4E-A5BC-55EB-D0BB-EB13767F00CC}"/>
              </a:ext>
            </a:extLst>
          </p:cNvPr>
          <p:cNvSpPr txBox="1">
            <a:spLocks/>
          </p:cNvSpPr>
          <p:nvPr/>
        </p:nvSpPr>
        <p:spPr>
          <a:xfrm>
            <a:off x="1825066" y="6153915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country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BBD5341-E608-41D1-2413-D78E7E16A2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900" y="222863"/>
            <a:ext cx="11506200" cy="1202675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0" name="Picture 9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ADE207A0-110E-5F74-3FA0-71433A5E4EF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42401" y="-544069"/>
            <a:ext cx="976909" cy="13682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0521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3.7037E-7 L -0.24675 0.10972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344" y="54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2.22222E-6 L 0.51459 -0.10834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729" y="-54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7 L 0.28515 -0.10926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193" y="-54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3.7037E-7 L 0.28515 -0.10046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258" y="-50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91 -3.33333E-6 L 0.28594 -3.33333E-6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49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62 2.22222E-6 L 0.82969 -0.11389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703" y="-56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33333E-6 L 0.33985 -0.00555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92" y="-2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7037E-6 L 0.33334 -0.10926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667" y="-54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3.7037E-7 L 0.69193 -0.225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596" y="-1125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7 L 0.64687 -0.325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279" y="-162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4.07407E-6 L 0.32943 -0.22129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471" y="-1106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6 L 0.46797 -0.22546 " pathEditMode="relative" rAng="0" ptsTypes="AA">
                                      <p:cBhvr>
                                        <p:cTn id="61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333" y="-112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1.85185E-6 L 0.15365 -0.20463 " pathEditMode="relative" rAng="0" ptsTypes="AA">
                                      <p:cBhvr>
                                        <p:cTn id="6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682" y="-102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17" grpId="0" animBg="1"/>
      <p:bldP spid="18" grpId="0" animBg="1"/>
      <p:bldP spid="16" grpId="0" animBg="1"/>
      <p:bldP spid="1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2993EB-BEC5-A1F4-818A-FAC580D80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/>
        </p:nvGraphicFramePr>
        <p:xfrm>
          <a:off x="104775" y="79023"/>
          <a:ext cx="11982451" cy="63313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95650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  <a:gridCol w="3485797">
                  <a:extLst>
                    <a:ext uri="{9D8B030D-6E8A-4147-A177-3AD203B41FA5}">
                      <a16:colId xmlns:a16="http://schemas.microsoft.com/office/drawing/2014/main" val="3218423113"/>
                    </a:ext>
                  </a:extLst>
                </a:gridCol>
                <a:gridCol w="3677003">
                  <a:extLst>
                    <a:ext uri="{9D8B030D-6E8A-4147-A177-3AD203B41FA5}">
                      <a16:colId xmlns:a16="http://schemas.microsoft.com/office/drawing/2014/main" val="3479947622"/>
                    </a:ext>
                  </a:extLst>
                </a:gridCol>
                <a:gridCol w="1524001">
                  <a:extLst>
                    <a:ext uri="{9D8B030D-6E8A-4147-A177-3AD203B41FA5}">
                      <a16:colId xmlns:a16="http://schemas.microsoft.com/office/drawing/2014/main" val="118736995"/>
                    </a:ext>
                  </a:extLst>
                </a:gridCol>
              </a:tblGrid>
              <a:tr h="418311">
                <a:tc>
                  <a:txBody>
                    <a:bodyPr/>
                    <a:lstStyle/>
                    <a:p>
                      <a:r>
                        <a:rPr lang="en-GB" sz="2000" dirty="0"/>
                        <a:t>Topic 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2000" dirty="0"/>
                        <a:t>Example Question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4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/>
                        <a:t>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59237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noun – Introduction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noun!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dog barks loudly.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GNoun1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59237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nouns – Two nouns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nouns!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dog barks at the cat.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GNoun5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19889994"/>
                  </a:ext>
                </a:extLst>
              </a:tr>
              <a:tr h="59237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Types of nouns - Common or proper noun?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Is the noun '</a:t>
                      </a:r>
                      <a:r>
                        <a:rPr lang="en-GB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curtains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' a common or proper noun?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Common/proper noun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GComProp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9674112"/>
                  </a:ext>
                </a:extLst>
              </a:tr>
              <a:tr h="59237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Types of nouns - Abstract noun.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abstract noun.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Beauty/school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GAbsNoun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64309331"/>
                  </a:ext>
                </a:extLst>
              </a:tr>
              <a:tr h="59237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Types of nouns - Abstract or concrete noun?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What sort of noun is </a:t>
                      </a:r>
                      <a:r>
                        <a:rPr lang="en-GB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ball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Concrete/abstract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GAbstract2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94139676"/>
                  </a:ext>
                </a:extLst>
              </a:tr>
              <a:tr h="59237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Types of nouns - Abstract or proper noun?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What sort of noun is </a:t>
                      </a:r>
                      <a:r>
                        <a:rPr lang="en-GB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happiness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Proper/abstract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GAbstract1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0990487"/>
                  </a:ext>
                </a:extLst>
              </a:tr>
              <a:tr h="59237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Types of nouns - Collective noun - A collective noun for a group of….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What is the traditional collective noun for a group of lions?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Pride/herd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GCollNoun1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48929827"/>
                  </a:ext>
                </a:extLst>
              </a:tr>
              <a:tr h="58164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Types of nouns - abstract, collective, concrete or proper?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What type of noun is 'love'?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Abstract/proper/collective/concrete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GNounType3, GNounType4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752368196"/>
                  </a:ext>
                </a:extLst>
              </a:tr>
              <a:tr h="59237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Types of nouns - Compound noun - Is it a compound noun?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Is the </a:t>
                      </a:r>
                      <a:r>
                        <a:rPr lang="en-GB" sz="14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noun </a:t>
                      </a:r>
                      <a:r>
                        <a:rPr lang="en-GB" sz="14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toothpaste</a:t>
                      </a:r>
                      <a:r>
                        <a:rPr lang="en-GB" sz="14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compound </a:t>
                      </a:r>
                      <a:r>
                        <a:rPr lang="en-GB" sz="14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noun?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compound noun/Not a compound noun.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GComp1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48035971"/>
                  </a:ext>
                </a:extLst>
              </a:tr>
              <a:tr h="59237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Types of nouns - Compound noun - Which word?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Which word is a </a:t>
                      </a:r>
                      <a:r>
                        <a:rPr lang="en-GB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compound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noun?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Toothbrush/Elephant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GCompNoun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62689059"/>
                  </a:ext>
                </a:extLst>
              </a:tr>
            </a:tbl>
          </a:graphicData>
        </a:graphic>
      </p:graphicFrame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943857" y="6335474"/>
            <a:ext cx="5530727" cy="348901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1486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372</Words>
  <Application>Microsoft Office PowerPoint</Application>
  <PresentationFormat>Widescreen</PresentationFormat>
  <Paragraphs>72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Andika</vt:lpstr>
      <vt:lpstr>Office Theme</vt:lpstr>
      <vt:lpstr> How to Use this Powerpoint</vt:lpstr>
      <vt:lpstr>AIMEE’S CHALLENGE!!!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3</cp:revision>
  <dcterms:created xsi:type="dcterms:W3CDTF">2022-05-31T09:42:07Z</dcterms:created>
  <dcterms:modified xsi:type="dcterms:W3CDTF">2025-12-22T10:08:13Z</dcterms:modified>
</cp:coreProperties>
</file>