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10"/>
  </p:notesMasterIdLst>
  <p:sldIdLst>
    <p:sldId id="390" r:id="rId2"/>
    <p:sldId id="506" r:id="rId3"/>
    <p:sldId id="507" r:id="rId4"/>
    <p:sldId id="508" r:id="rId5"/>
    <p:sldId id="509" r:id="rId6"/>
    <p:sldId id="510" r:id="rId7"/>
    <p:sldId id="511" r:id="rId8"/>
    <p:sldId id="532" r:id="rId9"/>
  </p:sldIdLst>
  <p:sldSz cx="12192000" cy="6858000"/>
  <p:notesSz cx="6858000" cy="9144000"/>
  <p:embeddedFontLst>
    <p:embeddedFont>
      <p:font typeface="Andika" panose="02000000000000000000" pitchFamily="2" charset="0"/>
      <p:regular r:id="rId11"/>
      <p:bold r:id="rId12"/>
      <p:italic r:id="rId13"/>
      <p:boldItalic r:id="rId14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  <a:srgbClr val="00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1375175-C067-41B5-9B2A-808EA1FD4B9D}" v="3" dt="2025-12-15T12:58:07.376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1" d="100"/>
          <a:sy n="101" d="100"/>
        </p:scale>
        <p:origin x="87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3.fntdata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font" Target="fonts/font2.fntdata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20" Type="http://schemas.microsoft.com/office/2018/10/relationships/authors" Target="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1.fntdata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notesMaster" Target="notesMasters/notesMaster1.xml"/><Relationship Id="rId19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4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22/12/2025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001928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FB0C2F2-729F-2730-80A3-2A721F9E631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C5291F5-7E5D-9590-FF9A-BA94303AEDF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E6C1F4B-DE0B-C12F-2831-51911B6623C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58E0D7D-1E1E-9217-06AC-65870C243FC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4778557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BC4D3B2-F617-EAAC-554D-8725E718CB9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4C8E075-4C83-2768-DE46-4BE7A73E4B9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8E370C8-4118-A770-3CA9-D77D476387D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68FE713-D970-7839-BCB2-960BC0C3BEC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7427160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C1DC909-E659-3174-682B-B5A1FA895FC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B16DCFE-F500-A9DD-16FF-9B776521440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0A1C8FE-47A8-FAC4-2583-4F07FEA86D8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EEADFA2-A7D3-9620-E8A8-A033EF709DD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2902239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83E9F59-BC7E-330C-C494-C5584980F87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C9FB35B-52DA-1933-A864-21FAC1FD41D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505C14B-D406-DC85-6AC6-F84EEBF7B97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D0542E5-AE58-E833-20CE-CA4077694E8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1706595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22617B5-995A-2B9F-C769-4BA33A2BD1B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8D794C3-593D-8888-21FC-E7F414FF1E4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DEBD208-2F1B-1A65-B093-57EC3DC91CC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FF45C0B-B2DC-FEE7-02CF-5CAD1BBE324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9634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>
                <a:latin typeface="Andika" panose="02000000000000000000" pitchFamily="2" charset="0"/>
              </a:rPr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000506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office.com/Pages/ResponsePage.aspx?id=KXI8YMEiwUOjgEvkVqYFjsqqRugkSxNLsNDyMI4WsoRUQUM5SjFDTThIV1EyR08zUzg4V0NCNkYxWC4u" TargetMode="Externa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6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515382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2BFC1484-3528-C5B8-B1C6-437F7E2C84A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6EAB29D9-7CEB-5DB4-63AD-17DCE38783AA}"/>
              </a:ext>
            </a:extLst>
          </p:cNvPr>
          <p:cNvSpPr/>
          <p:nvPr/>
        </p:nvSpPr>
        <p:spPr>
          <a:xfrm>
            <a:off x="478312" y="1682498"/>
            <a:ext cx="11308304" cy="4827809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A1529518-441A-5D89-D904-9E66FA009AE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80291" y="2146599"/>
            <a:ext cx="9108002" cy="10279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Example: “While Aimee scanned the sky for danger,” could become </a:t>
            </a:r>
            <a:b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</a:b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“Aimee scanned the sky for danger,”</a:t>
            </a:r>
            <a:endParaRPr lang="fr-FR" altLang="en-US" sz="2000" dirty="0">
              <a:solidFill>
                <a:schemeClr val="tx1"/>
              </a:solidFill>
              <a:latin typeface="Andika" panose="02000000000000000000" pitchFamily="2" charset="0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98370F48-83E0-095B-749E-5B7B7F55CD06}"/>
              </a:ext>
            </a:extLst>
          </p:cNvPr>
          <p:cNvSpPr txBox="1">
            <a:spLocks/>
          </p:cNvSpPr>
          <p:nvPr/>
        </p:nvSpPr>
        <p:spPr>
          <a:xfrm>
            <a:off x="680549" y="629732"/>
            <a:ext cx="10591800" cy="1367001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Convert these SUBORDINATE clauses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into MAIN clauses!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7675EAAD-AC58-E7FF-7FDD-C2108BD29B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C0B9D3A8-7907-1931-CE67-29E6AAF24FC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68488" y="-710873"/>
            <a:ext cx="1402449" cy="173888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006DCA95-4701-550C-4153-6D2667E079C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65232" y="3572577"/>
            <a:ext cx="8228528" cy="2412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Because Emile forgot his space map,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Although Scrambler was hiding in the shadows,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When Aimee floats past the moon,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Since Scrambler stole the energy crystal,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After Emile landed on the strange planet,</a:t>
            </a: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44C5E91F-DAC7-44C2-6AEB-C4ADF2188C5F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5" name="Amber Oval">
            <a:extLst>
              <a:ext uri="{FF2B5EF4-FFF2-40B4-BE49-F238E27FC236}">
                <a16:creationId xmlns:a16="http://schemas.microsoft.com/office/drawing/2014/main" id="{A22893BE-062C-D5F5-894E-A8DC9C26265F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13CC1C81-E21B-8BE0-D5C2-428265A23BB8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1B9F021-8806-96F3-23AF-F3A585BB9A0D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9BC5BFB0-AB2C-A696-6457-20163FB8AA4F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5874E55E-C641-2028-AE31-9E3A01275A1F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29277E0E-4EAD-3352-F7FF-7EB0FEDCA3C7}"/>
              </a:ext>
            </a:extLst>
          </p:cNvPr>
          <p:cNvSpPr/>
          <p:nvPr/>
        </p:nvSpPr>
        <p:spPr>
          <a:xfrm>
            <a:off x="1406028" y="466402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EBA538B5-9DDA-7723-DEDB-4D47C8A0CB37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46415" y="342900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819978E1-164D-4341-783B-D6A3DD0D61DC}"/>
              </a:ext>
            </a:extLst>
          </p:cNvPr>
          <p:cNvCxnSpPr/>
          <p:nvPr/>
        </p:nvCxnSpPr>
        <p:spPr>
          <a:xfrm>
            <a:off x="1453268" y="573831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7317637E-2384-682D-955B-DE3B6EFD9D3D}"/>
              </a:ext>
            </a:extLst>
          </p:cNvPr>
          <p:cNvCxnSpPr>
            <a:cxnSpLocks/>
          </p:cNvCxnSpPr>
          <p:nvPr/>
        </p:nvCxnSpPr>
        <p:spPr>
          <a:xfrm>
            <a:off x="2047630" y="553007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835B6232-5247-A465-4E04-AD1D9E37F352}"/>
              </a:ext>
            </a:extLst>
          </p:cNvPr>
          <p:cNvCxnSpPr>
            <a:cxnSpLocks/>
          </p:cNvCxnSpPr>
          <p:nvPr/>
        </p:nvCxnSpPr>
        <p:spPr>
          <a:xfrm>
            <a:off x="724577" y="364625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C45BCAEC-71B1-B86E-D27A-E0440A4084DF}"/>
              </a:ext>
            </a:extLst>
          </p:cNvPr>
          <p:cNvCxnSpPr>
            <a:cxnSpLocks/>
          </p:cNvCxnSpPr>
          <p:nvPr/>
        </p:nvCxnSpPr>
        <p:spPr>
          <a:xfrm>
            <a:off x="309372" y="413998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91F46CE7-D767-FB00-C1B8-C68711091636}"/>
              </a:ext>
            </a:extLst>
          </p:cNvPr>
          <p:cNvCxnSpPr>
            <a:cxnSpLocks/>
          </p:cNvCxnSpPr>
          <p:nvPr/>
        </p:nvCxnSpPr>
        <p:spPr>
          <a:xfrm>
            <a:off x="2346046" y="516869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44C0CADB-079A-AD6F-B7F7-16562E99CAD3}"/>
              </a:ext>
            </a:extLst>
          </p:cNvPr>
          <p:cNvCxnSpPr>
            <a:cxnSpLocks/>
          </p:cNvCxnSpPr>
          <p:nvPr/>
        </p:nvCxnSpPr>
        <p:spPr>
          <a:xfrm>
            <a:off x="2478390" y="470133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61D9F08C-77FB-6F92-8CE3-39B615599E7A}"/>
              </a:ext>
            </a:extLst>
          </p:cNvPr>
          <p:cNvCxnSpPr>
            <a:cxnSpLocks/>
          </p:cNvCxnSpPr>
          <p:nvPr/>
        </p:nvCxnSpPr>
        <p:spPr>
          <a:xfrm>
            <a:off x="179299" y="472296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670ED112-BF3D-CC5B-05CE-4B10EDE13827}"/>
              </a:ext>
            </a:extLst>
          </p:cNvPr>
          <p:cNvCxnSpPr>
            <a:cxnSpLocks/>
          </p:cNvCxnSpPr>
          <p:nvPr/>
        </p:nvCxnSpPr>
        <p:spPr>
          <a:xfrm flipV="1">
            <a:off x="2399124" y="415403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D96D8F87-4E45-8091-D1C6-5809EF336A1F}"/>
              </a:ext>
            </a:extLst>
          </p:cNvPr>
          <p:cNvCxnSpPr>
            <a:cxnSpLocks/>
          </p:cNvCxnSpPr>
          <p:nvPr/>
        </p:nvCxnSpPr>
        <p:spPr>
          <a:xfrm flipV="1">
            <a:off x="339139" y="518509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D53C5BA1-74A4-E2A0-F590-A1361DF25969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9B148033-6FBA-DB2D-3B43-4A81E80C41E9}"/>
              </a:ext>
            </a:extLst>
          </p:cNvPr>
          <p:cNvCxnSpPr>
            <a:cxnSpLocks/>
          </p:cNvCxnSpPr>
          <p:nvPr/>
        </p:nvCxnSpPr>
        <p:spPr>
          <a:xfrm flipV="1">
            <a:off x="699769" y="553007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74255630-C8DC-AE78-02A6-0F2C18EE5142}"/>
              </a:ext>
            </a:extLst>
          </p:cNvPr>
          <p:cNvCxnSpPr>
            <a:cxnSpLocks/>
          </p:cNvCxnSpPr>
          <p:nvPr/>
        </p:nvCxnSpPr>
        <p:spPr>
          <a:xfrm flipV="1">
            <a:off x="2103279" y="368775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919AEB0E-E36A-3F13-334E-D3E40180F33F}"/>
              </a:ext>
            </a:extLst>
          </p:cNvPr>
          <p:cNvGrpSpPr>
            <a:grpSpLocks/>
          </p:cNvGrpSpPr>
          <p:nvPr/>
        </p:nvGrpSpPr>
        <p:grpSpPr bwMode="auto">
          <a:xfrm>
            <a:off x="1452496" y="3618860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DD508CDA-A26E-40B6-35B5-A7B2688B4C79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822905F5-CBDE-F1AE-5592-8D0C3F0B34B4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3598B4DF-3997-78C2-B6E2-1019D5626AA5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9CACA688-9BCD-1082-64F8-AE5A7714457D}"/>
              </a:ext>
            </a:extLst>
          </p:cNvPr>
          <p:cNvSpPr txBox="1"/>
          <p:nvPr/>
        </p:nvSpPr>
        <p:spPr>
          <a:xfrm>
            <a:off x="243563" y="272158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</p:spTree>
    <p:extLst>
      <p:ext uri="{BB962C8B-B14F-4D97-AF65-F5344CB8AC3E}">
        <p14:creationId xmlns:p14="http://schemas.microsoft.com/office/powerpoint/2010/main" val="15561711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2162 -0.12176 L -0.25703 0.16412 " pathEditMode="relative" rAng="0" ptsTypes="AA">
                                      <p:cBhvr>
                                        <p:cTn id="9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932" y="1428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17" dur="12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0" nodeType="withEffect">
                                  <p:stCondLst>
                                    <p:cond delay="119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0" nodeType="withEffect">
                                  <p:stCondLst>
                                    <p:cond delay="6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606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1203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2" grpId="0"/>
      <p:bldP spid="5" grpId="0" animBg="1"/>
      <p:bldP spid="7" grpId="0" animBg="1"/>
      <p:bldP spid="9" grpId="0" animBg="1"/>
      <p:bldP spid="14" grpId="0" animBg="1"/>
      <p:bldP spid="26" grpId="0" animBg="1"/>
      <p:bldP spid="3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230E135-4F45-2580-5139-532907CF705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916A80A3-E645-77FA-CBE1-99E616177C5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567661BB-A331-F783-13E5-54D93D2EC3F4}"/>
              </a:ext>
            </a:extLst>
          </p:cNvPr>
          <p:cNvSpPr/>
          <p:nvPr/>
        </p:nvSpPr>
        <p:spPr>
          <a:xfrm>
            <a:off x="478312" y="1682498"/>
            <a:ext cx="11308304" cy="4827809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BB0797E1-2A72-B5E9-5590-BAC4E795F0C8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80291" y="2146599"/>
            <a:ext cx="9108002" cy="10279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Example: “While Aimee scanned the sky for danger,” could become </a:t>
            </a:r>
            <a:b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</a:b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“Aimee scanned the sky for danger,”</a:t>
            </a:r>
            <a:endParaRPr lang="fr-FR" altLang="en-US" sz="2000" dirty="0">
              <a:solidFill>
                <a:schemeClr val="tx1"/>
              </a:solidFill>
              <a:latin typeface="Andika" panose="02000000000000000000" pitchFamily="2" charset="0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1EDCE3DA-4DAB-4D85-E1E0-BBA9BA8C7075}"/>
              </a:ext>
            </a:extLst>
          </p:cNvPr>
          <p:cNvSpPr txBox="1">
            <a:spLocks/>
          </p:cNvSpPr>
          <p:nvPr/>
        </p:nvSpPr>
        <p:spPr>
          <a:xfrm>
            <a:off x="680549" y="629732"/>
            <a:ext cx="10591800" cy="1367001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Convert these SUBORDINATE clauses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into MAIN clauses!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848D5267-F042-4D5D-8898-8B0DBA0C22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9DBC7D0D-CD24-E4A9-77A7-28264D6E364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09073" y="347693"/>
            <a:ext cx="1402449" cy="173888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E1E1A2B9-9FE4-8453-22AD-1999A874B85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65232" y="3572577"/>
            <a:ext cx="8228528" cy="2412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</a:t>
            </a:r>
            <a:r>
              <a:rPr lang="en-GB" altLang="en-US" sz="2000" strike="sngStrike" dirty="0">
                <a:solidFill>
                  <a:srgbClr val="FF0000"/>
                </a:solidFill>
                <a:latin typeface="Andika" panose="02000000000000000000" pitchFamily="2" charset="0"/>
              </a:rPr>
              <a:t>Because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Emile forgot his space map.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Although Scrambler was hiding in the shadows,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When Aimee floats past the moon,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Since Scrambler stole the energy crystal,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After Emile landed on the strange planet,</a:t>
            </a:r>
          </a:p>
        </p:txBody>
      </p:sp>
      <p:sp>
        <p:nvSpPr>
          <p:cNvPr id="5" name="Amber Oval">
            <a:extLst>
              <a:ext uri="{FF2B5EF4-FFF2-40B4-BE49-F238E27FC236}">
                <a16:creationId xmlns:a16="http://schemas.microsoft.com/office/drawing/2014/main" id="{BEB153DF-C7AE-3206-1967-2DCF269CB978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0DB47110-5B07-FACF-44A8-6A8121187801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598E8EC-027D-90CB-0B22-8008E7B1CD56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1076644D-7157-588F-7912-07A25F536D6A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C1D05059-2E39-5CE9-130C-E6FCA9B09747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A9434D29-A0A3-5CD7-DB15-20BC9F0B8E04}"/>
              </a:ext>
            </a:extLst>
          </p:cNvPr>
          <p:cNvSpPr/>
          <p:nvPr/>
        </p:nvSpPr>
        <p:spPr>
          <a:xfrm>
            <a:off x="1406028" y="466402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267BAA3E-A37E-E437-0435-1749EB0DC49F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AFB6B2DA-6908-D6A0-DF16-1626B4C533AD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46415" y="342900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84CFC49A-A62E-6CB6-937A-B94402195114}"/>
              </a:ext>
            </a:extLst>
          </p:cNvPr>
          <p:cNvCxnSpPr/>
          <p:nvPr/>
        </p:nvCxnSpPr>
        <p:spPr>
          <a:xfrm>
            <a:off x="1453268" y="573831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5D775B6D-9026-326D-96FC-5542B8995459}"/>
              </a:ext>
            </a:extLst>
          </p:cNvPr>
          <p:cNvCxnSpPr>
            <a:cxnSpLocks/>
          </p:cNvCxnSpPr>
          <p:nvPr/>
        </p:nvCxnSpPr>
        <p:spPr>
          <a:xfrm>
            <a:off x="2047630" y="553007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9716979E-726E-732F-45B7-833213BD5A52}"/>
              </a:ext>
            </a:extLst>
          </p:cNvPr>
          <p:cNvCxnSpPr>
            <a:cxnSpLocks/>
          </p:cNvCxnSpPr>
          <p:nvPr/>
        </p:nvCxnSpPr>
        <p:spPr>
          <a:xfrm>
            <a:off x="724577" y="364625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D18E7502-1678-828F-7B6A-66E3966A2C84}"/>
              </a:ext>
            </a:extLst>
          </p:cNvPr>
          <p:cNvCxnSpPr>
            <a:cxnSpLocks/>
          </p:cNvCxnSpPr>
          <p:nvPr/>
        </p:nvCxnSpPr>
        <p:spPr>
          <a:xfrm>
            <a:off x="309372" y="413998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D73C7828-E649-06EF-2F53-D04754CE84D3}"/>
              </a:ext>
            </a:extLst>
          </p:cNvPr>
          <p:cNvCxnSpPr>
            <a:cxnSpLocks/>
          </p:cNvCxnSpPr>
          <p:nvPr/>
        </p:nvCxnSpPr>
        <p:spPr>
          <a:xfrm>
            <a:off x="2346046" y="516869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2704881F-6035-F09D-8E4E-CC537FC9222D}"/>
              </a:ext>
            </a:extLst>
          </p:cNvPr>
          <p:cNvCxnSpPr>
            <a:cxnSpLocks/>
          </p:cNvCxnSpPr>
          <p:nvPr/>
        </p:nvCxnSpPr>
        <p:spPr>
          <a:xfrm>
            <a:off x="2478390" y="470133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E6EC7A71-0B18-4A25-E1FC-5BDD1AEDEC14}"/>
              </a:ext>
            </a:extLst>
          </p:cNvPr>
          <p:cNvCxnSpPr>
            <a:cxnSpLocks/>
          </p:cNvCxnSpPr>
          <p:nvPr/>
        </p:nvCxnSpPr>
        <p:spPr>
          <a:xfrm>
            <a:off x="179299" y="472296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74D94B2E-C68A-DFC3-251E-37BB2F02CD49}"/>
              </a:ext>
            </a:extLst>
          </p:cNvPr>
          <p:cNvCxnSpPr>
            <a:cxnSpLocks/>
          </p:cNvCxnSpPr>
          <p:nvPr/>
        </p:nvCxnSpPr>
        <p:spPr>
          <a:xfrm flipV="1">
            <a:off x="2399124" y="415403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B8B0C4FD-5244-CE4A-A0D1-9BE4E72B08EA}"/>
              </a:ext>
            </a:extLst>
          </p:cNvPr>
          <p:cNvCxnSpPr>
            <a:cxnSpLocks/>
          </p:cNvCxnSpPr>
          <p:nvPr/>
        </p:nvCxnSpPr>
        <p:spPr>
          <a:xfrm flipV="1">
            <a:off x="339139" y="518509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1B5B2967-7957-029A-B34E-59F572DDA03F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A3BC1A1F-19A4-CA17-E5F1-EB02AAB259EB}"/>
              </a:ext>
            </a:extLst>
          </p:cNvPr>
          <p:cNvCxnSpPr>
            <a:cxnSpLocks/>
          </p:cNvCxnSpPr>
          <p:nvPr/>
        </p:nvCxnSpPr>
        <p:spPr>
          <a:xfrm flipV="1">
            <a:off x="699769" y="553007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2965AD7E-89D4-7141-D1ED-77C0713BF393}"/>
              </a:ext>
            </a:extLst>
          </p:cNvPr>
          <p:cNvCxnSpPr>
            <a:cxnSpLocks/>
          </p:cNvCxnSpPr>
          <p:nvPr/>
        </p:nvCxnSpPr>
        <p:spPr>
          <a:xfrm flipV="1">
            <a:off x="2103279" y="368775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A0631BB9-794D-0F46-C214-7B5265FF8C49}"/>
              </a:ext>
            </a:extLst>
          </p:cNvPr>
          <p:cNvGrpSpPr>
            <a:grpSpLocks/>
          </p:cNvGrpSpPr>
          <p:nvPr/>
        </p:nvGrpSpPr>
        <p:grpSpPr bwMode="auto">
          <a:xfrm>
            <a:off x="1452496" y="3618860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B64B5DE6-A406-CADE-CCB9-FCD1AE662503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0125DE23-FFC0-EE3F-ADAF-1F8B9DBA8CF2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2C9DD72C-C54D-D5FB-9AF5-D9E338F04D27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AA942B06-5702-A525-A3A2-38282A5D9F70}"/>
              </a:ext>
            </a:extLst>
          </p:cNvPr>
          <p:cNvSpPr txBox="1"/>
          <p:nvPr/>
        </p:nvSpPr>
        <p:spPr>
          <a:xfrm>
            <a:off x="243563" y="272158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</p:spTree>
    <p:extLst>
      <p:ext uri="{BB962C8B-B14F-4D97-AF65-F5344CB8AC3E}">
        <p14:creationId xmlns:p14="http://schemas.microsoft.com/office/powerpoint/2010/main" val="12453533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C7E74D8-E2AD-D8ED-6FC9-5CD110D2BA4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D6AD112F-7155-7EC9-033C-62A75A9AF2E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A20F16A5-0E28-CDFB-36A3-A6C7D16E1C2B}"/>
              </a:ext>
            </a:extLst>
          </p:cNvPr>
          <p:cNvSpPr/>
          <p:nvPr/>
        </p:nvSpPr>
        <p:spPr>
          <a:xfrm>
            <a:off x="478312" y="1682498"/>
            <a:ext cx="11308304" cy="4827809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5F185254-423D-A979-A410-49299964578B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80291" y="2146599"/>
            <a:ext cx="9108002" cy="10279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Example: “While Aimee scanned the sky for danger,” could become </a:t>
            </a:r>
            <a:b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</a:b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“Aimee scanned the sky for danger,”</a:t>
            </a:r>
            <a:endParaRPr lang="fr-FR" altLang="en-US" sz="2000" dirty="0">
              <a:solidFill>
                <a:schemeClr val="tx1"/>
              </a:solidFill>
              <a:latin typeface="Andika" panose="02000000000000000000" pitchFamily="2" charset="0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FBB5CDD4-4AD4-885C-BDF4-AA5E09449DD6}"/>
              </a:ext>
            </a:extLst>
          </p:cNvPr>
          <p:cNvSpPr txBox="1">
            <a:spLocks/>
          </p:cNvSpPr>
          <p:nvPr/>
        </p:nvSpPr>
        <p:spPr>
          <a:xfrm>
            <a:off x="680549" y="629732"/>
            <a:ext cx="10591800" cy="1367001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Convert these SUBORDINATE clauses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into MAIN clauses!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2D582A33-5E2C-A4EB-631A-6D029E5F92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FC7DE8FE-6F9D-F9E7-6589-ACBB391889A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09073" y="347693"/>
            <a:ext cx="1402449" cy="173888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17F0456D-82B1-DCB9-E018-AB3450BB16D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65232" y="3572577"/>
            <a:ext cx="8228528" cy="2412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</a:t>
            </a:r>
            <a:r>
              <a:rPr lang="en-GB" altLang="en-US" sz="2000" strike="sngStrike" dirty="0">
                <a:solidFill>
                  <a:srgbClr val="FF0000"/>
                </a:solidFill>
                <a:latin typeface="Andika" panose="02000000000000000000" pitchFamily="2" charset="0"/>
              </a:rPr>
              <a:t>Because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Emile forgot his space map.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</a:t>
            </a:r>
            <a:r>
              <a:rPr lang="en-GB" altLang="en-US" sz="2000" strike="sngStrike" dirty="0">
                <a:solidFill>
                  <a:srgbClr val="FF0000"/>
                </a:solidFill>
                <a:latin typeface="Andika" panose="02000000000000000000" pitchFamily="2" charset="0"/>
              </a:rPr>
              <a:t>Although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Scrambler was hiding in the shadows.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When Aimee floats past the moon,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Since Scrambler stole the energy crystal,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After Emile landed on the strange planet,</a:t>
            </a:r>
          </a:p>
        </p:txBody>
      </p:sp>
      <p:sp>
        <p:nvSpPr>
          <p:cNvPr id="5" name="Amber Oval">
            <a:extLst>
              <a:ext uri="{FF2B5EF4-FFF2-40B4-BE49-F238E27FC236}">
                <a16:creationId xmlns:a16="http://schemas.microsoft.com/office/drawing/2014/main" id="{ED32A8F3-C2C6-A73B-5536-B90CDBD73E8A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0E80E68C-C375-06B1-5203-0C5E66871DC4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733E090-A65F-186A-0BD5-C04FED8C7CB2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B707433B-133E-177F-4883-8802EFCEA78D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440C3FDD-9FE5-9134-5B37-21787E66B649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DDFE599D-B93C-1632-C91C-4CE0E8E4B8A6}"/>
              </a:ext>
            </a:extLst>
          </p:cNvPr>
          <p:cNvSpPr/>
          <p:nvPr/>
        </p:nvSpPr>
        <p:spPr>
          <a:xfrm>
            <a:off x="1406028" y="466402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34F0A078-3730-2B5C-60B0-7376626BA014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66389D29-7156-9887-5F11-8CD225C5F7E7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46415" y="342900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E5635D1C-4A10-6229-5764-9576EBBF600C}"/>
              </a:ext>
            </a:extLst>
          </p:cNvPr>
          <p:cNvCxnSpPr/>
          <p:nvPr/>
        </p:nvCxnSpPr>
        <p:spPr>
          <a:xfrm>
            <a:off x="1453268" y="573831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EFF5F0FE-2419-7AEC-B135-BC8C99E2192D}"/>
              </a:ext>
            </a:extLst>
          </p:cNvPr>
          <p:cNvCxnSpPr>
            <a:cxnSpLocks/>
          </p:cNvCxnSpPr>
          <p:nvPr/>
        </p:nvCxnSpPr>
        <p:spPr>
          <a:xfrm>
            <a:off x="2047630" y="553007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55EC6D96-EB5E-88C7-35DC-859E70881712}"/>
              </a:ext>
            </a:extLst>
          </p:cNvPr>
          <p:cNvCxnSpPr>
            <a:cxnSpLocks/>
          </p:cNvCxnSpPr>
          <p:nvPr/>
        </p:nvCxnSpPr>
        <p:spPr>
          <a:xfrm>
            <a:off x="724577" y="364625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D07CA6C9-73F0-00D9-059D-578AD97151BF}"/>
              </a:ext>
            </a:extLst>
          </p:cNvPr>
          <p:cNvCxnSpPr>
            <a:cxnSpLocks/>
          </p:cNvCxnSpPr>
          <p:nvPr/>
        </p:nvCxnSpPr>
        <p:spPr>
          <a:xfrm>
            <a:off x="309372" y="413998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D70448D4-3E0B-32F7-1DC6-36F2AA7B1C13}"/>
              </a:ext>
            </a:extLst>
          </p:cNvPr>
          <p:cNvCxnSpPr>
            <a:cxnSpLocks/>
          </p:cNvCxnSpPr>
          <p:nvPr/>
        </p:nvCxnSpPr>
        <p:spPr>
          <a:xfrm>
            <a:off x="2346046" y="516869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6A41E6F2-ED1A-578E-AF89-705500F36A2F}"/>
              </a:ext>
            </a:extLst>
          </p:cNvPr>
          <p:cNvCxnSpPr>
            <a:cxnSpLocks/>
          </p:cNvCxnSpPr>
          <p:nvPr/>
        </p:nvCxnSpPr>
        <p:spPr>
          <a:xfrm>
            <a:off x="2478390" y="470133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A98028F0-5EF8-F705-78C3-646D3AABD130}"/>
              </a:ext>
            </a:extLst>
          </p:cNvPr>
          <p:cNvCxnSpPr>
            <a:cxnSpLocks/>
          </p:cNvCxnSpPr>
          <p:nvPr/>
        </p:nvCxnSpPr>
        <p:spPr>
          <a:xfrm>
            <a:off x="179299" y="472296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0B8B94AE-2782-4976-E59E-E38E5B4C58C4}"/>
              </a:ext>
            </a:extLst>
          </p:cNvPr>
          <p:cNvCxnSpPr>
            <a:cxnSpLocks/>
          </p:cNvCxnSpPr>
          <p:nvPr/>
        </p:nvCxnSpPr>
        <p:spPr>
          <a:xfrm flipV="1">
            <a:off x="2399124" y="415403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26ACDC73-E324-6FD9-D4A3-C0C14B7146F2}"/>
              </a:ext>
            </a:extLst>
          </p:cNvPr>
          <p:cNvCxnSpPr>
            <a:cxnSpLocks/>
          </p:cNvCxnSpPr>
          <p:nvPr/>
        </p:nvCxnSpPr>
        <p:spPr>
          <a:xfrm flipV="1">
            <a:off x="339139" y="518509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2D4BB863-7F95-168C-6FAE-2F7559B2311D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07C1C049-E1DC-9161-14BA-C4101039EF53}"/>
              </a:ext>
            </a:extLst>
          </p:cNvPr>
          <p:cNvCxnSpPr>
            <a:cxnSpLocks/>
          </p:cNvCxnSpPr>
          <p:nvPr/>
        </p:nvCxnSpPr>
        <p:spPr>
          <a:xfrm flipV="1">
            <a:off x="699769" y="553007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8889DE59-8087-25D9-628E-91D9C56B5C81}"/>
              </a:ext>
            </a:extLst>
          </p:cNvPr>
          <p:cNvCxnSpPr>
            <a:cxnSpLocks/>
          </p:cNvCxnSpPr>
          <p:nvPr/>
        </p:nvCxnSpPr>
        <p:spPr>
          <a:xfrm flipV="1">
            <a:off x="2103279" y="368775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70CC6176-3C62-4447-D67C-C15DEF2AC98C}"/>
              </a:ext>
            </a:extLst>
          </p:cNvPr>
          <p:cNvGrpSpPr>
            <a:grpSpLocks/>
          </p:cNvGrpSpPr>
          <p:nvPr/>
        </p:nvGrpSpPr>
        <p:grpSpPr bwMode="auto">
          <a:xfrm>
            <a:off x="1452496" y="3618860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BE6DBF82-5CDD-0825-12B0-DC00288A096B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CF85156C-A13C-7E3F-ED57-648DBA4A2DDB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AEC3F484-66BC-8A5B-8B2F-F3A08B34CAD6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E6EDA043-4889-40F7-2BD2-F80D699C70C1}"/>
              </a:ext>
            </a:extLst>
          </p:cNvPr>
          <p:cNvSpPr txBox="1"/>
          <p:nvPr/>
        </p:nvSpPr>
        <p:spPr>
          <a:xfrm>
            <a:off x="243563" y="272158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</p:spTree>
    <p:extLst>
      <p:ext uri="{BB962C8B-B14F-4D97-AF65-F5344CB8AC3E}">
        <p14:creationId xmlns:p14="http://schemas.microsoft.com/office/powerpoint/2010/main" val="38376201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36A96AC-9A71-36D6-3FCD-CF6D90234BF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817A570A-9AAE-0732-40BB-024B2C594CE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A37715AF-4E15-552E-6AD4-450199798009}"/>
              </a:ext>
            </a:extLst>
          </p:cNvPr>
          <p:cNvSpPr/>
          <p:nvPr/>
        </p:nvSpPr>
        <p:spPr>
          <a:xfrm>
            <a:off x="478312" y="1682498"/>
            <a:ext cx="11308304" cy="4827809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ADEBFFD3-8D7E-1D42-7C05-F1E9147409D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80291" y="2146599"/>
            <a:ext cx="9108002" cy="10279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Example: “While Aimee scanned the sky for danger,” could become </a:t>
            </a:r>
            <a:b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</a:b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“Aimee scanned the sky for danger,”</a:t>
            </a:r>
            <a:endParaRPr lang="fr-FR" altLang="en-US" sz="2000" dirty="0">
              <a:solidFill>
                <a:schemeClr val="tx1"/>
              </a:solidFill>
              <a:latin typeface="Andika" panose="02000000000000000000" pitchFamily="2" charset="0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24C45C44-B9B2-AD4F-B065-C4666C2BA842}"/>
              </a:ext>
            </a:extLst>
          </p:cNvPr>
          <p:cNvSpPr txBox="1">
            <a:spLocks/>
          </p:cNvSpPr>
          <p:nvPr/>
        </p:nvSpPr>
        <p:spPr>
          <a:xfrm>
            <a:off x="680549" y="629732"/>
            <a:ext cx="10591800" cy="1367001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Convert these SUBORDINATE clauses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into MAIN clauses!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F28594C-6B48-E779-D64F-AE91665AF9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99A55A71-C652-D0E9-F830-F10CFC92A52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09073" y="347693"/>
            <a:ext cx="1402449" cy="173888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4D8177A5-E2C8-2B54-7EB6-36016203546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65232" y="3572577"/>
            <a:ext cx="8228528" cy="2412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</a:t>
            </a:r>
            <a:r>
              <a:rPr lang="en-GB" altLang="en-US" sz="2000" strike="sngStrike" dirty="0">
                <a:solidFill>
                  <a:srgbClr val="FF0000"/>
                </a:solidFill>
                <a:latin typeface="Andika" panose="02000000000000000000" pitchFamily="2" charset="0"/>
              </a:rPr>
              <a:t>Because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Emile forgot his space map.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</a:t>
            </a:r>
            <a:r>
              <a:rPr lang="en-GB" altLang="en-US" sz="2000" strike="sngStrike" dirty="0">
                <a:solidFill>
                  <a:srgbClr val="FF0000"/>
                </a:solidFill>
                <a:latin typeface="Andika" panose="02000000000000000000" pitchFamily="2" charset="0"/>
              </a:rPr>
              <a:t>Although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Scrambler was hiding in the shadows.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</a:t>
            </a:r>
            <a:r>
              <a:rPr lang="en-GB" altLang="en-US" sz="2000" strike="sngStrike" dirty="0">
                <a:solidFill>
                  <a:srgbClr val="FF0000"/>
                </a:solidFill>
                <a:latin typeface="Andika" panose="02000000000000000000" pitchFamily="2" charset="0"/>
              </a:rPr>
              <a:t>When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Aimee floats past the moon.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Since Scrambler stole the energy crystal,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After Emile landed on the strange planet,</a:t>
            </a:r>
          </a:p>
        </p:txBody>
      </p:sp>
      <p:sp>
        <p:nvSpPr>
          <p:cNvPr id="5" name="Amber Oval">
            <a:extLst>
              <a:ext uri="{FF2B5EF4-FFF2-40B4-BE49-F238E27FC236}">
                <a16:creationId xmlns:a16="http://schemas.microsoft.com/office/drawing/2014/main" id="{5A38C138-1E64-06CB-071B-8AF9A2F79426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DC2F1C7F-6180-595A-F43F-530869F54B9D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C18DDFC-08E9-4A99-014D-3F2CEF60F08F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2547D3DC-396A-D9E1-0614-E2F92D8E59A1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F62462A8-E041-7362-2D56-B942E28FA3FC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DE0235F6-1CBE-5971-35DD-7E850118244A}"/>
              </a:ext>
            </a:extLst>
          </p:cNvPr>
          <p:cNvSpPr/>
          <p:nvPr/>
        </p:nvSpPr>
        <p:spPr>
          <a:xfrm>
            <a:off x="1406028" y="466402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60FAA2C8-2249-358A-19A3-FE5D6DABF8BD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727D1957-9F81-8EDC-47CB-C89EFDEE3413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46415" y="342900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1E0FB56C-6358-BE69-36B0-9134E3D0DE84}"/>
              </a:ext>
            </a:extLst>
          </p:cNvPr>
          <p:cNvCxnSpPr/>
          <p:nvPr/>
        </p:nvCxnSpPr>
        <p:spPr>
          <a:xfrm>
            <a:off x="1453268" y="573831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7761E313-2226-8338-9673-BB17D0D2424B}"/>
              </a:ext>
            </a:extLst>
          </p:cNvPr>
          <p:cNvCxnSpPr>
            <a:cxnSpLocks/>
          </p:cNvCxnSpPr>
          <p:nvPr/>
        </p:nvCxnSpPr>
        <p:spPr>
          <a:xfrm>
            <a:off x="2047630" y="553007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1186FC0A-08EA-36BE-1946-7C8CBD44D9BE}"/>
              </a:ext>
            </a:extLst>
          </p:cNvPr>
          <p:cNvCxnSpPr>
            <a:cxnSpLocks/>
          </p:cNvCxnSpPr>
          <p:nvPr/>
        </p:nvCxnSpPr>
        <p:spPr>
          <a:xfrm>
            <a:off x="724577" y="364625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90B04027-AB9B-83DF-EF1E-8F28FBBBD830}"/>
              </a:ext>
            </a:extLst>
          </p:cNvPr>
          <p:cNvCxnSpPr>
            <a:cxnSpLocks/>
          </p:cNvCxnSpPr>
          <p:nvPr/>
        </p:nvCxnSpPr>
        <p:spPr>
          <a:xfrm>
            <a:off x="309372" y="413998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2B7CEA90-263A-6BA5-C2CE-00E53D1A1E35}"/>
              </a:ext>
            </a:extLst>
          </p:cNvPr>
          <p:cNvCxnSpPr>
            <a:cxnSpLocks/>
          </p:cNvCxnSpPr>
          <p:nvPr/>
        </p:nvCxnSpPr>
        <p:spPr>
          <a:xfrm>
            <a:off x="2346046" y="516869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B512D83A-7EBC-CDCE-AB9C-B50C46ACB520}"/>
              </a:ext>
            </a:extLst>
          </p:cNvPr>
          <p:cNvCxnSpPr>
            <a:cxnSpLocks/>
          </p:cNvCxnSpPr>
          <p:nvPr/>
        </p:nvCxnSpPr>
        <p:spPr>
          <a:xfrm>
            <a:off x="2478390" y="470133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48135F91-701D-2A66-9CC5-A35C6EDC5BCB}"/>
              </a:ext>
            </a:extLst>
          </p:cNvPr>
          <p:cNvCxnSpPr>
            <a:cxnSpLocks/>
          </p:cNvCxnSpPr>
          <p:nvPr/>
        </p:nvCxnSpPr>
        <p:spPr>
          <a:xfrm>
            <a:off x="179299" y="472296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B3EA160F-3A61-A684-656B-61C96672144F}"/>
              </a:ext>
            </a:extLst>
          </p:cNvPr>
          <p:cNvCxnSpPr>
            <a:cxnSpLocks/>
          </p:cNvCxnSpPr>
          <p:nvPr/>
        </p:nvCxnSpPr>
        <p:spPr>
          <a:xfrm flipV="1">
            <a:off x="2399124" y="415403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45C02475-64C1-A905-72C6-0DCFFCAC23EC}"/>
              </a:ext>
            </a:extLst>
          </p:cNvPr>
          <p:cNvCxnSpPr>
            <a:cxnSpLocks/>
          </p:cNvCxnSpPr>
          <p:nvPr/>
        </p:nvCxnSpPr>
        <p:spPr>
          <a:xfrm flipV="1">
            <a:off x="339139" y="518509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62B86D74-DD08-66E5-C831-0AA4FAD34378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64F150C3-5DCF-A3EB-9984-86B59DB3619B}"/>
              </a:ext>
            </a:extLst>
          </p:cNvPr>
          <p:cNvCxnSpPr>
            <a:cxnSpLocks/>
          </p:cNvCxnSpPr>
          <p:nvPr/>
        </p:nvCxnSpPr>
        <p:spPr>
          <a:xfrm flipV="1">
            <a:off x="699769" y="553007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7BCEB6F8-8B21-2742-5A9A-86359085BD85}"/>
              </a:ext>
            </a:extLst>
          </p:cNvPr>
          <p:cNvCxnSpPr>
            <a:cxnSpLocks/>
          </p:cNvCxnSpPr>
          <p:nvPr/>
        </p:nvCxnSpPr>
        <p:spPr>
          <a:xfrm flipV="1">
            <a:off x="2103279" y="368775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5DE79322-D486-2096-AED9-6CBD8AD54B15}"/>
              </a:ext>
            </a:extLst>
          </p:cNvPr>
          <p:cNvGrpSpPr>
            <a:grpSpLocks/>
          </p:cNvGrpSpPr>
          <p:nvPr/>
        </p:nvGrpSpPr>
        <p:grpSpPr bwMode="auto">
          <a:xfrm>
            <a:off x="1452496" y="3618860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4CA23020-31C2-5CF8-A954-005649457D5E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3F55BB58-2B94-BB76-EB81-D80F69E6AE1E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27ECB39C-A6E4-7A84-CA06-BA96013CDA8D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7170E7A6-E5D2-27A4-23EB-EF7D6AC056F7}"/>
              </a:ext>
            </a:extLst>
          </p:cNvPr>
          <p:cNvSpPr txBox="1"/>
          <p:nvPr/>
        </p:nvSpPr>
        <p:spPr>
          <a:xfrm>
            <a:off x="243563" y="272158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</p:spTree>
    <p:extLst>
      <p:ext uri="{BB962C8B-B14F-4D97-AF65-F5344CB8AC3E}">
        <p14:creationId xmlns:p14="http://schemas.microsoft.com/office/powerpoint/2010/main" val="1286952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C95B2FA-60EB-B932-76B3-8F83CD80EA6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D0563045-1D35-462F-3111-7B6B117924E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CD8ED880-F863-491C-51E5-E2A6179A9878}"/>
              </a:ext>
            </a:extLst>
          </p:cNvPr>
          <p:cNvSpPr/>
          <p:nvPr/>
        </p:nvSpPr>
        <p:spPr>
          <a:xfrm>
            <a:off x="478312" y="1682498"/>
            <a:ext cx="11308304" cy="4827809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8621FC03-AE0A-2356-2FEB-04C47D00D135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80291" y="2146599"/>
            <a:ext cx="9108002" cy="10279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Example: “While Aimee scanned the sky for danger,” could become </a:t>
            </a:r>
            <a:b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</a:b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“Aimee scanned the sky for danger,”</a:t>
            </a:r>
            <a:endParaRPr lang="fr-FR" altLang="en-US" sz="2000" dirty="0">
              <a:solidFill>
                <a:schemeClr val="tx1"/>
              </a:solidFill>
              <a:latin typeface="Andika" panose="02000000000000000000" pitchFamily="2" charset="0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B466D982-F57A-584C-12EF-D6C72590C66F}"/>
              </a:ext>
            </a:extLst>
          </p:cNvPr>
          <p:cNvSpPr txBox="1">
            <a:spLocks/>
          </p:cNvSpPr>
          <p:nvPr/>
        </p:nvSpPr>
        <p:spPr>
          <a:xfrm>
            <a:off x="680549" y="629732"/>
            <a:ext cx="10591800" cy="1367001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Convert these SUBORDINATE clauses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into MAIN clauses!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10953756-7243-B223-19D8-41EE1BDCF8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D5889BB3-F5BB-1CE7-74B8-AC87A7DF83E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09073" y="347693"/>
            <a:ext cx="1402449" cy="173888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C27B0A8C-89C4-DD8E-BCBB-468EBE43AC6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65232" y="3572577"/>
            <a:ext cx="8228528" cy="2412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</a:t>
            </a:r>
            <a:r>
              <a:rPr lang="en-GB" altLang="en-US" sz="2000" strike="sngStrike" dirty="0">
                <a:solidFill>
                  <a:srgbClr val="FF0000"/>
                </a:solidFill>
                <a:latin typeface="Andika" panose="02000000000000000000" pitchFamily="2" charset="0"/>
              </a:rPr>
              <a:t>Because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Emile forgot his space map.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</a:t>
            </a:r>
            <a:r>
              <a:rPr lang="en-GB" altLang="en-US" sz="2000" strike="sngStrike" dirty="0">
                <a:solidFill>
                  <a:srgbClr val="FF0000"/>
                </a:solidFill>
                <a:latin typeface="Andika" panose="02000000000000000000" pitchFamily="2" charset="0"/>
              </a:rPr>
              <a:t>Although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Scrambler was hiding in the shadows.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</a:t>
            </a:r>
            <a:r>
              <a:rPr lang="en-GB" altLang="en-US" sz="2000" strike="sngStrike" dirty="0">
                <a:solidFill>
                  <a:srgbClr val="FF0000"/>
                </a:solidFill>
                <a:latin typeface="Andika" panose="02000000000000000000" pitchFamily="2" charset="0"/>
              </a:rPr>
              <a:t>When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Aimee floats past the moon.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</a:t>
            </a:r>
            <a:r>
              <a:rPr lang="en-GB" altLang="en-US" sz="2000" strike="sngStrike" dirty="0">
                <a:solidFill>
                  <a:srgbClr val="FF0000"/>
                </a:solidFill>
                <a:latin typeface="Andika" panose="02000000000000000000" pitchFamily="2" charset="0"/>
              </a:rPr>
              <a:t>Since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Scrambler stole the energy crystal.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After Emile landed on the strange planet,</a:t>
            </a:r>
          </a:p>
        </p:txBody>
      </p:sp>
      <p:sp>
        <p:nvSpPr>
          <p:cNvPr id="5" name="Amber Oval">
            <a:extLst>
              <a:ext uri="{FF2B5EF4-FFF2-40B4-BE49-F238E27FC236}">
                <a16:creationId xmlns:a16="http://schemas.microsoft.com/office/drawing/2014/main" id="{F07F48CA-7B55-E721-6D06-D789861489D2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88DE78D2-F931-6DA7-44E5-9D72BEDBFB60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54FF450-DEAB-DDCA-1F55-0CFEF536BF0B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AFF7E083-7E81-9CB6-5A6C-C96B2D767132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F88912EF-CD27-B1EF-D507-72E8D048D3B2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B54CB76D-2627-7A01-3C79-BE6AB7C1D915}"/>
              </a:ext>
            </a:extLst>
          </p:cNvPr>
          <p:cNvSpPr/>
          <p:nvPr/>
        </p:nvSpPr>
        <p:spPr>
          <a:xfrm>
            <a:off x="1406028" y="466402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E2530B2C-5472-85FF-9E12-28439866E213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30B09A6A-A500-44EF-18E5-1EF8066291FA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46415" y="342900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F9F01547-C568-93CE-08AB-5EFEDB5E6171}"/>
              </a:ext>
            </a:extLst>
          </p:cNvPr>
          <p:cNvCxnSpPr/>
          <p:nvPr/>
        </p:nvCxnSpPr>
        <p:spPr>
          <a:xfrm>
            <a:off x="1453268" y="573831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01E93563-E775-2184-82FF-67B000FE286C}"/>
              </a:ext>
            </a:extLst>
          </p:cNvPr>
          <p:cNvCxnSpPr>
            <a:cxnSpLocks/>
          </p:cNvCxnSpPr>
          <p:nvPr/>
        </p:nvCxnSpPr>
        <p:spPr>
          <a:xfrm>
            <a:off x="2047630" y="553007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761CB765-76D6-16A0-EBF2-6E9BA416C1C0}"/>
              </a:ext>
            </a:extLst>
          </p:cNvPr>
          <p:cNvCxnSpPr>
            <a:cxnSpLocks/>
          </p:cNvCxnSpPr>
          <p:nvPr/>
        </p:nvCxnSpPr>
        <p:spPr>
          <a:xfrm>
            <a:off x="724577" y="364625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67EA4ECE-7C3C-85D5-7DB9-34F7AA60F4AE}"/>
              </a:ext>
            </a:extLst>
          </p:cNvPr>
          <p:cNvCxnSpPr>
            <a:cxnSpLocks/>
          </p:cNvCxnSpPr>
          <p:nvPr/>
        </p:nvCxnSpPr>
        <p:spPr>
          <a:xfrm>
            <a:off x="309372" y="413998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9EBA0738-9DAB-CB65-7261-4D5F31C46AAD}"/>
              </a:ext>
            </a:extLst>
          </p:cNvPr>
          <p:cNvCxnSpPr>
            <a:cxnSpLocks/>
          </p:cNvCxnSpPr>
          <p:nvPr/>
        </p:nvCxnSpPr>
        <p:spPr>
          <a:xfrm>
            <a:off x="2346046" y="516869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22F58F93-FDDF-2FFE-F411-A9FB3E2C5B87}"/>
              </a:ext>
            </a:extLst>
          </p:cNvPr>
          <p:cNvCxnSpPr>
            <a:cxnSpLocks/>
          </p:cNvCxnSpPr>
          <p:nvPr/>
        </p:nvCxnSpPr>
        <p:spPr>
          <a:xfrm>
            <a:off x="2478390" y="470133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EE1205C4-8BB2-D511-4716-43CE20BE7999}"/>
              </a:ext>
            </a:extLst>
          </p:cNvPr>
          <p:cNvCxnSpPr>
            <a:cxnSpLocks/>
          </p:cNvCxnSpPr>
          <p:nvPr/>
        </p:nvCxnSpPr>
        <p:spPr>
          <a:xfrm>
            <a:off x="179299" y="472296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406191FB-8ACE-FC0C-2741-4C70A2150D76}"/>
              </a:ext>
            </a:extLst>
          </p:cNvPr>
          <p:cNvCxnSpPr>
            <a:cxnSpLocks/>
          </p:cNvCxnSpPr>
          <p:nvPr/>
        </p:nvCxnSpPr>
        <p:spPr>
          <a:xfrm flipV="1">
            <a:off x="2399124" y="415403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9C99FDE4-9AC4-336B-C2E1-402A22ADDC29}"/>
              </a:ext>
            </a:extLst>
          </p:cNvPr>
          <p:cNvCxnSpPr>
            <a:cxnSpLocks/>
          </p:cNvCxnSpPr>
          <p:nvPr/>
        </p:nvCxnSpPr>
        <p:spPr>
          <a:xfrm flipV="1">
            <a:off x="339139" y="518509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57B5D20D-0CC5-24F6-8783-B3702366755B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1671CD41-0E64-D4D6-B9D3-E815B26091DA}"/>
              </a:ext>
            </a:extLst>
          </p:cNvPr>
          <p:cNvCxnSpPr>
            <a:cxnSpLocks/>
          </p:cNvCxnSpPr>
          <p:nvPr/>
        </p:nvCxnSpPr>
        <p:spPr>
          <a:xfrm flipV="1">
            <a:off x="699769" y="553007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B2F9A7F9-EEAD-CD5A-2A57-16F3BB09D96A}"/>
              </a:ext>
            </a:extLst>
          </p:cNvPr>
          <p:cNvCxnSpPr>
            <a:cxnSpLocks/>
          </p:cNvCxnSpPr>
          <p:nvPr/>
        </p:nvCxnSpPr>
        <p:spPr>
          <a:xfrm flipV="1">
            <a:off x="2103279" y="368775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374BB21B-7F07-5155-19E8-73E6D1EDD32F}"/>
              </a:ext>
            </a:extLst>
          </p:cNvPr>
          <p:cNvGrpSpPr>
            <a:grpSpLocks/>
          </p:cNvGrpSpPr>
          <p:nvPr/>
        </p:nvGrpSpPr>
        <p:grpSpPr bwMode="auto">
          <a:xfrm>
            <a:off x="1452496" y="3618860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FD9D2697-4C6B-57E9-E8F8-447BE9B83CFF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73ADD74A-488A-849F-701D-855B542337E1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6DAD4000-BF27-AEFE-87E4-846B7562388A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2709FC34-17C0-F139-3F06-AECBDEF0977B}"/>
              </a:ext>
            </a:extLst>
          </p:cNvPr>
          <p:cNvSpPr txBox="1"/>
          <p:nvPr/>
        </p:nvSpPr>
        <p:spPr>
          <a:xfrm>
            <a:off x="243563" y="272158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</p:spTree>
    <p:extLst>
      <p:ext uri="{BB962C8B-B14F-4D97-AF65-F5344CB8AC3E}">
        <p14:creationId xmlns:p14="http://schemas.microsoft.com/office/powerpoint/2010/main" val="40790118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E200322-7DD2-2151-0965-AF85F562833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B87E07BC-EC35-C196-2507-3C01480DF38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B0AC878C-3C34-B469-7A73-BCBCD1D4CEEF}"/>
              </a:ext>
            </a:extLst>
          </p:cNvPr>
          <p:cNvSpPr/>
          <p:nvPr/>
        </p:nvSpPr>
        <p:spPr>
          <a:xfrm>
            <a:off x="478312" y="1682498"/>
            <a:ext cx="11308304" cy="4827809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F6DD2BEF-5909-7A55-6638-671591CEACDB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80291" y="2146599"/>
            <a:ext cx="9108002" cy="10279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Example: “While Aimee scanned the sky for danger,” could become </a:t>
            </a:r>
            <a:b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</a:b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“Aimee scanned the sky for danger,”</a:t>
            </a:r>
            <a:endParaRPr lang="fr-FR" altLang="en-US" sz="2000" dirty="0">
              <a:solidFill>
                <a:schemeClr val="tx1"/>
              </a:solidFill>
              <a:latin typeface="Andika" panose="02000000000000000000" pitchFamily="2" charset="0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7ADC9A2D-7234-2390-ABDE-D90CB14A2363}"/>
              </a:ext>
            </a:extLst>
          </p:cNvPr>
          <p:cNvSpPr txBox="1">
            <a:spLocks/>
          </p:cNvSpPr>
          <p:nvPr/>
        </p:nvSpPr>
        <p:spPr>
          <a:xfrm>
            <a:off x="680549" y="629732"/>
            <a:ext cx="10591800" cy="1367001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Convert these SUBORDINATE clauses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into MAIN clauses!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7F39830D-EAE1-4262-FCAB-126948B5AA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A9C85220-0C05-37E4-6AA2-757C86F4592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09073" y="347693"/>
            <a:ext cx="1402449" cy="173888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18214A62-834D-A4A6-4185-B886412B13A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65232" y="3572577"/>
            <a:ext cx="8228528" cy="2412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</a:t>
            </a:r>
            <a:r>
              <a:rPr lang="en-GB" altLang="en-US" sz="2000" strike="sngStrike" dirty="0">
                <a:solidFill>
                  <a:srgbClr val="FF0000"/>
                </a:solidFill>
                <a:latin typeface="Andika" panose="02000000000000000000" pitchFamily="2" charset="0"/>
              </a:rPr>
              <a:t>Because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Emile forgot his space map.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</a:t>
            </a:r>
            <a:r>
              <a:rPr lang="en-GB" altLang="en-US" sz="2000" strike="sngStrike" dirty="0">
                <a:solidFill>
                  <a:srgbClr val="FF0000"/>
                </a:solidFill>
                <a:latin typeface="Andika" panose="02000000000000000000" pitchFamily="2" charset="0"/>
              </a:rPr>
              <a:t>Although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Scrambler was hiding in the shadows.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</a:t>
            </a:r>
            <a:r>
              <a:rPr lang="en-GB" altLang="en-US" sz="2000" strike="sngStrike" dirty="0">
                <a:solidFill>
                  <a:srgbClr val="FF0000"/>
                </a:solidFill>
                <a:latin typeface="Andika" panose="02000000000000000000" pitchFamily="2" charset="0"/>
              </a:rPr>
              <a:t>When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Aimee floats past the moon.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</a:t>
            </a:r>
            <a:r>
              <a:rPr lang="en-GB" altLang="en-US" sz="2000" strike="sngStrike" dirty="0">
                <a:solidFill>
                  <a:srgbClr val="FF0000"/>
                </a:solidFill>
                <a:latin typeface="Andika" panose="02000000000000000000" pitchFamily="2" charset="0"/>
              </a:rPr>
              <a:t>Since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Scrambler stole the energy crystal.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</a:t>
            </a:r>
            <a:r>
              <a:rPr lang="en-GB" altLang="en-US" sz="2000" strike="sngStrike" dirty="0">
                <a:solidFill>
                  <a:srgbClr val="FF0000"/>
                </a:solidFill>
                <a:latin typeface="Andika" panose="02000000000000000000" pitchFamily="2" charset="0"/>
              </a:rPr>
              <a:t>After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Emile landed on the strange planet.</a:t>
            </a:r>
          </a:p>
        </p:txBody>
      </p:sp>
      <p:sp>
        <p:nvSpPr>
          <p:cNvPr id="5" name="Amber Oval">
            <a:extLst>
              <a:ext uri="{FF2B5EF4-FFF2-40B4-BE49-F238E27FC236}">
                <a16:creationId xmlns:a16="http://schemas.microsoft.com/office/drawing/2014/main" id="{224C5D94-F153-293E-F581-426B42C62AB7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86E2EA09-3A3F-7340-0FE5-8D923A015766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98E0C50-6924-E2DB-0930-0CC927E90B2A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A8B94B35-9601-9653-98D0-8574E45E03CD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FBB262D8-5636-52F3-A0B2-D510B27E1613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21600B25-A6B4-689E-B67B-57FC38C9E373}"/>
              </a:ext>
            </a:extLst>
          </p:cNvPr>
          <p:cNvSpPr/>
          <p:nvPr/>
        </p:nvSpPr>
        <p:spPr>
          <a:xfrm>
            <a:off x="1406028" y="466402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DFE4AE96-6966-AAC8-0055-46FFA6404D45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AD9CB7ED-A16E-D387-7611-DEBAF2D03D1A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46415" y="342900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0973FBC4-3D9D-19B2-179B-EA86BB3FEF14}"/>
              </a:ext>
            </a:extLst>
          </p:cNvPr>
          <p:cNvCxnSpPr/>
          <p:nvPr/>
        </p:nvCxnSpPr>
        <p:spPr>
          <a:xfrm>
            <a:off x="1453268" y="573831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3B7D51D7-15DE-6032-88E3-29F899E1433B}"/>
              </a:ext>
            </a:extLst>
          </p:cNvPr>
          <p:cNvCxnSpPr>
            <a:cxnSpLocks/>
          </p:cNvCxnSpPr>
          <p:nvPr/>
        </p:nvCxnSpPr>
        <p:spPr>
          <a:xfrm>
            <a:off x="2047630" y="553007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5B3EE6D5-62BA-AF20-ADF6-7ECDBF10C48F}"/>
              </a:ext>
            </a:extLst>
          </p:cNvPr>
          <p:cNvCxnSpPr>
            <a:cxnSpLocks/>
          </p:cNvCxnSpPr>
          <p:nvPr/>
        </p:nvCxnSpPr>
        <p:spPr>
          <a:xfrm>
            <a:off x="724577" y="364625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915F980F-75C9-CC77-4ECC-903674BE193A}"/>
              </a:ext>
            </a:extLst>
          </p:cNvPr>
          <p:cNvCxnSpPr>
            <a:cxnSpLocks/>
          </p:cNvCxnSpPr>
          <p:nvPr/>
        </p:nvCxnSpPr>
        <p:spPr>
          <a:xfrm>
            <a:off x="309372" y="413998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49513881-0F74-7C78-E55F-C4B31D3F01B7}"/>
              </a:ext>
            </a:extLst>
          </p:cNvPr>
          <p:cNvCxnSpPr>
            <a:cxnSpLocks/>
          </p:cNvCxnSpPr>
          <p:nvPr/>
        </p:nvCxnSpPr>
        <p:spPr>
          <a:xfrm>
            <a:off x="2346046" y="516869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491DCD45-1EC9-2DF4-E080-384ABF180707}"/>
              </a:ext>
            </a:extLst>
          </p:cNvPr>
          <p:cNvCxnSpPr>
            <a:cxnSpLocks/>
          </p:cNvCxnSpPr>
          <p:nvPr/>
        </p:nvCxnSpPr>
        <p:spPr>
          <a:xfrm>
            <a:off x="2478390" y="470133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4809CBB7-D38F-67B7-AA5B-EE0C6AD73D16}"/>
              </a:ext>
            </a:extLst>
          </p:cNvPr>
          <p:cNvCxnSpPr>
            <a:cxnSpLocks/>
          </p:cNvCxnSpPr>
          <p:nvPr/>
        </p:nvCxnSpPr>
        <p:spPr>
          <a:xfrm>
            <a:off x="179299" y="472296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C7023300-EF44-1439-3000-1A1A8E9E3AE4}"/>
              </a:ext>
            </a:extLst>
          </p:cNvPr>
          <p:cNvCxnSpPr>
            <a:cxnSpLocks/>
          </p:cNvCxnSpPr>
          <p:nvPr/>
        </p:nvCxnSpPr>
        <p:spPr>
          <a:xfrm flipV="1">
            <a:off x="2399124" y="415403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7875E4F7-18FB-468D-171E-E5E304BD61C0}"/>
              </a:ext>
            </a:extLst>
          </p:cNvPr>
          <p:cNvCxnSpPr>
            <a:cxnSpLocks/>
          </p:cNvCxnSpPr>
          <p:nvPr/>
        </p:nvCxnSpPr>
        <p:spPr>
          <a:xfrm flipV="1">
            <a:off x="339139" y="518509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4C561000-6840-6186-DB32-5C21A6104802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7CEF3C99-044B-C347-A78C-DDC3FA634F26}"/>
              </a:ext>
            </a:extLst>
          </p:cNvPr>
          <p:cNvCxnSpPr>
            <a:cxnSpLocks/>
          </p:cNvCxnSpPr>
          <p:nvPr/>
        </p:nvCxnSpPr>
        <p:spPr>
          <a:xfrm flipV="1">
            <a:off x="699769" y="553007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E0E22AE8-05D2-6B8F-DEED-D76E77A6B775}"/>
              </a:ext>
            </a:extLst>
          </p:cNvPr>
          <p:cNvCxnSpPr>
            <a:cxnSpLocks/>
          </p:cNvCxnSpPr>
          <p:nvPr/>
        </p:nvCxnSpPr>
        <p:spPr>
          <a:xfrm flipV="1">
            <a:off x="2103279" y="368775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ED2F0774-8D1A-A063-141A-C8F5605AC214}"/>
              </a:ext>
            </a:extLst>
          </p:cNvPr>
          <p:cNvGrpSpPr>
            <a:grpSpLocks/>
          </p:cNvGrpSpPr>
          <p:nvPr/>
        </p:nvGrpSpPr>
        <p:grpSpPr bwMode="auto">
          <a:xfrm>
            <a:off x="1452496" y="3618860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01DA67DB-6FAB-60BB-2D47-442360AC2BA9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D820EEE5-5289-FED3-CCD3-BCCA1984239E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933053DC-8A72-7C71-6293-6AE8D4CF0227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9C29D931-62ED-79E0-5AD2-8C15E0F56EA0}"/>
              </a:ext>
            </a:extLst>
          </p:cNvPr>
          <p:cNvSpPr txBox="1"/>
          <p:nvPr/>
        </p:nvSpPr>
        <p:spPr>
          <a:xfrm>
            <a:off x="243563" y="272158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</p:spTree>
    <p:extLst>
      <p:ext uri="{BB962C8B-B14F-4D97-AF65-F5344CB8AC3E}">
        <p14:creationId xmlns:p14="http://schemas.microsoft.com/office/powerpoint/2010/main" val="19917558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502993EB-BEC5-A1F4-818A-FAC580D80C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/>
        </p:nvGraphicFramePr>
        <p:xfrm>
          <a:off x="76201" y="123824"/>
          <a:ext cx="12011024" cy="60719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11352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  <a:gridCol w="3384822">
                  <a:extLst>
                    <a:ext uri="{9D8B030D-6E8A-4147-A177-3AD203B41FA5}">
                      <a16:colId xmlns:a16="http://schemas.microsoft.com/office/drawing/2014/main" val="3218423113"/>
                    </a:ext>
                  </a:extLst>
                </a:gridCol>
                <a:gridCol w="2447925">
                  <a:extLst>
                    <a:ext uri="{9D8B030D-6E8A-4147-A177-3AD203B41FA5}">
                      <a16:colId xmlns:a16="http://schemas.microsoft.com/office/drawing/2014/main" val="3479947622"/>
                    </a:ext>
                  </a:extLst>
                </a:gridCol>
                <a:gridCol w="2066925">
                  <a:extLst>
                    <a:ext uri="{9D8B030D-6E8A-4147-A177-3AD203B41FA5}">
                      <a16:colId xmlns:a16="http://schemas.microsoft.com/office/drawing/2014/main" val="118736995"/>
                    </a:ext>
                  </a:extLst>
                </a:gridCol>
              </a:tblGrid>
              <a:tr h="510407">
                <a:tc>
                  <a:txBody>
                    <a:bodyPr/>
                    <a:lstStyle/>
                    <a:p>
                      <a:r>
                        <a:rPr lang="en-GB" sz="1400" dirty="0"/>
                        <a:t>Composition 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GB" sz="1400" dirty="0"/>
                        <a:t>Example Question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sz="4400" dirty="0"/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/>
                        <a:t>Code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602919">
                <a:tc>
                  <a:txBody>
                    <a:bodyPr/>
                    <a:lstStyle/>
                    <a:p>
                      <a:r>
                        <a:rPr lang="en-GB" sz="1400" dirty="0"/>
                        <a:t>Spot the connective!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rtl="0" fontAlgn="b">
                        <a:buNone/>
                      </a:pPr>
                      <a:r>
                        <a:rPr lang="en-GB" sz="1400" dirty="0">
                          <a:effectLst/>
                        </a:rPr>
                        <a:t>She likes reading and enjoys writing.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 rtl="0" fontAlgn="b">
                        <a:buNone/>
                      </a:pPr>
                      <a:r>
                        <a:rPr lang="en-GB" sz="1400" dirty="0">
                          <a:effectLst/>
                        </a:rPr>
                        <a:t>And/likes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i="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Gconnect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827501023"/>
                  </a:ext>
                </a:extLst>
              </a:tr>
              <a:tr h="602919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co-ordinating conjunction (FANBOYS)!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co-ordinating conjunction (FANBOYS)!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She stayed home, for it was raining.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Gconjunctions1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800653337"/>
                  </a:ext>
                </a:extLst>
              </a:tr>
              <a:tr h="602919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co-ordinating conjunction? - Co-</a:t>
                      </a:r>
                      <a:r>
                        <a:rPr lang="en-GB" sz="14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ord</a:t>
                      </a: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conjunction, </a:t>
                      </a:r>
                      <a:r>
                        <a:rPr lang="en-GB" sz="14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subord</a:t>
                      </a: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conjunction, noun, &amp; verb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Which word is a </a:t>
                      </a:r>
                      <a:r>
                        <a:rPr lang="en-GB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co-ordinating conjunction</a:t>
                      </a: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For/sun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GCoordConj2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686086147"/>
                  </a:ext>
                </a:extLst>
              </a:tr>
              <a:tr h="602919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dirty="0"/>
                        <a:t>Spot the subordinate conjunction 1.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Select the subordinate conjunction in the following sentence: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Because my coffee was too cold, I heated it in the microwave.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GSubConj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803577772"/>
                  </a:ext>
                </a:extLst>
              </a:tr>
              <a:tr h="602919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conjunction - Co-</a:t>
                      </a:r>
                      <a:r>
                        <a:rPr lang="en-GB" sz="14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ord</a:t>
                      </a: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&amp; sub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conjunction.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Pizza and burgers are my favourite snacks.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Gconjunctions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11171553"/>
                  </a:ext>
                </a:extLst>
              </a:tr>
              <a:tr h="602919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Noun phrase or clause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Is this a </a:t>
                      </a:r>
                      <a:r>
                        <a:rPr lang="en-GB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phrase</a:t>
                      </a: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or a </a:t>
                      </a:r>
                      <a:r>
                        <a:rPr lang="en-GB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clause: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The shimmering silver moon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GPhraseClause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484762695"/>
                  </a:ext>
                </a:extLst>
              </a:tr>
              <a:tr h="663820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dirty="0"/>
                        <a:t>Is it a clause?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Are the words 'the tall, ancient oak tree' a clause &amp; why?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No. There is no verb.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GClause1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254379990"/>
                  </a:ext>
                </a:extLst>
              </a:tr>
              <a:tr h="602919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subordinate clause.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Identify the subordinate clause in the followings sentence: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Because my coffee was too cold, I heated it in the microwave.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GSubCla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95030386"/>
                  </a:ext>
                </a:extLst>
              </a:tr>
              <a:tr h="602919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Main clause or subordinate clause 1?</a:t>
                      </a:r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Is the clause 'until it got dark' a main (independent) or subordinate (dependent) clause?</a:t>
                      </a:r>
                    </a:p>
                  </a:txBody>
                  <a:tcPr marL="28575" marR="28575" marT="0" marB="0" anchor="ctr"/>
                </a:tc>
                <a:tc hMerge="1"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GClause2, </a:t>
                      </a:r>
                      <a:r>
                        <a:rPr lang="en-GB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GMainorSubordClause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884771740"/>
                  </a:ext>
                </a:extLst>
              </a:tr>
            </a:tbl>
          </a:graphicData>
        </a:graphic>
      </p:graphicFrame>
      <p:sp>
        <p:nvSpPr>
          <p:cNvPr id="2" name="Rectangle: Rounded Corners 1">
            <a:hlinkClick r:id="rId3"/>
            <a:extLst>
              <a:ext uri="{FF2B5EF4-FFF2-40B4-BE49-F238E27FC236}">
                <a16:creationId xmlns:a16="http://schemas.microsoft.com/office/drawing/2014/main" id="{0D861451-32EC-A82C-4800-4079B569781D}"/>
              </a:ext>
            </a:extLst>
          </p:cNvPr>
          <p:cNvSpPr/>
          <p:nvPr/>
        </p:nvSpPr>
        <p:spPr>
          <a:xfrm>
            <a:off x="3330636" y="6194420"/>
            <a:ext cx="5530727" cy="539756"/>
          </a:xfrm>
          <a:prstGeom prst="roundRect">
            <a:avLst/>
          </a:prstGeom>
          <a:solidFill>
            <a:srgbClr val="FF0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7924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840</Words>
  <Application>Microsoft Office PowerPoint</Application>
  <PresentationFormat>Widescreen</PresentationFormat>
  <Paragraphs>129</Paragraphs>
  <Slides>8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1" baseType="lpstr">
      <vt:lpstr>Arial</vt:lpstr>
      <vt:lpstr>Andika</vt:lpstr>
      <vt:lpstr>Office Theme</vt:lpstr>
      <vt:lpstr> How to Use this PowerPoint</vt:lpstr>
      <vt:lpstr>AIMEE’S CHALLENGE!!!</vt:lpstr>
      <vt:lpstr>AIMEE’S CHALLENGE!!!</vt:lpstr>
      <vt:lpstr>AIMEE’S CHALLENGE!!!</vt:lpstr>
      <vt:lpstr>AIMEE’S CHALLENGE!!!</vt:lpstr>
      <vt:lpstr>AIMEE’S CHALLENGE!!!</vt:lpstr>
      <vt:lpstr>AIMEE’S CHALLENGE!!!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2</cp:revision>
  <dcterms:created xsi:type="dcterms:W3CDTF">2022-05-31T09:42:07Z</dcterms:created>
  <dcterms:modified xsi:type="dcterms:W3CDTF">2025-12-22T09:09:20Z</dcterms:modified>
</cp:coreProperties>
</file>