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8"/>
  </p:notesMasterIdLst>
  <p:sldIdLst>
    <p:sldId id="390" r:id="rId2"/>
    <p:sldId id="508" r:id="rId3"/>
    <p:sldId id="523" r:id="rId4"/>
    <p:sldId id="524" r:id="rId5"/>
    <p:sldId id="525" r:id="rId6"/>
    <p:sldId id="532" r:id="rId7"/>
  </p:sldIdLst>
  <p:sldSz cx="12192000" cy="6858000"/>
  <p:notesSz cx="6858000" cy="9144000"/>
  <p:embeddedFontLst>
    <p:embeddedFont>
      <p:font typeface="Andika" panose="02000000000000000000" pitchFamily="2" charset="0"/>
      <p:regular r:id="rId9"/>
      <p:bold r:id="rId10"/>
      <p:italic r:id="rId11"/>
      <p:boldItalic r:id="rId12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BA83422-6778-40F9-B9BC-45028A2C9118}" v="3" dt="2025-12-15T11:27:55.439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1" d="100"/>
          <a:sy n="101" d="100"/>
        </p:scale>
        <p:origin x="87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presProps" Target="presProps.xml"/><Relationship Id="rId18" Type="http://schemas.microsoft.com/office/2018/10/relationships/authors" Target="author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font" Target="fonts/font2.fntdata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22/12/2025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0E53828-4C55-40DF-D037-F032801161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5B9A210-5000-BCB8-D776-221A6B76D52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57A2227-E7BC-816D-1343-9F296789F37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0D91A76-CFCC-81B7-B5C6-B3C809207C7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5353152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1690862-86EC-A9CD-4D4F-15CB20C480C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02C7EC1-6CB1-A2AA-FB93-A339D529CFE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6EA3AD5-CF2C-8CD7-2924-CE699353D7D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149F499-5A2E-5ED2-338E-8C077D8DC32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5848979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1C29D47-9452-1569-8990-CF7E5E70A47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858061A-52A4-6870-CBA9-8CDAC89A399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9F332AB-921F-8C1A-8C07-8BE05D66AE3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4BA86A4-32E5-7501-7E34-8E3B6FAB140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437608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0A62F8F-AB2F-655D-3B1F-6C87C052FCE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8597348-B84B-2A43-3532-15F0DE4AA87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B2F874F-2A02-6C6C-7C76-474B0A3A55E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12D9BE5-24CA-8C68-FEA6-CFEEF684D22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803272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>
                <a:latin typeface="Andika" panose="02000000000000000000" pitchFamily="2" charset="0"/>
              </a:rPr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744740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office.com/Pages/ResponsePage.aspx?id=KXI8YMEiwUOjgEvkVqYFjsqqRugkSxNLsNDyMI4WsoRUQUM5SjFDTThIV1EyR08zUzg4V0NCNkYxWC4u" TargetMode="Externa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6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515382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51D17B4-553D-F633-4D5E-085F27E1C76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8E7DB1D4-B3D5-84D4-830D-AAB53BE3EB0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84E358B7-1617-E266-CAD3-FB2E115D086C}"/>
              </a:ext>
            </a:extLst>
          </p:cNvPr>
          <p:cNvSpPr/>
          <p:nvPr/>
        </p:nvSpPr>
        <p:spPr>
          <a:xfrm>
            <a:off x="207099" y="1885493"/>
            <a:ext cx="11842067" cy="4834621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50D8FBDD-693E-2599-B803-20EABCEBDA34}"/>
              </a:ext>
            </a:extLst>
          </p:cNvPr>
          <p:cNvSpPr txBox="1">
            <a:spLocks/>
          </p:cNvSpPr>
          <p:nvPr/>
        </p:nvSpPr>
        <p:spPr>
          <a:xfrm>
            <a:off x="644085" y="886785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Can you write a sentence in each of the 3 sentence structures below?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FB5FAE1D-D80C-B1CE-E395-D8BF62AD9C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08696" y="324455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477D9DF3-8C8F-01BC-760D-DD1B01C71E2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32024" y="-852100"/>
            <a:ext cx="1402449" cy="1738885"/>
          </a:xfrm>
          <a:prstGeom prst="rect">
            <a:avLst/>
          </a:prstGeom>
        </p:spPr>
      </p:pic>
      <p:sp>
        <p:nvSpPr>
          <p:cNvPr id="3" name="Red Oval">
            <a:extLst>
              <a:ext uri="{FF2B5EF4-FFF2-40B4-BE49-F238E27FC236}">
                <a16:creationId xmlns:a16="http://schemas.microsoft.com/office/drawing/2014/main" id="{CEEFEEE0-DA3E-6135-7A5E-4F46BF2B2E7A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5" name="Amber Oval">
            <a:extLst>
              <a:ext uri="{FF2B5EF4-FFF2-40B4-BE49-F238E27FC236}">
                <a16:creationId xmlns:a16="http://schemas.microsoft.com/office/drawing/2014/main" id="{4E0CED67-3544-627A-60FC-E75673D18255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75CDE3DC-D5CE-21D8-68E0-1F5EA7E3348F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D7ADB80-F498-0367-641D-4AA3B2AB36B3}"/>
              </a:ext>
            </a:extLst>
          </p:cNvPr>
          <p:cNvSpPr txBox="1"/>
          <p:nvPr/>
        </p:nvSpPr>
        <p:spPr>
          <a:xfrm>
            <a:off x="310395" y="5850704"/>
            <a:ext cx="2254291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49AF9F59-0E86-1C7D-33A7-376F89B2E139}"/>
              </a:ext>
            </a:extLst>
          </p:cNvPr>
          <p:cNvSpPr txBox="1"/>
          <p:nvPr/>
        </p:nvSpPr>
        <p:spPr>
          <a:xfrm>
            <a:off x="323137" y="5850704"/>
            <a:ext cx="2228807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9295EE05-F4BB-0C70-BA3B-E548BEF01DE4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779AC1C6-2F17-443C-C468-D5483A2B6102}"/>
              </a:ext>
            </a:extLst>
          </p:cNvPr>
          <p:cNvSpPr/>
          <p:nvPr/>
        </p:nvSpPr>
        <p:spPr>
          <a:xfrm>
            <a:off x="1369564" y="4279980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1A2304A6-5557-4A03-C7B4-49D18ED5466C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09951" y="3044952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25AB307A-F28B-2FB4-D000-B8F73070B88A}"/>
              </a:ext>
            </a:extLst>
          </p:cNvPr>
          <p:cNvCxnSpPr/>
          <p:nvPr/>
        </p:nvCxnSpPr>
        <p:spPr>
          <a:xfrm>
            <a:off x="1416804" y="5354262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393FEBC9-1DDC-32DF-AEF1-0814C8691E54}"/>
              </a:ext>
            </a:extLst>
          </p:cNvPr>
          <p:cNvCxnSpPr>
            <a:cxnSpLocks/>
          </p:cNvCxnSpPr>
          <p:nvPr/>
        </p:nvCxnSpPr>
        <p:spPr>
          <a:xfrm>
            <a:off x="2011166" y="5146026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84A52A79-8E43-E4F1-E462-4FF4377DD63C}"/>
              </a:ext>
            </a:extLst>
          </p:cNvPr>
          <p:cNvCxnSpPr>
            <a:cxnSpLocks/>
          </p:cNvCxnSpPr>
          <p:nvPr/>
        </p:nvCxnSpPr>
        <p:spPr>
          <a:xfrm>
            <a:off x="688113" y="3262205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7308D9DE-88FD-65F3-2644-D4DC75F7745A}"/>
              </a:ext>
            </a:extLst>
          </p:cNvPr>
          <p:cNvCxnSpPr>
            <a:cxnSpLocks/>
          </p:cNvCxnSpPr>
          <p:nvPr/>
        </p:nvCxnSpPr>
        <p:spPr>
          <a:xfrm>
            <a:off x="272908" y="3755941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794FEBDF-E47B-29E7-6641-F08A12264B36}"/>
              </a:ext>
            </a:extLst>
          </p:cNvPr>
          <p:cNvCxnSpPr>
            <a:cxnSpLocks/>
          </p:cNvCxnSpPr>
          <p:nvPr/>
        </p:nvCxnSpPr>
        <p:spPr>
          <a:xfrm>
            <a:off x="2309582" y="4784650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806B3E82-641B-1A9B-5849-88FB08D56E44}"/>
              </a:ext>
            </a:extLst>
          </p:cNvPr>
          <p:cNvCxnSpPr>
            <a:cxnSpLocks/>
          </p:cNvCxnSpPr>
          <p:nvPr/>
        </p:nvCxnSpPr>
        <p:spPr>
          <a:xfrm>
            <a:off x="3022305" y="558486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AB14B171-12BF-8ACA-634C-2E03245B83B7}"/>
              </a:ext>
            </a:extLst>
          </p:cNvPr>
          <p:cNvCxnSpPr>
            <a:cxnSpLocks/>
          </p:cNvCxnSpPr>
          <p:nvPr/>
        </p:nvCxnSpPr>
        <p:spPr>
          <a:xfrm>
            <a:off x="142835" y="4338918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181AD1F9-3D54-E1F6-9B71-6CA1356A4F2D}"/>
              </a:ext>
            </a:extLst>
          </p:cNvPr>
          <p:cNvCxnSpPr>
            <a:cxnSpLocks/>
          </p:cNvCxnSpPr>
          <p:nvPr/>
        </p:nvCxnSpPr>
        <p:spPr>
          <a:xfrm flipV="1">
            <a:off x="2362660" y="3769991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8B31E381-B5A8-0CD7-7C0A-D0618344D3A0}"/>
              </a:ext>
            </a:extLst>
          </p:cNvPr>
          <p:cNvCxnSpPr>
            <a:cxnSpLocks/>
          </p:cNvCxnSpPr>
          <p:nvPr/>
        </p:nvCxnSpPr>
        <p:spPr>
          <a:xfrm flipV="1">
            <a:off x="302675" y="4801046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F1E86088-2C35-4F13-6BBA-DF943E9F7CC5}"/>
              </a:ext>
            </a:extLst>
          </p:cNvPr>
          <p:cNvSpPr txBox="1"/>
          <p:nvPr/>
        </p:nvSpPr>
        <p:spPr>
          <a:xfrm>
            <a:off x="349676" y="5850704"/>
            <a:ext cx="2175729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7C732B6B-DA2D-1F43-2C32-9C0172B4F137}"/>
              </a:ext>
            </a:extLst>
          </p:cNvPr>
          <p:cNvCxnSpPr>
            <a:cxnSpLocks/>
          </p:cNvCxnSpPr>
          <p:nvPr/>
        </p:nvCxnSpPr>
        <p:spPr>
          <a:xfrm flipV="1">
            <a:off x="663305" y="5146026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D6879C88-23F4-DADB-AEBE-0E8AB290B90C}"/>
              </a:ext>
            </a:extLst>
          </p:cNvPr>
          <p:cNvCxnSpPr>
            <a:cxnSpLocks/>
          </p:cNvCxnSpPr>
          <p:nvPr/>
        </p:nvCxnSpPr>
        <p:spPr>
          <a:xfrm flipV="1">
            <a:off x="2066815" y="3303702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8CA497DA-BBF5-7AC1-FEBB-25BD7B423067}"/>
              </a:ext>
            </a:extLst>
          </p:cNvPr>
          <p:cNvGrpSpPr>
            <a:grpSpLocks/>
          </p:cNvGrpSpPr>
          <p:nvPr/>
        </p:nvGrpSpPr>
        <p:grpSpPr bwMode="auto">
          <a:xfrm>
            <a:off x="1416032" y="3234812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30A16053-C05C-36B2-3FF4-EAB60CD3875B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BB04B39C-302A-C023-8F1E-01E0CD564D15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F2CF5BA8-60AD-A4EC-CF83-A3F3BBDBB224}"/>
              </a:ext>
            </a:extLst>
          </p:cNvPr>
          <p:cNvSpPr txBox="1"/>
          <p:nvPr/>
        </p:nvSpPr>
        <p:spPr>
          <a:xfrm>
            <a:off x="349676" y="5850704"/>
            <a:ext cx="2175729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23BBC753-84D6-D35E-E8D3-1D49B9B67875}"/>
              </a:ext>
            </a:extLst>
          </p:cNvPr>
          <p:cNvSpPr txBox="1"/>
          <p:nvPr/>
        </p:nvSpPr>
        <p:spPr>
          <a:xfrm>
            <a:off x="207099" y="2337536"/>
            <a:ext cx="2417865" cy="510778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E8F9AD54-11F6-C9DA-8547-205A377BDE4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58533" y="3479261"/>
            <a:ext cx="6641839" cy="29885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1">
            <a:norm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5725" algn="ctr">
              <a:lnSpc>
                <a:spcPct val="150000"/>
              </a:lnSpc>
              <a:spcBef>
                <a:spcPct val="0"/>
              </a:spcBef>
              <a:buNone/>
            </a:pPr>
            <a:endParaRPr lang="en-GB" altLang="en-US" sz="28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61" name="Title 1">
            <a:extLst>
              <a:ext uri="{FF2B5EF4-FFF2-40B4-BE49-F238E27FC236}">
                <a16:creationId xmlns:a16="http://schemas.microsoft.com/office/drawing/2014/main" id="{6AA6754E-D6B7-5055-3A03-70D154664F5F}"/>
              </a:ext>
            </a:extLst>
          </p:cNvPr>
          <p:cNvSpPr txBox="1">
            <a:spLocks/>
          </p:cNvSpPr>
          <p:nvPr/>
        </p:nvSpPr>
        <p:spPr>
          <a:xfrm>
            <a:off x="3644324" y="3918650"/>
            <a:ext cx="1918669" cy="7005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Main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Clause 1  </a:t>
            </a:r>
          </a:p>
        </p:txBody>
      </p:sp>
      <p:sp>
        <p:nvSpPr>
          <p:cNvPr id="63" name="Plus Sign 62">
            <a:extLst>
              <a:ext uri="{FF2B5EF4-FFF2-40B4-BE49-F238E27FC236}">
                <a16:creationId xmlns:a16="http://schemas.microsoft.com/office/drawing/2014/main" id="{25FDE9F3-40E9-4B3C-AE5F-8CA46DA09A02}"/>
              </a:ext>
            </a:extLst>
          </p:cNvPr>
          <p:cNvSpPr/>
          <p:nvPr/>
        </p:nvSpPr>
        <p:spPr>
          <a:xfrm>
            <a:off x="5858172" y="4096214"/>
            <a:ext cx="579383" cy="474736"/>
          </a:xfrm>
          <a:prstGeom prst="mathPlu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 fontScale="25000" lnSpcReduction="20000"/>
          </a:bodyPr>
          <a:lstStyle/>
          <a:p>
            <a:pPr algn="ctr"/>
            <a:endParaRPr lang="en-GB"/>
          </a:p>
        </p:txBody>
      </p:sp>
      <p:sp>
        <p:nvSpPr>
          <p:cNvPr id="64" name="Plus Sign 63">
            <a:extLst>
              <a:ext uri="{FF2B5EF4-FFF2-40B4-BE49-F238E27FC236}">
                <a16:creationId xmlns:a16="http://schemas.microsoft.com/office/drawing/2014/main" id="{DC195F42-40E6-1AF5-BA73-049FD4915397}"/>
              </a:ext>
            </a:extLst>
          </p:cNvPr>
          <p:cNvSpPr/>
          <p:nvPr/>
        </p:nvSpPr>
        <p:spPr>
          <a:xfrm>
            <a:off x="8989002" y="4096214"/>
            <a:ext cx="579383" cy="474736"/>
          </a:xfrm>
          <a:prstGeom prst="mathPlu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 fontScale="25000" lnSpcReduction="20000"/>
          </a:bodyPr>
          <a:lstStyle/>
          <a:p>
            <a:pPr algn="ctr"/>
            <a:endParaRPr lang="en-GB"/>
          </a:p>
        </p:txBody>
      </p:sp>
      <p:sp>
        <p:nvSpPr>
          <p:cNvPr id="65" name="Title 1">
            <a:extLst>
              <a:ext uri="{FF2B5EF4-FFF2-40B4-BE49-F238E27FC236}">
                <a16:creationId xmlns:a16="http://schemas.microsoft.com/office/drawing/2014/main" id="{84E4E23E-9AE7-01F4-3C2B-FE99E363125A}"/>
              </a:ext>
            </a:extLst>
          </p:cNvPr>
          <p:cNvSpPr txBox="1">
            <a:spLocks/>
          </p:cNvSpPr>
          <p:nvPr/>
        </p:nvSpPr>
        <p:spPr>
          <a:xfrm>
            <a:off x="6607099" y="3934859"/>
            <a:ext cx="2074387" cy="700506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Co-ordinating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Conjunction</a:t>
            </a:r>
          </a:p>
        </p:txBody>
      </p:sp>
      <p:sp>
        <p:nvSpPr>
          <p:cNvPr id="66" name="Title 1">
            <a:extLst>
              <a:ext uri="{FF2B5EF4-FFF2-40B4-BE49-F238E27FC236}">
                <a16:creationId xmlns:a16="http://schemas.microsoft.com/office/drawing/2014/main" id="{31F98595-4DF6-FF5D-65C1-6DACA2132EE4}"/>
              </a:ext>
            </a:extLst>
          </p:cNvPr>
          <p:cNvSpPr txBox="1">
            <a:spLocks/>
          </p:cNvSpPr>
          <p:nvPr/>
        </p:nvSpPr>
        <p:spPr>
          <a:xfrm>
            <a:off x="3644871" y="4790627"/>
            <a:ext cx="1918669" cy="7005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Main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Clause 1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68" name="Plus Sign 67">
            <a:extLst>
              <a:ext uri="{FF2B5EF4-FFF2-40B4-BE49-F238E27FC236}">
                <a16:creationId xmlns:a16="http://schemas.microsoft.com/office/drawing/2014/main" id="{E6F20FA7-88F6-279F-C7AA-8974A50F2123}"/>
              </a:ext>
            </a:extLst>
          </p:cNvPr>
          <p:cNvSpPr/>
          <p:nvPr/>
        </p:nvSpPr>
        <p:spPr>
          <a:xfrm>
            <a:off x="5879024" y="4922129"/>
            <a:ext cx="579383" cy="474736"/>
          </a:xfrm>
          <a:prstGeom prst="mathPlu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 fontScale="25000" lnSpcReduction="20000"/>
          </a:bodyPr>
          <a:lstStyle/>
          <a:p>
            <a:pPr algn="ctr"/>
            <a:endParaRPr lang="en-GB"/>
          </a:p>
        </p:txBody>
      </p:sp>
      <p:sp>
        <p:nvSpPr>
          <p:cNvPr id="76" name="Title 1">
            <a:extLst>
              <a:ext uri="{FF2B5EF4-FFF2-40B4-BE49-F238E27FC236}">
                <a16:creationId xmlns:a16="http://schemas.microsoft.com/office/drawing/2014/main" id="{9719888D-9C74-DCB7-F000-AACD32DF1C59}"/>
              </a:ext>
            </a:extLst>
          </p:cNvPr>
          <p:cNvSpPr txBox="1">
            <a:spLocks/>
          </p:cNvSpPr>
          <p:nvPr/>
        </p:nvSpPr>
        <p:spPr>
          <a:xfrm>
            <a:off x="3644324" y="5650420"/>
            <a:ext cx="2074387" cy="7005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Subordinate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Clause 1 </a:t>
            </a:r>
          </a:p>
        </p:txBody>
      </p:sp>
      <p:sp>
        <p:nvSpPr>
          <p:cNvPr id="77" name="Title 1">
            <a:extLst>
              <a:ext uri="{FF2B5EF4-FFF2-40B4-BE49-F238E27FC236}">
                <a16:creationId xmlns:a16="http://schemas.microsoft.com/office/drawing/2014/main" id="{58633D49-64ED-9B29-FAB2-36E0EC82B791}"/>
              </a:ext>
            </a:extLst>
          </p:cNvPr>
          <p:cNvSpPr txBox="1">
            <a:spLocks/>
          </p:cNvSpPr>
          <p:nvPr/>
        </p:nvSpPr>
        <p:spPr>
          <a:xfrm>
            <a:off x="7832843" y="5662195"/>
            <a:ext cx="1690151" cy="7005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Main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Clause 1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79" name="Plus Sign 78">
            <a:extLst>
              <a:ext uri="{FF2B5EF4-FFF2-40B4-BE49-F238E27FC236}">
                <a16:creationId xmlns:a16="http://schemas.microsoft.com/office/drawing/2014/main" id="{FDFEB9F5-86CD-6043-BBC6-4146EDF83D9C}"/>
              </a:ext>
            </a:extLst>
          </p:cNvPr>
          <p:cNvSpPr/>
          <p:nvPr/>
        </p:nvSpPr>
        <p:spPr>
          <a:xfrm>
            <a:off x="7236695" y="5787560"/>
            <a:ext cx="579383" cy="474736"/>
          </a:xfrm>
          <a:prstGeom prst="mathPlu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 fontScale="25000" lnSpcReduction="20000"/>
          </a:bodyPr>
          <a:lstStyle/>
          <a:p>
            <a:pPr algn="ctr"/>
            <a:endParaRPr lang="en-GB"/>
          </a:p>
        </p:txBody>
      </p:sp>
      <p:sp>
        <p:nvSpPr>
          <p:cNvPr id="81" name="Title 1">
            <a:extLst>
              <a:ext uri="{FF2B5EF4-FFF2-40B4-BE49-F238E27FC236}">
                <a16:creationId xmlns:a16="http://schemas.microsoft.com/office/drawing/2014/main" id="{286EA0C5-03A7-B51D-18D2-F42177CDE5F9}"/>
              </a:ext>
            </a:extLst>
          </p:cNvPr>
          <p:cNvSpPr txBox="1">
            <a:spLocks/>
          </p:cNvSpPr>
          <p:nvPr/>
        </p:nvSpPr>
        <p:spPr>
          <a:xfrm>
            <a:off x="9719633" y="3949118"/>
            <a:ext cx="2153418" cy="7005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Main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clause 2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82" name="Title 1">
            <a:extLst>
              <a:ext uri="{FF2B5EF4-FFF2-40B4-BE49-F238E27FC236}">
                <a16:creationId xmlns:a16="http://schemas.microsoft.com/office/drawing/2014/main" id="{7ED0F303-596E-3B86-9B95-75F5B93F1279}"/>
              </a:ext>
            </a:extLst>
          </p:cNvPr>
          <p:cNvSpPr txBox="1">
            <a:spLocks/>
          </p:cNvSpPr>
          <p:nvPr/>
        </p:nvSpPr>
        <p:spPr>
          <a:xfrm>
            <a:off x="6535097" y="4764088"/>
            <a:ext cx="2153419" cy="7005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Subordinate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Clause 1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85" name="Plus Sign 84">
            <a:extLst>
              <a:ext uri="{FF2B5EF4-FFF2-40B4-BE49-F238E27FC236}">
                <a16:creationId xmlns:a16="http://schemas.microsoft.com/office/drawing/2014/main" id="{A3F7551C-C40C-BBD5-D284-502F18FC0E61}"/>
              </a:ext>
            </a:extLst>
          </p:cNvPr>
          <p:cNvSpPr/>
          <p:nvPr/>
        </p:nvSpPr>
        <p:spPr>
          <a:xfrm>
            <a:off x="5943603" y="5745827"/>
            <a:ext cx="579383" cy="474736"/>
          </a:xfrm>
          <a:prstGeom prst="mathPlu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 fontScale="25000" lnSpcReduction="20000"/>
          </a:bodyPr>
          <a:lstStyle/>
          <a:p>
            <a:pPr algn="ctr"/>
            <a:endParaRPr lang="en-GB"/>
          </a:p>
        </p:txBody>
      </p:sp>
      <p:sp>
        <p:nvSpPr>
          <p:cNvPr id="86" name="TextBox 85">
            <a:extLst>
              <a:ext uri="{FF2B5EF4-FFF2-40B4-BE49-F238E27FC236}">
                <a16:creationId xmlns:a16="http://schemas.microsoft.com/office/drawing/2014/main" id="{B17C222E-6887-BE67-8EC0-3F3A288A549E}"/>
              </a:ext>
            </a:extLst>
          </p:cNvPr>
          <p:cNvSpPr txBox="1"/>
          <p:nvPr/>
        </p:nvSpPr>
        <p:spPr>
          <a:xfrm>
            <a:off x="6555918" y="5692692"/>
            <a:ext cx="638770" cy="717133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normAutofit fontScale="85000" lnSpcReduction="20000"/>
          </a:bodyPr>
          <a:lstStyle/>
          <a:p>
            <a:r>
              <a:rPr lang="en-GB" sz="1600" dirty="0"/>
              <a:t>   </a:t>
            </a:r>
            <a:r>
              <a:rPr lang="en-GB" sz="4800" dirty="0">
                <a:solidFill>
                  <a:schemeClr val="bg1"/>
                </a:solidFill>
              </a:rPr>
              <a:t>,</a:t>
            </a:r>
            <a:endParaRPr lang="en-GB" sz="1600" dirty="0">
              <a:solidFill>
                <a:schemeClr val="bg1"/>
              </a:solidFill>
            </a:endParaRPr>
          </a:p>
        </p:txBody>
      </p:sp>
      <p:sp>
        <p:nvSpPr>
          <p:cNvPr id="87" name="Title 1">
            <a:extLst>
              <a:ext uri="{FF2B5EF4-FFF2-40B4-BE49-F238E27FC236}">
                <a16:creationId xmlns:a16="http://schemas.microsoft.com/office/drawing/2014/main" id="{E1CEFFAA-0AB9-E769-78FD-171A4C8DF39F}"/>
              </a:ext>
            </a:extLst>
          </p:cNvPr>
          <p:cNvSpPr txBox="1">
            <a:spLocks/>
          </p:cNvSpPr>
          <p:nvPr/>
        </p:nvSpPr>
        <p:spPr>
          <a:xfrm>
            <a:off x="2895397" y="3929727"/>
            <a:ext cx="597765" cy="700506"/>
          </a:xfrm>
          <a:prstGeom prst="roundRect">
            <a:avLst>
              <a:gd name="adj" fmla="val 840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</a:t>
            </a:r>
          </a:p>
        </p:txBody>
      </p:sp>
      <p:sp>
        <p:nvSpPr>
          <p:cNvPr id="88" name="Title 1">
            <a:extLst>
              <a:ext uri="{FF2B5EF4-FFF2-40B4-BE49-F238E27FC236}">
                <a16:creationId xmlns:a16="http://schemas.microsoft.com/office/drawing/2014/main" id="{E72D27D4-C624-55BB-5D2D-0BE7C2C02F2A}"/>
              </a:ext>
            </a:extLst>
          </p:cNvPr>
          <p:cNvSpPr txBox="1">
            <a:spLocks/>
          </p:cNvSpPr>
          <p:nvPr/>
        </p:nvSpPr>
        <p:spPr>
          <a:xfrm>
            <a:off x="2895397" y="4813556"/>
            <a:ext cx="597765" cy="700506"/>
          </a:xfrm>
          <a:prstGeom prst="roundRect">
            <a:avLst>
              <a:gd name="adj" fmla="val 840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</a:t>
            </a:r>
          </a:p>
        </p:txBody>
      </p:sp>
      <p:sp>
        <p:nvSpPr>
          <p:cNvPr id="89" name="Title 1">
            <a:extLst>
              <a:ext uri="{FF2B5EF4-FFF2-40B4-BE49-F238E27FC236}">
                <a16:creationId xmlns:a16="http://schemas.microsoft.com/office/drawing/2014/main" id="{192593C8-0E7F-7361-4BED-B184D7435A45}"/>
              </a:ext>
            </a:extLst>
          </p:cNvPr>
          <p:cNvSpPr txBox="1">
            <a:spLocks/>
          </p:cNvSpPr>
          <p:nvPr/>
        </p:nvSpPr>
        <p:spPr>
          <a:xfrm>
            <a:off x="2884464" y="5656142"/>
            <a:ext cx="597765" cy="700506"/>
          </a:xfrm>
          <a:prstGeom prst="roundRect">
            <a:avLst>
              <a:gd name="adj" fmla="val 840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E7A470E9-1455-FF0A-84F5-78892F2AAAC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47252" y="2110258"/>
            <a:ext cx="3614220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Main clause 1: Emile ran fast.</a:t>
            </a:r>
            <a:endParaRPr lang="fr-FR" altLang="en-US" sz="2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396053DE-ABAD-56FF-8C83-8B9695DE30A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55037" y="2632320"/>
            <a:ext cx="5109758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Main clause 2: Aimee solved a problem.</a:t>
            </a:r>
            <a:endParaRPr lang="fr-FR" altLang="en-US" sz="2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3D0CB1CF-1DEF-2F68-97B3-8B9FD1EF9B4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72650" y="3173166"/>
            <a:ext cx="7011312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Subordinate clause 1: While Scrambler hid in the shadow</a:t>
            </a:r>
            <a:endParaRPr lang="fr-FR" altLang="en-US" sz="2000" dirty="0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6517945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2161 -0.12176 L -0.15508 0.16574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841" y="1437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10" dur="12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0" nodeType="withEffect">
                                  <p:stCondLst>
                                    <p:cond delay="119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grpId="0" nodeType="withEffect">
                                  <p:stCondLst>
                                    <p:cond delay="6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xit" presetSubtype="0" fill="hold" grpId="0" nodeType="withEffect">
                                  <p:stCondLst>
                                    <p:cond delay="606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xit" presetSubtype="0" fill="hold" grpId="0" nodeType="withEffect">
                                  <p:stCondLst>
                                    <p:cond delay="1203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9" grpId="0" animBg="1"/>
      <p:bldP spid="14" grpId="0" animBg="1"/>
      <p:bldP spid="26" grpId="0" animBg="1"/>
      <p:bldP spid="3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DF095EC-F9C5-07C0-C3A6-B1077C4B097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ED792CE7-49BD-7848-D9A0-665748005D1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AB8FD8DE-CD61-F0B0-7D11-C0A94A377DB8}"/>
              </a:ext>
            </a:extLst>
          </p:cNvPr>
          <p:cNvSpPr/>
          <p:nvPr/>
        </p:nvSpPr>
        <p:spPr>
          <a:xfrm>
            <a:off x="207099" y="1885493"/>
            <a:ext cx="11842067" cy="4834621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3120CFFD-261E-19BE-EB58-5533D3F051D6}"/>
              </a:ext>
            </a:extLst>
          </p:cNvPr>
          <p:cNvSpPr txBox="1">
            <a:spLocks/>
          </p:cNvSpPr>
          <p:nvPr/>
        </p:nvSpPr>
        <p:spPr>
          <a:xfrm>
            <a:off x="644085" y="886785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Can you write a sentence in each of the 3 sentence structures below?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20B53901-D915-0EAB-8FEC-C1434CC346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08696" y="324455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FD767A26-7CFF-2FEA-8534-84C5884FDBB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17118" y="266744"/>
            <a:ext cx="1402449" cy="1738885"/>
          </a:xfrm>
          <a:prstGeom prst="rect">
            <a:avLst/>
          </a:prstGeom>
        </p:spPr>
      </p:pic>
      <p:sp>
        <p:nvSpPr>
          <p:cNvPr id="5" name="Amber Oval">
            <a:extLst>
              <a:ext uri="{FF2B5EF4-FFF2-40B4-BE49-F238E27FC236}">
                <a16:creationId xmlns:a16="http://schemas.microsoft.com/office/drawing/2014/main" id="{2B55F557-789C-67A0-EBD9-BE9245731C34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E53EB5E6-6D11-556C-D788-E4E47A4607A4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419A7A7-3A83-ED58-B1E6-F97AE711ECF1}"/>
              </a:ext>
            </a:extLst>
          </p:cNvPr>
          <p:cNvSpPr txBox="1"/>
          <p:nvPr/>
        </p:nvSpPr>
        <p:spPr>
          <a:xfrm>
            <a:off x="310395" y="5850704"/>
            <a:ext cx="2254291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ECB921CA-30D8-57F0-5AE0-89D089A18E9A}"/>
              </a:ext>
            </a:extLst>
          </p:cNvPr>
          <p:cNvSpPr txBox="1"/>
          <p:nvPr/>
        </p:nvSpPr>
        <p:spPr>
          <a:xfrm>
            <a:off x="323137" y="5850704"/>
            <a:ext cx="2228807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E2893FE7-A5D0-AB94-65C2-3E63E212006B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B4D609F2-4EC8-C3C0-65DB-E9E6925FD661}"/>
              </a:ext>
            </a:extLst>
          </p:cNvPr>
          <p:cNvSpPr/>
          <p:nvPr/>
        </p:nvSpPr>
        <p:spPr>
          <a:xfrm>
            <a:off x="1369564" y="4279980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AF847D1C-6079-DFE3-4F77-8E6AEEF290E8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09951" y="3044952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Red Oval">
            <a:extLst>
              <a:ext uri="{FF2B5EF4-FFF2-40B4-BE49-F238E27FC236}">
                <a16:creationId xmlns:a16="http://schemas.microsoft.com/office/drawing/2014/main" id="{57C02FB0-E0E6-9F2D-C8E4-E400B873774F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912BBAF7-F2A8-DC0B-2272-EF5E6B7D8B24}"/>
              </a:ext>
            </a:extLst>
          </p:cNvPr>
          <p:cNvCxnSpPr/>
          <p:nvPr/>
        </p:nvCxnSpPr>
        <p:spPr>
          <a:xfrm>
            <a:off x="1416804" y="5354262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821B2EC1-50A9-FF6E-0C9C-63C2D9D62027}"/>
              </a:ext>
            </a:extLst>
          </p:cNvPr>
          <p:cNvCxnSpPr>
            <a:cxnSpLocks/>
          </p:cNvCxnSpPr>
          <p:nvPr/>
        </p:nvCxnSpPr>
        <p:spPr>
          <a:xfrm>
            <a:off x="2011166" y="5146026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C7F96763-01A2-60F6-5A00-43653510AFD4}"/>
              </a:ext>
            </a:extLst>
          </p:cNvPr>
          <p:cNvCxnSpPr>
            <a:cxnSpLocks/>
          </p:cNvCxnSpPr>
          <p:nvPr/>
        </p:nvCxnSpPr>
        <p:spPr>
          <a:xfrm>
            <a:off x="688113" y="3262205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C5C41243-BFBC-D447-50A6-5D08956ADB9A}"/>
              </a:ext>
            </a:extLst>
          </p:cNvPr>
          <p:cNvCxnSpPr>
            <a:cxnSpLocks/>
          </p:cNvCxnSpPr>
          <p:nvPr/>
        </p:nvCxnSpPr>
        <p:spPr>
          <a:xfrm>
            <a:off x="272908" y="3755941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B6EF1043-809D-E293-AA56-32EB13978B40}"/>
              </a:ext>
            </a:extLst>
          </p:cNvPr>
          <p:cNvCxnSpPr>
            <a:cxnSpLocks/>
          </p:cNvCxnSpPr>
          <p:nvPr/>
        </p:nvCxnSpPr>
        <p:spPr>
          <a:xfrm>
            <a:off x="2309582" y="4784650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33C67D5A-B984-DF4A-6512-623584CD9FFE}"/>
              </a:ext>
            </a:extLst>
          </p:cNvPr>
          <p:cNvCxnSpPr>
            <a:cxnSpLocks/>
          </p:cNvCxnSpPr>
          <p:nvPr/>
        </p:nvCxnSpPr>
        <p:spPr>
          <a:xfrm>
            <a:off x="142835" y="4338918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20C6C3F5-F1D3-7B42-F1CF-2887D74292E9}"/>
              </a:ext>
            </a:extLst>
          </p:cNvPr>
          <p:cNvCxnSpPr>
            <a:cxnSpLocks/>
          </p:cNvCxnSpPr>
          <p:nvPr/>
        </p:nvCxnSpPr>
        <p:spPr>
          <a:xfrm flipV="1">
            <a:off x="2362660" y="3769991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EF2E998F-3555-6494-7A4A-5035F1D08B5C}"/>
              </a:ext>
            </a:extLst>
          </p:cNvPr>
          <p:cNvCxnSpPr>
            <a:cxnSpLocks/>
          </p:cNvCxnSpPr>
          <p:nvPr/>
        </p:nvCxnSpPr>
        <p:spPr>
          <a:xfrm flipV="1">
            <a:off x="302675" y="4801046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BCD7C269-B7E3-69D7-BFC3-28A10448AE9C}"/>
              </a:ext>
            </a:extLst>
          </p:cNvPr>
          <p:cNvSpPr txBox="1"/>
          <p:nvPr/>
        </p:nvSpPr>
        <p:spPr>
          <a:xfrm>
            <a:off x="349676" y="5850704"/>
            <a:ext cx="2175729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8E2E8C9C-698F-DE9B-312A-EC2CBBF1D28E}"/>
              </a:ext>
            </a:extLst>
          </p:cNvPr>
          <p:cNvCxnSpPr>
            <a:cxnSpLocks/>
          </p:cNvCxnSpPr>
          <p:nvPr/>
        </p:nvCxnSpPr>
        <p:spPr>
          <a:xfrm flipV="1">
            <a:off x="663305" y="5146026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E3B57C3D-1254-7012-D3A2-5B7F4436F4B4}"/>
              </a:ext>
            </a:extLst>
          </p:cNvPr>
          <p:cNvCxnSpPr>
            <a:cxnSpLocks/>
          </p:cNvCxnSpPr>
          <p:nvPr/>
        </p:nvCxnSpPr>
        <p:spPr>
          <a:xfrm flipV="1">
            <a:off x="2066815" y="3303702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72B3AD8B-149C-EEB5-5682-22845DFCA873}"/>
              </a:ext>
            </a:extLst>
          </p:cNvPr>
          <p:cNvGrpSpPr>
            <a:grpSpLocks/>
          </p:cNvGrpSpPr>
          <p:nvPr/>
        </p:nvGrpSpPr>
        <p:grpSpPr bwMode="auto">
          <a:xfrm>
            <a:off x="1416032" y="3234812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4A23894E-6E70-327D-85E7-7FA24EB134E0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1C34F3C3-98E5-DA72-7C3A-D0F650F86F03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78866511-EA8D-AF31-C4FF-38C1831562C6}"/>
              </a:ext>
            </a:extLst>
          </p:cNvPr>
          <p:cNvSpPr txBox="1"/>
          <p:nvPr/>
        </p:nvSpPr>
        <p:spPr>
          <a:xfrm>
            <a:off x="349676" y="5850704"/>
            <a:ext cx="2175729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CD487175-58D7-C940-60E5-59C4A0174099}"/>
              </a:ext>
            </a:extLst>
          </p:cNvPr>
          <p:cNvSpPr txBox="1"/>
          <p:nvPr/>
        </p:nvSpPr>
        <p:spPr>
          <a:xfrm>
            <a:off x="207099" y="2337536"/>
            <a:ext cx="2417865" cy="510778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111F026E-F1C7-80F9-D5AA-6132BB6337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58533" y="3479261"/>
            <a:ext cx="6641839" cy="29885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1">
            <a:norm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5725" algn="ctr">
              <a:lnSpc>
                <a:spcPct val="150000"/>
              </a:lnSpc>
              <a:spcBef>
                <a:spcPct val="0"/>
              </a:spcBef>
              <a:buNone/>
            </a:pPr>
            <a:endParaRPr lang="en-GB" altLang="en-US" sz="28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61" name="Title 1">
            <a:extLst>
              <a:ext uri="{FF2B5EF4-FFF2-40B4-BE49-F238E27FC236}">
                <a16:creationId xmlns:a16="http://schemas.microsoft.com/office/drawing/2014/main" id="{EF6C0356-7B71-C413-1F05-0FE21F1362D9}"/>
              </a:ext>
            </a:extLst>
          </p:cNvPr>
          <p:cNvSpPr txBox="1">
            <a:spLocks/>
          </p:cNvSpPr>
          <p:nvPr/>
        </p:nvSpPr>
        <p:spPr>
          <a:xfrm>
            <a:off x="3644324" y="3918650"/>
            <a:ext cx="1918669" cy="7005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Main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Clause 1  </a:t>
            </a:r>
          </a:p>
        </p:txBody>
      </p:sp>
      <p:sp>
        <p:nvSpPr>
          <p:cNvPr id="63" name="Plus Sign 62">
            <a:extLst>
              <a:ext uri="{FF2B5EF4-FFF2-40B4-BE49-F238E27FC236}">
                <a16:creationId xmlns:a16="http://schemas.microsoft.com/office/drawing/2014/main" id="{160A4E6C-2BA6-D993-9F9F-929AA2E39AC8}"/>
              </a:ext>
            </a:extLst>
          </p:cNvPr>
          <p:cNvSpPr/>
          <p:nvPr/>
        </p:nvSpPr>
        <p:spPr>
          <a:xfrm>
            <a:off x="5858172" y="4096214"/>
            <a:ext cx="579383" cy="474736"/>
          </a:xfrm>
          <a:prstGeom prst="mathPlu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 fontScale="25000" lnSpcReduction="20000"/>
          </a:bodyPr>
          <a:lstStyle/>
          <a:p>
            <a:pPr algn="ctr"/>
            <a:endParaRPr lang="en-GB"/>
          </a:p>
        </p:txBody>
      </p:sp>
      <p:sp>
        <p:nvSpPr>
          <p:cNvPr id="64" name="Plus Sign 63">
            <a:extLst>
              <a:ext uri="{FF2B5EF4-FFF2-40B4-BE49-F238E27FC236}">
                <a16:creationId xmlns:a16="http://schemas.microsoft.com/office/drawing/2014/main" id="{3F47B1FF-2C74-3BDF-A947-9F5B6BDD1F2A}"/>
              </a:ext>
            </a:extLst>
          </p:cNvPr>
          <p:cNvSpPr/>
          <p:nvPr/>
        </p:nvSpPr>
        <p:spPr>
          <a:xfrm>
            <a:off x="8989002" y="4096214"/>
            <a:ext cx="579383" cy="474736"/>
          </a:xfrm>
          <a:prstGeom prst="mathPlu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 fontScale="25000" lnSpcReduction="20000"/>
          </a:bodyPr>
          <a:lstStyle/>
          <a:p>
            <a:pPr algn="ctr"/>
            <a:endParaRPr lang="en-GB"/>
          </a:p>
        </p:txBody>
      </p:sp>
      <p:sp>
        <p:nvSpPr>
          <p:cNvPr id="65" name="Title 1">
            <a:extLst>
              <a:ext uri="{FF2B5EF4-FFF2-40B4-BE49-F238E27FC236}">
                <a16:creationId xmlns:a16="http://schemas.microsoft.com/office/drawing/2014/main" id="{294DAD6B-FA50-B127-F440-652FBB2C8DF7}"/>
              </a:ext>
            </a:extLst>
          </p:cNvPr>
          <p:cNvSpPr txBox="1">
            <a:spLocks/>
          </p:cNvSpPr>
          <p:nvPr/>
        </p:nvSpPr>
        <p:spPr>
          <a:xfrm>
            <a:off x="6607099" y="3934859"/>
            <a:ext cx="2074387" cy="700506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Co-ordinating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Conjunction</a:t>
            </a:r>
          </a:p>
        </p:txBody>
      </p:sp>
      <p:sp>
        <p:nvSpPr>
          <p:cNvPr id="81" name="Title 1">
            <a:extLst>
              <a:ext uri="{FF2B5EF4-FFF2-40B4-BE49-F238E27FC236}">
                <a16:creationId xmlns:a16="http://schemas.microsoft.com/office/drawing/2014/main" id="{02484CFB-110A-73EC-2124-E435201E9CC3}"/>
              </a:ext>
            </a:extLst>
          </p:cNvPr>
          <p:cNvSpPr txBox="1">
            <a:spLocks/>
          </p:cNvSpPr>
          <p:nvPr/>
        </p:nvSpPr>
        <p:spPr>
          <a:xfrm>
            <a:off x="9719633" y="3949118"/>
            <a:ext cx="2153418" cy="7005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Main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clause 2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87" name="Title 1">
            <a:extLst>
              <a:ext uri="{FF2B5EF4-FFF2-40B4-BE49-F238E27FC236}">
                <a16:creationId xmlns:a16="http://schemas.microsoft.com/office/drawing/2014/main" id="{AC372C2B-BE45-CF43-19E6-ECCEDA74BC7D}"/>
              </a:ext>
            </a:extLst>
          </p:cNvPr>
          <p:cNvSpPr txBox="1">
            <a:spLocks/>
          </p:cNvSpPr>
          <p:nvPr/>
        </p:nvSpPr>
        <p:spPr>
          <a:xfrm>
            <a:off x="2895397" y="3929727"/>
            <a:ext cx="597765" cy="700506"/>
          </a:xfrm>
          <a:prstGeom prst="roundRect">
            <a:avLst>
              <a:gd name="adj" fmla="val 840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3FAF6CD3-5EA3-9B74-93E6-642AC249998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47252" y="2110258"/>
            <a:ext cx="3614220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Main clause 1: Emile ran fast.</a:t>
            </a:r>
            <a:endParaRPr lang="fr-FR" altLang="en-US" sz="2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67735476-E59D-FAF6-EE6D-93DB8DFCC1C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55037" y="2632320"/>
            <a:ext cx="5109758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Main clause 2: Aimee solved a problem.</a:t>
            </a:r>
            <a:endParaRPr lang="fr-FR" altLang="en-US" sz="2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C2463198-EC7F-C110-89B9-8A9822A73201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72650" y="3173166"/>
            <a:ext cx="7011312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Subordinate clause 1: While Scrambler hid in the shadow</a:t>
            </a:r>
            <a:endParaRPr lang="fr-FR" altLang="en-US" sz="2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AD1F56E0-43CE-EA16-476B-7F010A754D4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18766" y="4961943"/>
            <a:ext cx="7559045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 algn="ctr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1. Emile ran fast </a:t>
            </a:r>
            <a:r>
              <a:rPr lang="en-GB" altLang="en-US" sz="2000" u="sng" dirty="0">
                <a:solidFill>
                  <a:schemeClr val="tx1"/>
                </a:solidFill>
                <a:latin typeface="+mn-lt"/>
              </a:rPr>
              <a:t>and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Aimee solved a problem. </a:t>
            </a:r>
            <a:endParaRPr lang="fr-FR" altLang="en-US" sz="2000" dirty="0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10644781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C55DB49-ABA1-AD25-B0E1-780740394A5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EA293C71-820B-52E0-A1E1-079F56F9EFE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E728E211-11D9-D6F0-9CC6-8375A928291D}"/>
              </a:ext>
            </a:extLst>
          </p:cNvPr>
          <p:cNvSpPr/>
          <p:nvPr/>
        </p:nvSpPr>
        <p:spPr>
          <a:xfrm>
            <a:off x="207099" y="1885493"/>
            <a:ext cx="11842067" cy="4834621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D15A8580-A8F9-305A-1533-AFF75FDE4CBA}"/>
              </a:ext>
            </a:extLst>
          </p:cNvPr>
          <p:cNvSpPr txBox="1">
            <a:spLocks/>
          </p:cNvSpPr>
          <p:nvPr/>
        </p:nvSpPr>
        <p:spPr>
          <a:xfrm>
            <a:off x="644085" y="886785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Can you write a sentence in each of the 3 sentence structures below?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B7C4EC0A-04B2-71A6-1F42-FDAAACF4E6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08696" y="324455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CEA82305-2BB0-0D55-3DE8-573BABE344D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17118" y="266744"/>
            <a:ext cx="1402449" cy="1738885"/>
          </a:xfrm>
          <a:prstGeom prst="rect">
            <a:avLst/>
          </a:prstGeom>
        </p:spPr>
      </p:pic>
      <p:sp>
        <p:nvSpPr>
          <p:cNvPr id="5" name="Amber Oval">
            <a:extLst>
              <a:ext uri="{FF2B5EF4-FFF2-40B4-BE49-F238E27FC236}">
                <a16:creationId xmlns:a16="http://schemas.microsoft.com/office/drawing/2014/main" id="{CA6E1B7B-397E-7B7A-E941-1F6F59E18915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87F6A5A8-385F-65FF-1D30-4AE77BC20487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1DCD8E6-2907-D263-8D4B-7C6CF453873B}"/>
              </a:ext>
            </a:extLst>
          </p:cNvPr>
          <p:cNvSpPr txBox="1"/>
          <p:nvPr/>
        </p:nvSpPr>
        <p:spPr>
          <a:xfrm>
            <a:off x="310395" y="5850704"/>
            <a:ext cx="2254291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04AA48A5-EC04-4BF6-0EA5-990790BF0F3E}"/>
              </a:ext>
            </a:extLst>
          </p:cNvPr>
          <p:cNvSpPr txBox="1"/>
          <p:nvPr/>
        </p:nvSpPr>
        <p:spPr>
          <a:xfrm>
            <a:off x="323137" y="5850704"/>
            <a:ext cx="2228807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01D545C1-A443-B401-3119-DDD333FD8503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0986D149-5391-F598-46E3-90550EFAB7E7}"/>
              </a:ext>
            </a:extLst>
          </p:cNvPr>
          <p:cNvSpPr/>
          <p:nvPr/>
        </p:nvSpPr>
        <p:spPr>
          <a:xfrm>
            <a:off x="1369564" y="4279980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FFAD6769-0BBB-E680-C211-645072F56776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09951" y="3044952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Red Oval">
            <a:extLst>
              <a:ext uri="{FF2B5EF4-FFF2-40B4-BE49-F238E27FC236}">
                <a16:creationId xmlns:a16="http://schemas.microsoft.com/office/drawing/2014/main" id="{21AE345A-3424-90EC-3A10-DBFFC9F814C7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4CA6B4CC-D395-D471-3B55-8FC75C743FD6}"/>
              </a:ext>
            </a:extLst>
          </p:cNvPr>
          <p:cNvCxnSpPr/>
          <p:nvPr/>
        </p:nvCxnSpPr>
        <p:spPr>
          <a:xfrm>
            <a:off x="1416804" y="5354262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24633C1B-FD1B-85A1-2B6C-E269E0882E97}"/>
              </a:ext>
            </a:extLst>
          </p:cNvPr>
          <p:cNvCxnSpPr>
            <a:cxnSpLocks/>
          </p:cNvCxnSpPr>
          <p:nvPr/>
        </p:nvCxnSpPr>
        <p:spPr>
          <a:xfrm>
            <a:off x="2011166" y="5146026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AFFDD0B8-0CFA-16FD-CD83-72DAA10C58C9}"/>
              </a:ext>
            </a:extLst>
          </p:cNvPr>
          <p:cNvCxnSpPr>
            <a:cxnSpLocks/>
          </p:cNvCxnSpPr>
          <p:nvPr/>
        </p:nvCxnSpPr>
        <p:spPr>
          <a:xfrm>
            <a:off x="688113" y="3262205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EC630809-47A3-CEAA-67B1-91358C29C30F}"/>
              </a:ext>
            </a:extLst>
          </p:cNvPr>
          <p:cNvCxnSpPr>
            <a:cxnSpLocks/>
          </p:cNvCxnSpPr>
          <p:nvPr/>
        </p:nvCxnSpPr>
        <p:spPr>
          <a:xfrm>
            <a:off x="272908" y="3755941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2BEDABB6-5698-FF4A-E349-4FD774700D36}"/>
              </a:ext>
            </a:extLst>
          </p:cNvPr>
          <p:cNvCxnSpPr>
            <a:cxnSpLocks/>
          </p:cNvCxnSpPr>
          <p:nvPr/>
        </p:nvCxnSpPr>
        <p:spPr>
          <a:xfrm>
            <a:off x="2309582" y="4784650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2030D69A-7101-71D5-1115-6CD49889CC24}"/>
              </a:ext>
            </a:extLst>
          </p:cNvPr>
          <p:cNvCxnSpPr>
            <a:cxnSpLocks/>
          </p:cNvCxnSpPr>
          <p:nvPr/>
        </p:nvCxnSpPr>
        <p:spPr>
          <a:xfrm>
            <a:off x="142835" y="4338918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0AA885B7-24D6-05F1-808D-88394EF7D259}"/>
              </a:ext>
            </a:extLst>
          </p:cNvPr>
          <p:cNvCxnSpPr>
            <a:cxnSpLocks/>
          </p:cNvCxnSpPr>
          <p:nvPr/>
        </p:nvCxnSpPr>
        <p:spPr>
          <a:xfrm flipV="1">
            <a:off x="2362660" y="3769991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C3953F3E-6F13-8EE8-5227-C2EB7EC81CBA}"/>
              </a:ext>
            </a:extLst>
          </p:cNvPr>
          <p:cNvCxnSpPr>
            <a:cxnSpLocks/>
          </p:cNvCxnSpPr>
          <p:nvPr/>
        </p:nvCxnSpPr>
        <p:spPr>
          <a:xfrm flipV="1">
            <a:off x="302675" y="4801046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920A9AB2-7436-51F7-0DA1-C53BF143983F}"/>
              </a:ext>
            </a:extLst>
          </p:cNvPr>
          <p:cNvSpPr txBox="1"/>
          <p:nvPr/>
        </p:nvSpPr>
        <p:spPr>
          <a:xfrm>
            <a:off x="349676" y="5850704"/>
            <a:ext cx="2175729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351B1B54-A12E-B6DA-33F9-B874FEB9AED2}"/>
              </a:ext>
            </a:extLst>
          </p:cNvPr>
          <p:cNvCxnSpPr>
            <a:cxnSpLocks/>
          </p:cNvCxnSpPr>
          <p:nvPr/>
        </p:nvCxnSpPr>
        <p:spPr>
          <a:xfrm flipV="1">
            <a:off x="663305" y="5146026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F70C33CB-5473-C2F4-BA02-C24941750D80}"/>
              </a:ext>
            </a:extLst>
          </p:cNvPr>
          <p:cNvCxnSpPr>
            <a:cxnSpLocks/>
          </p:cNvCxnSpPr>
          <p:nvPr/>
        </p:nvCxnSpPr>
        <p:spPr>
          <a:xfrm flipV="1">
            <a:off x="2066815" y="3303702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2D857700-4843-A9AF-2356-50EE0D695DC5}"/>
              </a:ext>
            </a:extLst>
          </p:cNvPr>
          <p:cNvGrpSpPr>
            <a:grpSpLocks/>
          </p:cNvGrpSpPr>
          <p:nvPr/>
        </p:nvGrpSpPr>
        <p:grpSpPr bwMode="auto">
          <a:xfrm>
            <a:off x="1416032" y="3234812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44E9C37D-7378-F82C-C981-B9E30852FB40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6D4C04C4-96AD-A9BA-4B61-3584380602B2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8ECF2661-6E9E-0F2D-F8FA-42A90E08E7D3}"/>
              </a:ext>
            </a:extLst>
          </p:cNvPr>
          <p:cNvSpPr txBox="1"/>
          <p:nvPr/>
        </p:nvSpPr>
        <p:spPr>
          <a:xfrm>
            <a:off x="349676" y="5850704"/>
            <a:ext cx="2175729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526D716A-7D38-2F9B-AC23-6669CD02E2E7}"/>
              </a:ext>
            </a:extLst>
          </p:cNvPr>
          <p:cNvSpPr txBox="1"/>
          <p:nvPr/>
        </p:nvSpPr>
        <p:spPr>
          <a:xfrm>
            <a:off x="207099" y="2337536"/>
            <a:ext cx="2417865" cy="510778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A344D08C-E009-686C-808F-9CF2DE4FF96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58533" y="3479261"/>
            <a:ext cx="6641839" cy="29885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1">
            <a:norm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5725" algn="ctr">
              <a:lnSpc>
                <a:spcPct val="150000"/>
              </a:lnSpc>
              <a:spcBef>
                <a:spcPct val="0"/>
              </a:spcBef>
              <a:buNone/>
            </a:pPr>
            <a:endParaRPr lang="en-GB" altLang="en-US" sz="28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9ABDC854-E121-8390-F5DA-354C3A7CF9B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47252" y="2110258"/>
            <a:ext cx="3614220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Main clause 1: Emile ran fast.</a:t>
            </a:r>
            <a:endParaRPr lang="fr-FR" altLang="en-US" sz="2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40490211-0A0A-FB13-5240-EC099219504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55037" y="2632320"/>
            <a:ext cx="5109758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Main clause 2: Aimee solved a problem.</a:t>
            </a:r>
            <a:endParaRPr lang="fr-FR" altLang="en-US" sz="2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38FE02A7-C6C6-51EE-A793-4F78908D4A4F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72650" y="3173166"/>
            <a:ext cx="7011312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Subordinate clause 1: While Scrambler hid in the shadow</a:t>
            </a:r>
            <a:endParaRPr lang="fr-FR" altLang="en-US" sz="2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143AF58C-F4BB-C08F-12B6-C311FD98A51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18766" y="4961943"/>
            <a:ext cx="7559045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 algn="ctr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2. Emile ran fast w</a:t>
            </a:r>
            <a:r>
              <a:rPr lang="en-GB" altLang="en-US" sz="2000" dirty="0">
                <a:solidFill>
                  <a:schemeClr val="tx1"/>
                </a:solidFill>
              </a:rPr>
              <a:t>hile Scrambler hid in the shadow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. </a:t>
            </a:r>
            <a:endParaRPr lang="fr-FR" altLang="en-US" sz="2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D0C306A3-9563-D505-9E1C-B66542BA1E06}"/>
              </a:ext>
            </a:extLst>
          </p:cNvPr>
          <p:cNvSpPr txBox="1">
            <a:spLocks/>
          </p:cNvSpPr>
          <p:nvPr/>
        </p:nvSpPr>
        <p:spPr>
          <a:xfrm>
            <a:off x="4882366" y="4009105"/>
            <a:ext cx="1918669" cy="7005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Main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Clause 1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37" name="Plus Sign 36">
            <a:extLst>
              <a:ext uri="{FF2B5EF4-FFF2-40B4-BE49-F238E27FC236}">
                <a16:creationId xmlns:a16="http://schemas.microsoft.com/office/drawing/2014/main" id="{B4BE1F9B-434E-339B-1EA6-1A8B4B2B3CCA}"/>
              </a:ext>
            </a:extLst>
          </p:cNvPr>
          <p:cNvSpPr/>
          <p:nvPr/>
        </p:nvSpPr>
        <p:spPr>
          <a:xfrm>
            <a:off x="7116519" y="4140607"/>
            <a:ext cx="579383" cy="474736"/>
          </a:xfrm>
          <a:prstGeom prst="mathPlu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 fontScale="25000" lnSpcReduction="20000"/>
          </a:bodyPr>
          <a:lstStyle/>
          <a:p>
            <a:pPr algn="ctr"/>
            <a:endParaRPr lang="en-GB"/>
          </a:p>
        </p:txBody>
      </p:sp>
      <p:sp>
        <p:nvSpPr>
          <p:cNvPr id="38" name="Title 1">
            <a:extLst>
              <a:ext uri="{FF2B5EF4-FFF2-40B4-BE49-F238E27FC236}">
                <a16:creationId xmlns:a16="http://schemas.microsoft.com/office/drawing/2014/main" id="{14A4EAE3-184E-412A-29C5-B63E374E976A}"/>
              </a:ext>
            </a:extLst>
          </p:cNvPr>
          <p:cNvSpPr txBox="1">
            <a:spLocks/>
          </p:cNvSpPr>
          <p:nvPr/>
        </p:nvSpPr>
        <p:spPr>
          <a:xfrm>
            <a:off x="7772592" y="3982566"/>
            <a:ext cx="2153419" cy="7005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Subordinate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Clause 1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39" name="Title 1">
            <a:extLst>
              <a:ext uri="{FF2B5EF4-FFF2-40B4-BE49-F238E27FC236}">
                <a16:creationId xmlns:a16="http://schemas.microsoft.com/office/drawing/2014/main" id="{0B9DAFE4-B27F-E07B-C41F-796015FFC1F1}"/>
              </a:ext>
            </a:extLst>
          </p:cNvPr>
          <p:cNvSpPr txBox="1">
            <a:spLocks/>
          </p:cNvSpPr>
          <p:nvPr/>
        </p:nvSpPr>
        <p:spPr>
          <a:xfrm>
            <a:off x="4132892" y="4032034"/>
            <a:ext cx="597765" cy="700506"/>
          </a:xfrm>
          <a:prstGeom prst="roundRect">
            <a:avLst>
              <a:gd name="adj" fmla="val 840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</a:t>
            </a:r>
          </a:p>
        </p:txBody>
      </p:sp>
    </p:spTree>
    <p:extLst>
      <p:ext uri="{BB962C8B-B14F-4D97-AF65-F5344CB8AC3E}">
        <p14:creationId xmlns:p14="http://schemas.microsoft.com/office/powerpoint/2010/main" val="366717035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CA7CB17-07FD-F0DA-1077-9E5823FD09F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98C7B415-0F8F-2C90-E84D-7ED603E354D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DA93E506-9DA7-7D12-B44B-A137B1E89FCA}"/>
              </a:ext>
            </a:extLst>
          </p:cNvPr>
          <p:cNvSpPr/>
          <p:nvPr/>
        </p:nvSpPr>
        <p:spPr>
          <a:xfrm>
            <a:off x="207099" y="1885493"/>
            <a:ext cx="11842067" cy="4834621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50D822D7-A974-94BD-9153-0001AA7BB4CD}"/>
              </a:ext>
            </a:extLst>
          </p:cNvPr>
          <p:cNvSpPr txBox="1">
            <a:spLocks/>
          </p:cNvSpPr>
          <p:nvPr/>
        </p:nvSpPr>
        <p:spPr>
          <a:xfrm>
            <a:off x="644085" y="886785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Can you write a sentence in each of the 3 sentence structures below?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EA69E06C-7092-1F3B-941B-4C87F8884A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08696" y="324455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823F3258-8CC5-A489-BA2F-D752A0BCBB4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17118" y="266744"/>
            <a:ext cx="1402449" cy="1738885"/>
          </a:xfrm>
          <a:prstGeom prst="rect">
            <a:avLst/>
          </a:prstGeom>
        </p:spPr>
      </p:pic>
      <p:sp>
        <p:nvSpPr>
          <p:cNvPr id="5" name="Amber Oval">
            <a:extLst>
              <a:ext uri="{FF2B5EF4-FFF2-40B4-BE49-F238E27FC236}">
                <a16:creationId xmlns:a16="http://schemas.microsoft.com/office/drawing/2014/main" id="{8C5EB160-1BF4-2793-95D5-BA2DC3EACFFE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BEE85FB3-9905-60E5-FFCB-AA48BDD1F6D6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40CC494-6660-AC84-CF6D-A910AB73EBB8}"/>
              </a:ext>
            </a:extLst>
          </p:cNvPr>
          <p:cNvSpPr txBox="1"/>
          <p:nvPr/>
        </p:nvSpPr>
        <p:spPr>
          <a:xfrm>
            <a:off x="310395" y="5850704"/>
            <a:ext cx="2254291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31131BCF-F194-B070-4CFA-EA1DE600A4DF}"/>
              </a:ext>
            </a:extLst>
          </p:cNvPr>
          <p:cNvSpPr txBox="1"/>
          <p:nvPr/>
        </p:nvSpPr>
        <p:spPr>
          <a:xfrm>
            <a:off x="323137" y="5850704"/>
            <a:ext cx="2228807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ACDCAD07-8A87-2148-7974-FA6C3A5912AF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DE05B9D1-9AEE-9B01-B3EF-7C9E3F763017}"/>
              </a:ext>
            </a:extLst>
          </p:cNvPr>
          <p:cNvSpPr/>
          <p:nvPr/>
        </p:nvSpPr>
        <p:spPr>
          <a:xfrm>
            <a:off x="1369564" y="4279980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DE68C79E-0939-7E8F-6334-9905E358CF11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09951" y="3044952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Red Oval">
            <a:extLst>
              <a:ext uri="{FF2B5EF4-FFF2-40B4-BE49-F238E27FC236}">
                <a16:creationId xmlns:a16="http://schemas.microsoft.com/office/drawing/2014/main" id="{4DCC0444-E7DB-30CC-7C8C-61ECBA5D3347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699A2229-E933-E566-F022-1346B8D1DAE3}"/>
              </a:ext>
            </a:extLst>
          </p:cNvPr>
          <p:cNvCxnSpPr/>
          <p:nvPr/>
        </p:nvCxnSpPr>
        <p:spPr>
          <a:xfrm>
            <a:off x="1416804" y="5354262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69891799-DCFD-F74A-1624-87F56AC953F3}"/>
              </a:ext>
            </a:extLst>
          </p:cNvPr>
          <p:cNvCxnSpPr>
            <a:cxnSpLocks/>
          </p:cNvCxnSpPr>
          <p:nvPr/>
        </p:nvCxnSpPr>
        <p:spPr>
          <a:xfrm>
            <a:off x="2011166" y="5146026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013C0F13-EDC1-1901-E2A4-1CD84FBB7D5B}"/>
              </a:ext>
            </a:extLst>
          </p:cNvPr>
          <p:cNvCxnSpPr>
            <a:cxnSpLocks/>
          </p:cNvCxnSpPr>
          <p:nvPr/>
        </p:nvCxnSpPr>
        <p:spPr>
          <a:xfrm>
            <a:off x="688113" y="3262205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AB0542D3-E2B5-9ECD-3F33-33961736B4A9}"/>
              </a:ext>
            </a:extLst>
          </p:cNvPr>
          <p:cNvCxnSpPr>
            <a:cxnSpLocks/>
          </p:cNvCxnSpPr>
          <p:nvPr/>
        </p:nvCxnSpPr>
        <p:spPr>
          <a:xfrm>
            <a:off x="272908" y="3755941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C25A2FE6-C313-B452-91FA-32E3C6D3F411}"/>
              </a:ext>
            </a:extLst>
          </p:cNvPr>
          <p:cNvCxnSpPr>
            <a:cxnSpLocks/>
          </p:cNvCxnSpPr>
          <p:nvPr/>
        </p:nvCxnSpPr>
        <p:spPr>
          <a:xfrm>
            <a:off x="2309582" y="4784650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F6FBF176-85DE-25C7-ED1E-B5F6B97BF5AA}"/>
              </a:ext>
            </a:extLst>
          </p:cNvPr>
          <p:cNvCxnSpPr>
            <a:cxnSpLocks/>
          </p:cNvCxnSpPr>
          <p:nvPr/>
        </p:nvCxnSpPr>
        <p:spPr>
          <a:xfrm>
            <a:off x="142835" y="4338918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BC7F68C0-7C67-3872-0F94-D12DE6FF5D0C}"/>
              </a:ext>
            </a:extLst>
          </p:cNvPr>
          <p:cNvCxnSpPr>
            <a:cxnSpLocks/>
          </p:cNvCxnSpPr>
          <p:nvPr/>
        </p:nvCxnSpPr>
        <p:spPr>
          <a:xfrm flipV="1">
            <a:off x="2362660" y="3769991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D95DE33D-8429-39FD-A5DD-F57EB4B6F241}"/>
              </a:ext>
            </a:extLst>
          </p:cNvPr>
          <p:cNvCxnSpPr>
            <a:cxnSpLocks/>
          </p:cNvCxnSpPr>
          <p:nvPr/>
        </p:nvCxnSpPr>
        <p:spPr>
          <a:xfrm flipV="1">
            <a:off x="302675" y="4801046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C4D483CD-C62C-76F4-74C7-DFB9D089F5E7}"/>
              </a:ext>
            </a:extLst>
          </p:cNvPr>
          <p:cNvSpPr txBox="1"/>
          <p:nvPr/>
        </p:nvSpPr>
        <p:spPr>
          <a:xfrm>
            <a:off x="349676" y="5850704"/>
            <a:ext cx="2175729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B1CFFD34-8BF9-F7C2-524E-BCF5D17512E6}"/>
              </a:ext>
            </a:extLst>
          </p:cNvPr>
          <p:cNvCxnSpPr>
            <a:cxnSpLocks/>
          </p:cNvCxnSpPr>
          <p:nvPr/>
        </p:nvCxnSpPr>
        <p:spPr>
          <a:xfrm flipV="1">
            <a:off x="663305" y="5146026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2AD16747-9D36-B8A7-6BE5-6229B5D51E8B}"/>
              </a:ext>
            </a:extLst>
          </p:cNvPr>
          <p:cNvCxnSpPr>
            <a:cxnSpLocks/>
          </p:cNvCxnSpPr>
          <p:nvPr/>
        </p:nvCxnSpPr>
        <p:spPr>
          <a:xfrm flipV="1">
            <a:off x="2066815" y="3303702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A51C2060-1AD5-A412-773F-C188FBD81877}"/>
              </a:ext>
            </a:extLst>
          </p:cNvPr>
          <p:cNvGrpSpPr>
            <a:grpSpLocks/>
          </p:cNvGrpSpPr>
          <p:nvPr/>
        </p:nvGrpSpPr>
        <p:grpSpPr bwMode="auto">
          <a:xfrm>
            <a:off x="1416032" y="3234812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1D7C01C0-8F00-79CA-4890-B528BA66AC62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07A66BF6-2C10-E0AB-3E20-C9BA7AEC23DA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B51D0770-DD83-0A67-5A01-AE9A53DEE21A}"/>
              </a:ext>
            </a:extLst>
          </p:cNvPr>
          <p:cNvSpPr txBox="1"/>
          <p:nvPr/>
        </p:nvSpPr>
        <p:spPr>
          <a:xfrm>
            <a:off x="349676" y="5850704"/>
            <a:ext cx="2175729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BCCC7759-B9E4-B66B-35A5-266AFC3D1B09}"/>
              </a:ext>
            </a:extLst>
          </p:cNvPr>
          <p:cNvSpPr txBox="1"/>
          <p:nvPr/>
        </p:nvSpPr>
        <p:spPr>
          <a:xfrm>
            <a:off x="207099" y="2337536"/>
            <a:ext cx="2417865" cy="510778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F8B12BF0-600E-E3E9-E563-51212907FA2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58533" y="3479261"/>
            <a:ext cx="6641839" cy="29885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1">
            <a:norm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5725" algn="ctr">
              <a:lnSpc>
                <a:spcPct val="150000"/>
              </a:lnSpc>
              <a:spcBef>
                <a:spcPct val="0"/>
              </a:spcBef>
              <a:buNone/>
            </a:pPr>
            <a:endParaRPr lang="en-GB" altLang="en-US" sz="28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C0EA8B9B-FA9E-A731-DA4B-6CEDACB96189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47252" y="2110258"/>
            <a:ext cx="3614220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Main clause 1: Emile ran fast.</a:t>
            </a:r>
            <a:endParaRPr lang="fr-FR" altLang="en-US" sz="2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87480084-D73F-1553-41DF-28690834BF2F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55037" y="2632320"/>
            <a:ext cx="5109758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Main clause 2: Aimee solved a problem.</a:t>
            </a:r>
            <a:endParaRPr lang="fr-FR" altLang="en-US" sz="2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020D6139-60BD-33A3-B3BE-195713B646C8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72650" y="3173166"/>
            <a:ext cx="7011312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Subordinate clause 1: While Scrambler hid in the shadow</a:t>
            </a:r>
            <a:endParaRPr lang="fr-FR" altLang="en-US" sz="2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4C7B6512-B49C-0D4B-21A1-419DE16A103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18766" y="4961943"/>
            <a:ext cx="7559045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 algn="ctr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</a:rPr>
              <a:t>3. While Scrambler hid in the shadow</a:t>
            </a:r>
            <a:r>
              <a:rPr lang="en-GB" altLang="en-US" sz="2000">
                <a:solidFill>
                  <a:schemeClr val="tx1"/>
                </a:solidFill>
              </a:rPr>
              <a:t>, Emile ran fast</a:t>
            </a:r>
            <a:r>
              <a:rPr lang="en-GB" altLang="en-US" sz="2000">
                <a:solidFill>
                  <a:schemeClr val="tx1"/>
                </a:solidFill>
                <a:latin typeface="+mn-lt"/>
              </a:rPr>
              <a:t>. </a:t>
            </a:r>
            <a:endParaRPr lang="fr-FR" altLang="en-US" sz="2000" dirty="0">
              <a:solidFill>
                <a:schemeClr val="tx1"/>
              </a:solidFill>
              <a:latin typeface="+mn-lt"/>
            </a:endParaRPr>
          </a:p>
        </p:txBody>
      </p:sp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id="{44E2EA38-3F4E-7E1D-D725-4B22126482E8}"/>
              </a:ext>
            </a:extLst>
          </p:cNvPr>
          <p:cNvCxnSpPr>
            <a:cxnSpLocks/>
          </p:cNvCxnSpPr>
          <p:nvPr/>
        </p:nvCxnSpPr>
        <p:spPr>
          <a:xfrm>
            <a:off x="3760141" y="3954554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Title 1">
            <a:extLst>
              <a:ext uri="{FF2B5EF4-FFF2-40B4-BE49-F238E27FC236}">
                <a16:creationId xmlns:a16="http://schemas.microsoft.com/office/drawing/2014/main" id="{2EE6AEAD-2AE4-129E-4227-F38EBA17E2DA}"/>
              </a:ext>
            </a:extLst>
          </p:cNvPr>
          <p:cNvSpPr txBox="1">
            <a:spLocks/>
          </p:cNvSpPr>
          <p:nvPr/>
        </p:nvSpPr>
        <p:spPr>
          <a:xfrm>
            <a:off x="4382160" y="4020107"/>
            <a:ext cx="2074387" cy="7005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Subordinate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Clause 1 </a:t>
            </a:r>
          </a:p>
        </p:txBody>
      </p:sp>
      <p:sp>
        <p:nvSpPr>
          <p:cNvPr id="42" name="Title 1">
            <a:extLst>
              <a:ext uri="{FF2B5EF4-FFF2-40B4-BE49-F238E27FC236}">
                <a16:creationId xmlns:a16="http://schemas.microsoft.com/office/drawing/2014/main" id="{10CDFF1B-FE9F-3325-3B8F-033947C89901}"/>
              </a:ext>
            </a:extLst>
          </p:cNvPr>
          <p:cNvSpPr txBox="1">
            <a:spLocks/>
          </p:cNvSpPr>
          <p:nvPr/>
        </p:nvSpPr>
        <p:spPr>
          <a:xfrm>
            <a:off x="8570679" y="4031882"/>
            <a:ext cx="1690151" cy="7005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Main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Clause 1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3" name="Plus Sign 42">
            <a:extLst>
              <a:ext uri="{FF2B5EF4-FFF2-40B4-BE49-F238E27FC236}">
                <a16:creationId xmlns:a16="http://schemas.microsoft.com/office/drawing/2014/main" id="{704DAC78-64A5-206D-304F-836E25EEEAD4}"/>
              </a:ext>
            </a:extLst>
          </p:cNvPr>
          <p:cNvSpPr/>
          <p:nvPr/>
        </p:nvSpPr>
        <p:spPr>
          <a:xfrm>
            <a:off x="7974531" y="4157247"/>
            <a:ext cx="579383" cy="474736"/>
          </a:xfrm>
          <a:prstGeom prst="mathPlu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 fontScale="25000" lnSpcReduction="20000"/>
          </a:bodyPr>
          <a:lstStyle/>
          <a:p>
            <a:pPr algn="ctr"/>
            <a:endParaRPr lang="en-GB"/>
          </a:p>
        </p:txBody>
      </p:sp>
      <p:sp>
        <p:nvSpPr>
          <p:cNvPr id="44" name="Plus Sign 43">
            <a:extLst>
              <a:ext uri="{FF2B5EF4-FFF2-40B4-BE49-F238E27FC236}">
                <a16:creationId xmlns:a16="http://schemas.microsoft.com/office/drawing/2014/main" id="{5F9A1E1C-CAD4-3B27-32D3-1F40C6D79D2D}"/>
              </a:ext>
            </a:extLst>
          </p:cNvPr>
          <p:cNvSpPr/>
          <p:nvPr/>
        </p:nvSpPr>
        <p:spPr>
          <a:xfrm>
            <a:off x="6681439" y="4115514"/>
            <a:ext cx="579383" cy="474736"/>
          </a:xfrm>
          <a:prstGeom prst="mathPlu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 fontScale="25000" lnSpcReduction="20000"/>
          </a:bodyPr>
          <a:lstStyle/>
          <a:p>
            <a:pPr algn="ctr"/>
            <a:endParaRPr lang="en-GB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2BAA7836-5285-87EE-BA51-010FD967E2C7}"/>
              </a:ext>
            </a:extLst>
          </p:cNvPr>
          <p:cNvSpPr txBox="1"/>
          <p:nvPr/>
        </p:nvSpPr>
        <p:spPr>
          <a:xfrm>
            <a:off x="7293754" y="4062379"/>
            <a:ext cx="638770" cy="717133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normAutofit fontScale="85000" lnSpcReduction="20000"/>
          </a:bodyPr>
          <a:lstStyle/>
          <a:p>
            <a:r>
              <a:rPr lang="en-GB" sz="1600" dirty="0"/>
              <a:t>   </a:t>
            </a:r>
            <a:r>
              <a:rPr lang="en-GB" sz="4800" dirty="0">
                <a:solidFill>
                  <a:schemeClr val="bg1"/>
                </a:solidFill>
              </a:rPr>
              <a:t>,</a:t>
            </a:r>
            <a:endParaRPr lang="en-GB" sz="1600" dirty="0">
              <a:solidFill>
                <a:schemeClr val="bg1"/>
              </a:solidFill>
            </a:endParaRPr>
          </a:p>
        </p:txBody>
      </p:sp>
      <p:sp>
        <p:nvSpPr>
          <p:cNvPr id="46" name="Title 1">
            <a:extLst>
              <a:ext uri="{FF2B5EF4-FFF2-40B4-BE49-F238E27FC236}">
                <a16:creationId xmlns:a16="http://schemas.microsoft.com/office/drawing/2014/main" id="{5404CE74-B273-4128-BA71-1D093970EDD8}"/>
              </a:ext>
            </a:extLst>
          </p:cNvPr>
          <p:cNvSpPr txBox="1">
            <a:spLocks/>
          </p:cNvSpPr>
          <p:nvPr/>
        </p:nvSpPr>
        <p:spPr>
          <a:xfrm>
            <a:off x="3622300" y="4025829"/>
            <a:ext cx="597765" cy="700506"/>
          </a:xfrm>
          <a:prstGeom prst="roundRect">
            <a:avLst>
              <a:gd name="adj" fmla="val 840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</a:t>
            </a:r>
          </a:p>
        </p:txBody>
      </p:sp>
    </p:spTree>
    <p:extLst>
      <p:ext uri="{BB962C8B-B14F-4D97-AF65-F5344CB8AC3E}">
        <p14:creationId xmlns:p14="http://schemas.microsoft.com/office/powerpoint/2010/main" val="294286389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502993EB-BEC5-A1F4-818A-FAC580D80C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/>
        </p:nvGraphicFramePr>
        <p:xfrm>
          <a:off x="138110" y="123824"/>
          <a:ext cx="11834816" cy="6102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51037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  <a:gridCol w="3776148">
                  <a:extLst>
                    <a:ext uri="{9D8B030D-6E8A-4147-A177-3AD203B41FA5}">
                      <a16:colId xmlns:a16="http://schemas.microsoft.com/office/drawing/2014/main" val="3218423113"/>
                    </a:ext>
                  </a:extLst>
                </a:gridCol>
                <a:gridCol w="2068920">
                  <a:extLst>
                    <a:ext uri="{9D8B030D-6E8A-4147-A177-3AD203B41FA5}">
                      <a16:colId xmlns:a16="http://schemas.microsoft.com/office/drawing/2014/main" val="3479947622"/>
                    </a:ext>
                  </a:extLst>
                </a:gridCol>
                <a:gridCol w="1938711">
                  <a:extLst>
                    <a:ext uri="{9D8B030D-6E8A-4147-A177-3AD203B41FA5}">
                      <a16:colId xmlns:a16="http://schemas.microsoft.com/office/drawing/2014/main" val="118736995"/>
                    </a:ext>
                  </a:extLst>
                </a:gridCol>
              </a:tblGrid>
              <a:tr h="510407">
                <a:tc>
                  <a:txBody>
                    <a:bodyPr/>
                    <a:lstStyle/>
                    <a:p>
                      <a:r>
                        <a:rPr lang="en-GB" sz="1400" dirty="0"/>
                        <a:t>Composition 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GB" sz="1400" dirty="0"/>
                        <a:t>Example Question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sz="4400" dirty="0"/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/>
                        <a:t>Code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602919">
                <a:tc>
                  <a:txBody>
                    <a:bodyPr/>
                    <a:lstStyle/>
                    <a:p>
                      <a:r>
                        <a:rPr lang="en-GB" sz="1400" dirty="0"/>
                        <a:t>Spot the connective!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rtl="0" fontAlgn="b">
                        <a:buNone/>
                      </a:pPr>
                      <a:r>
                        <a:rPr lang="en-GB" sz="1400" dirty="0">
                          <a:effectLst/>
                        </a:rPr>
                        <a:t>She likes reading and enjoys writing.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 rtl="0" fontAlgn="b">
                        <a:buNone/>
                      </a:pPr>
                      <a:r>
                        <a:rPr lang="en-GB" sz="1400" dirty="0">
                          <a:effectLst/>
                        </a:rPr>
                        <a:t>And/likes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i="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Gconnect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827501023"/>
                  </a:ext>
                </a:extLst>
              </a:tr>
              <a:tr h="602919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First 7 connectives in a sentence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Which word in the sentence is a connective: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The sun shines and the bird sings.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GConnect2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800653337"/>
                  </a:ext>
                </a:extLst>
              </a:tr>
              <a:tr h="602919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co-ordinating conjunction? - Conjunction, Noun, Verb &amp; Adjective/Adverb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Which word is a </a:t>
                      </a:r>
                      <a:r>
                        <a:rPr lang="en-GB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co-ordinating </a:t>
                      </a: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conjunction?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For/wind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GCoordConj1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686086147"/>
                  </a:ext>
                </a:extLst>
              </a:tr>
              <a:tr h="602919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co-ordinating conjunction (FANBOYS)!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co-ordinating conjunction (FANBOYS)!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She stayed home, for it was raining.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Gconjunctions1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803577772"/>
                  </a:ext>
                </a:extLst>
              </a:tr>
              <a:tr h="602919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co-ordinating conjunction? - Co-</a:t>
                      </a:r>
                      <a:r>
                        <a:rPr lang="en-GB" sz="14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ord</a:t>
                      </a: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conjunction, </a:t>
                      </a:r>
                      <a:r>
                        <a:rPr lang="en-GB" sz="14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subord</a:t>
                      </a: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conjunction, noun, &amp; verb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Which word is a </a:t>
                      </a:r>
                      <a:r>
                        <a:rPr lang="en-GB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co-ordinating conjunction</a:t>
                      </a: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For/sun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GCoordConj2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11171553"/>
                  </a:ext>
                </a:extLst>
              </a:tr>
              <a:tr h="602919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subordinating conjunction - Sub conjunction, noun, verb &amp; adjective/adverb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Which word is a </a:t>
                      </a:r>
                      <a:r>
                        <a:rPr lang="en-GB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subordinating conjunction</a:t>
                      </a: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GSubConj1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484762695"/>
                  </a:ext>
                </a:extLst>
              </a:tr>
              <a:tr h="663820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Composition - Spot the subordinating conjunction - Sub conjunction, co-</a:t>
                      </a:r>
                      <a:r>
                        <a:rPr lang="en-GB" sz="14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ord</a:t>
                      </a: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conjunction, noun, &amp; verb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Which word is a &lt;b&gt;subordinating conjunction&lt;/b&gt;?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GSubConj2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254379990"/>
                  </a:ext>
                </a:extLst>
              </a:tr>
              <a:tr h="602919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dirty="0"/>
                        <a:t>Composition - Spot the subordinate conjunction 1.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Select the subordinate conjunction in the following sentence: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Because my coffee was too cold, I heated it in the microwave.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GSubConj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95030386"/>
                  </a:ext>
                </a:extLst>
              </a:tr>
              <a:tr h="602919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Composition - Spot the conjunction - Co-</a:t>
                      </a:r>
                      <a:r>
                        <a:rPr lang="en-GB" sz="14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ord</a:t>
                      </a: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&amp; sub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conjunction.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Pizza and burgers are my favourite snacks.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Gconjunctions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884771740"/>
                  </a:ext>
                </a:extLst>
              </a:tr>
            </a:tbl>
          </a:graphicData>
        </a:graphic>
      </p:graphicFrame>
      <p:sp>
        <p:nvSpPr>
          <p:cNvPr id="2" name="Rectangle: Rounded Corners 1">
            <a:hlinkClick r:id="rId3"/>
            <a:extLst>
              <a:ext uri="{FF2B5EF4-FFF2-40B4-BE49-F238E27FC236}">
                <a16:creationId xmlns:a16="http://schemas.microsoft.com/office/drawing/2014/main" id="{0D861451-32EC-A82C-4800-4079B569781D}"/>
              </a:ext>
            </a:extLst>
          </p:cNvPr>
          <p:cNvSpPr/>
          <p:nvPr/>
        </p:nvSpPr>
        <p:spPr>
          <a:xfrm>
            <a:off x="3330636" y="6194420"/>
            <a:ext cx="5530727" cy="539756"/>
          </a:xfrm>
          <a:prstGeom prst="roundRect">
            <a:avLst/>
          </a:prstGeom>
          <a:solidFill>
            <a:srgbClr val="FF0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7924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642</Words>
  <Application>Microsoft Office PowerPoint</Application>
  <PresentationFormat>Widescreen</PresentationFormat>
  <Paragraphs>127</Paragraphs>
  <Slides>6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9" baseType="lpstr">
      <vt:lpstr>Arial</vt:lpstr>
      <vt:lpstr>Andika</vt:lpstr>
      <vt:lpstr>Office Theme</vt:lpstr>
      <vt:lpstr> How to Use this PowerPoint</vt:lpstr>
      <vt:lpstr>AIMEE’S CHALLENGE!!!</vt:lpstr>
      <vt:lpstr>AIMEE’S CHALLENGE!!!</vt:lpstr>
      <vt:lpstr>AIMEE’S CHALLENGE!!!</vt:lpstr>
      <vt:lpstr>AIMEE’S CHALLENGE!!!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2</cp:revision>
  <dcterms:created xsi:type="dcterms:W3CDTF">2022-05-31T09:42:07Z</dcterms:created>
  <dcterms:modified xsi:type="dcterms:W3CDTF">2025-12-22T09:08:03Z</dcterms:modified>
</cp:coreProperties>
</file>