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93" r:id="rId11"/>
    <p:sldId id="494" r:id="rId12"/>
    <p:sldId id="451" r:id="rId13"/>
    <p:sldId id="495" r:id="rId14"/>
    <p:sldId id="454" r:id="rId15"/>
    <p:sldId id="455" r:id="rId16"/>
    <p:sldId id="496" r:id="rId17"/>
    <p:sldId id="458" r:id="rId18"/>
    <p:sldId id="459" r:id="rId19"/>
    <p:sldId id="460" r:id="rId20"/>
    <p:sldId id="461" r:id="rId21"/>
    <p:sldId id="462" r:id="rId22"/>
    <p:sldId id="453" r:id="rId23"/>
    <p:sldId id="434" r:id="rId24"/>
    <p:sldId id="435" r:id="rId25"/>
    <p:sldId id="478" r:id="rId26"/>
    <p:sldId id="436" r:id="rId27"/>
    <p:sldId id="456" r:id="rId28"/>
    <p:sldId id="457" r:id="rId29"/>
    <p:sldId id="467" r:id="rId30"/>
    <p:sldId id="274" r:id="rId31"/>
    <p:sldId id="399" r:id="rId32"/>
    <p:sldId id="420" r:id="rId33"/>
    <p:sldId id="411" r:id="rId34"/>
    <p:sldId id="422" r:id="rId35"/>
    <p:sldId id="423" r:id="rId36"/>
    <p:sldId id="374" r:id="rId37"/>
    <p:sldId id="424" r:id="rId38"/>
    <p:sldId id="416" r:id="rId39"/>
    <p:sldId id="417" r:id="rId40"/>
    <p:sldId id="418" r:id="rId41"/>
    <p:sldId id="419" r:id="rId42"/>
    <p:sldId id="509" r:id="rId43"/>
    <p:sldId id="510" r:id="rId44"/>
    <p:sldId id="511" r:id="rId45"/>
    <p:sldId id="512" r:id="rId46"/>
    <p:sldId id="532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1D8363-26E5-454C-A38D-38F2669BB3D5}" v="3" dt="2025-12-15T11:40:26.6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92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47EB5-C1EF-FB58-06CA-164299D5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FE43F-3F02-52AA-0885-D557BA6644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CEED-B13A-8A59-6D38-3E53D2181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E52BA-B16D-6C18-D555-3401D110D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327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80BF-D734-BADF-AD20-5C5F1757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E72402-AD98-413D-F7A7-2EFB1C805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6F8D14-6A6E-0012-7086-A5BF670C5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the full stop at the end of the sentence. It’s a great moment to remind everyone about the parentheses rules.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D79C8-6414-CCB4-8B03-48FF07E64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907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02EE2-21E4-5861-4974-FA8F9AA77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A62A19-8439-FB87-8F1A-EF3B05E85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E38EDA-E8E3-EE2B-6FAE-7BFB0EE66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that but there </a:t>
            </a:r>
            <a:r>
              <a:rPr lang="en-GB"/>
              <a:t>is next to which.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E9893-BBE7-CAF6-FEAF-E2FB6CFB3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38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86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741DC-8ECB-03C3-B52D-E4C31F53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7A7821-5863-F2E0-A6D5-AEAFF854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56F01E-3501-2685-4FDC-D21FAC627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1DFC63-F54F-1447-5EA8-12391D9ABA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19FCE4-2F5D-3CBF-BF4A-3F0715BB72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79497F-A6AD-C392-23CB-D83DFA8CA3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22153D-86BA-BA6C-6BBF-5446F18974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3EFE6C-FB19-54A5-52DC-E96BD2362FA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667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84BAE-4ED0-FFFD-2330-67268F472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D7B8ED-0501-68B8-A872-CCDC2764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D6093A-A435-5BE3-B9ED-DA6894695E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65F307-23E4-6E48-7AEA-83CCBFEDC7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DAF26E-2685-B3B8-27D1-AD4BC362583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CE469E-EE6A-6E81-22A9-0A605DFE92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CB2666-B613-C204-D692-83F9DDC506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1ADAA0-8946-EBCB-D262-961A7E7679E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4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6C556-28E6-0995-903A-9EFF5012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25E429-1EF8-8D97-1B09-5DE5320C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73F6A7-2C06-B83C-ED59-D6C5E1C82C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D78C3D-E127-711E-8519-81B80D0DF9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C1786D-F784-42A3-13F7-2995B0C6043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0F4490-2EC9-CE2D-51F1-99E5611504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5ED15A-62F0-1FA4-24BF-86C1F173EDB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36A6C6-7E62-3486-CDD8-DEB8FDE5231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5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9B22F-EBBA-FD8A-1D7F-32D0E2F37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A5971-07AC-2612-1E5E-D439D6AA1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B74533-0516-3E46-5BC2-838DC30FD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016CB-089F-103E-E4E1-FAC0A2DD6A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6CBE4C-63CD-8DA7-0B89-886B89B754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211732-5801-A653-37F7-213B350741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E15844-4F3D-86C8-0CF2-80D2BCAED2A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6DCAE8-9E1A-E024-038E-60CC80E511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2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BC8BE-9ABD-E279-1361-3432A7338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F0B728-9441-E808-B7AE-A2E5FFCA9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66AC51-C697-714C-4F68-737FA6916AD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5B02BB-F4FB-D765-40BD-E083A3B554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C2605-E796-6BAA-FC1E-F94F987446B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3A381F-A6E7-C39A-1288-DE234329EEC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FA3256-1615-48FF-239A-08E2925E26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94996A-8A1F-EF07-71AF-182278165E7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0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A760D-6DFD-66AF-36AE-6C7FF2CB7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BA3C7-A500-14FB-E3D9-3F5BD7A8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58793C-78DD-8230-2EF5-1694CC2048B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568864-55CF-663F-7764-95E55A9586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B1BFDD-9E84-CD86-CD8C-8F29C800BE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77B995-2FD6-F690-F2ED-3ECC79001F7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CD888-0F27-1D18-AC78-FB93415900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06430F-E847-C7C1-3E9B-633692A632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37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57526" y="4832454"/>
            <a:ext cx="31689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1808" y="41748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1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178922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63405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35928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44961" y="477948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534554" y="41614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6750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9082" y="41806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79129" y="482092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669082" y="416958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53F365D-BB52-4C47-2B4F-2043C8EB2E07}"/>
              </a:ext>
            </a:extLst>
          </p:cNvPr>
          <p:cNvSpPr/>
          <p:nvPr/>
        </p:nvSpPr>
        <p:spPr>
          <a:xfrm rot="16200000">
            <a:off x="5625742" y="420128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7B4840-46E5-1174-BC2F-73B7A4A595CC}"/>
              </a:ext>
            </a:extLst>
          </p:cNvPr>
          <p:cNvSpPr txBox="1">
            <a:spLocks/>
          </p:cNvSpPr>
          <p:nvPr/>
        </p:nvSpPr>
        <p:spPr>
          <a:xfrm>
            <a:off x="5235789" y="4841539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4A5D7D5-5E8F-0BD5-B742-9680E4D269D8}"/>
              </a:ext>
            </a:extLst>
          </p:cNvPr>
          <p:cNvSpPr/>
          <p:nvPr/>
        </p:nvSpPr>
        <p:spPr>
          <a:xfrm rot="16200000">
            <a:off x="5625742" y="41901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581394" y="488439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241595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581394" y="491746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38674" y="5104305"/>
            <a:ext cx="516558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88214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891101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030574" y="508570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53339" y="42987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860991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20841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766131" y="2331932"/>
            <a:ext cx="1522368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444989" y="499293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986040" y="427367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“wherever”?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981200" y="2863432"/>
            <a:ext cx="468630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781800" y="2877806"/>
            <a:ext cx="333375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44989" y="493873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965911" y="472414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111633" y="413327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107325" y="266356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42935" y="16706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300878" y="4114206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2359" y="4755075"/>
            <a:ext cx="2153583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325760" y="478385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544829" y="412968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871966" y="262355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149811" y="155968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99103" y="262495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8681" y="16517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fleet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comet.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8" y="541359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486347" y="4493978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is a thing (noun)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460262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verb is a doing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39768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clause. </a:t>
            </a:r>
          </a:p>
        </p:txBody>
      </p:sp>
    </p:spTree>
    <p:extLst>
      <p:ext uri="{BB962C8B-B14F-4D97-AF65-F5344CB8AC3E}">
        <p14:creationId xmlns:p14="http://schemas.microsoft.com/office/powerpoint/2010/main" val="12621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4482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any co-ordinating conjunction (FANBOYS)?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main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192474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66" y="106463"/>
            <a:ext cx="11606415" cy="11127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There is a type of subordinate clause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called a “</a:t>
            </a:r>
            <a:r>
              <a:rPr lang="en-GB" sz="3200" u="sng" dirty="0">
                <a:solidFill>
                  <a:schemeClr val="bg1"/>
                </a:solidFill>
              </a:rPr>
              <a:t>relative clause</a:t>
            </a:r>
            <a:r>
              <a:rPr lang="en-GB" sz="32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292791" y="1325663"/>
            <a:ext cx="11606415" cy="126438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relative clause gives you more information about a noun (acts as an adjective) and goes after the noun.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32DA24-5338-CA75-0C72-A3CAEE59CF9F}"/>
              </a:ext>
            </a:extLst>
          </p:cNvPr>
          <p:cNvSpPr txBox="1">
            <a:spLocks/>
          </p:cNvSpPr>
          <p:nvPr/>
        </p:nvSpPr>
        <p:spPr>
          <a:xfrm>
            <a:off x="292790" y="2696507"/>
            <a:ext cx="11606415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use a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pronoun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such as who, which,  that, where, when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A27E94-12F1-62AB-FE92-7F5D7384C0F6}"/>
              </a:ext>
            </a:extLst>
          </p:cNvPr>
          <p:cNvSpPr txBox="1">
            <a:spLocks/>
          </p:cNvSpPr>
          <p:nvPr/>
        </p:nvSpPr>
        <p:spPr>
          <a:xfrm>
            <a:off x="292790" y="4181768"/>
            <a:ext cx="11606414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can be </a:t>
            </a:r>
            <a:r>
              <a:rPr lang="en-GB" sz="3200" b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deleted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the sentence will still make sense.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D3DD5-A784-EDE8-2F34-3F0D4992CCDD}"/>
              </a:ext>
            </a:extLst>
          </p:cNvPr>
          <p:cNvSpPr txBox="1">
            <a:spLocks/>
          </p:cNvSpPr>
          <p:nvPr/>
        </p:nvSpPr>
        <p:spPr>
          <a:xfrm>
            <a:off x="263364" y="5715222"/>
            <a:ext cx="11606414" cy="8056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this sound like something else we have met?</a:t>
            </a:r>
          </a:p>
        </p:txBody>
      </p:sp>
    </p:spTree>
    <p:extLst>
      <p:ext uri="{BB962C8B-B14F-4D97-AF65-F5344CB8AC3E}">
        <p14:creationId xmlns:p14="http://schemas.microsoft.com/office/powerpoint/2010/main" val="280392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57578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who is an alien, can speak many languages.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7" y="3722709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 is an alien”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717671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558767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an alien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can speak many languages.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3876675" y="2038350"/>
            <a:ext cx="0" cy="6096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2708656" y="312755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can speak many languages.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78711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will be landing on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41394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ea typeface="Andika"/>
                <a:cs typeface="Andika"/>
              </a:rPr>
              <a:t>Emile’s rocket, which he has owned for a long time, is incredibly fast.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6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 he has owned for a long time”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38243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he has owned for a long time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is incredibly fast.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4667250" y="2095500"/>
            <a:ext cx="0" cy="4179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3470656" y="287990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 is incredibly fast.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29726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322218" y="391889"/>
            <a:ext cx="3574324" cy="921522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8289694" y="382884"/>
            <a:ext cx="3574324" cy="92152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pronouns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322218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FANBOYS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yet,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such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2D1EB2-092C-58CA-2E9A-DD6A7534E5B7}"/>
              </a:ext>
            </a:extLst>
          </p:cNvPr>
          <p:cNvSpPr txBox="1">
            <a:spLocks/>
          </p:cNvSpPr>
          <p:nvPr/>
        </p:nvSpPr>
        <p:spPr>
          <a:xfrm>
            <a:off x="4218760" y="391888"/>
            <a:ext cx="3664401" cy="921522"/>
          </a:xfrm>
          <a:prstGeom prst="roundRect">
            <a:avLst>
              <a:gd name="adj" fmla="val 885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Subordinating conjunctions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18E740-0507-8BD5-2DE9-E1BE64B802E2}"/>
              </a:ext>
            </a:extLst>
          </p:cNvPr>
          <p:cNvSpPr txBox="1">
            <a:spLocks/>
          </p:cNvSpPr>
          <p:nvPr/>
        </p:nvSpPr>
        <p:spPr>
          <a:xfrm>
            <a:off x="4308837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after, although, as, as if, as long as, because, before, despite, even if, even though, if, in order that, rather than, since, so that, that, though, unless, until, when, where, whereas, whether, and while…..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4BBF60-0B8C-0240-4A93-212EB432824F}"/>
              </a:ext>
            </a:extLst>
          </p:cNvPr>
          <p:cNvSpPr txBox="1">
            <a:spLocks/>
          </p:cNvSpPr>
          <p:nvPr/>
        </p:nvSpPr>
        <p:spPr>
          <a:xfrm>
            <a:off x="8295459" y="1496792"/>
            <a:ext cx="3574324" cy="4969320"/>
          </a:xfrm>
          <a:prstGeom prst="roundRect">
            <a:avLst>
              <a:gd name="adj" fmla="val 280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which, that, whose, whoever, whomever, who, and whom.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some situations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what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when, and where can also function as relative pronouns. </a:t>
            </a:r>
          </a:p>
        </p:txBody>
      </p:sp>
    </p:spTree>
    <p:extLst>
      <p:ext uri="{BB962C8B-B14F-4D97-AF65-F5344CB8AC3E}">
        <p14:creationId xmlns:p14="http://schemas.microsoft.com/office/powerpoint/2010/main" val="2966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7" grpId="0" animBg="1"/>
      <p:bldP spid="10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4031257"/>
            <a:ext cx="11308304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777372" y="1745494"/>
            <a:ext cx="10149707" cy="250184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888C94-7B88-7DD8-DA4A-D33F5D27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610" y="4257147"/>
            <a:ext cx="8015078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4" y="1805916"/>
            <a:ext cx="7942990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For example, ‘Emile opened the heavy wooden door’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could become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‘Emile</a:t>
            </a:r>
            <a:r>
              <a:rPr lang="en-GB" sz="2400" b="1" noProof="0" dirty="0">
                <a:solidFill>
                  <a:schemeClr val="bg1"/>
                </a:solidFill>
                <a:latin typeface="+mn-lt"/>
              </a:rPr>
              <a:t>, who was feeling nervous,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opened the heavy wooden door.’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2" grpId="0" animBg="1"/>
      <p:bldP spid="2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CB059-5AFB-F8C4-A992-E54E72221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028EB52-C38E-A0C0-59D4-FC0452E93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420A27-5975-D8AA-57C0-A24833C9EF5B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295DC6-70B2-B7B5-D9E6-32D93F19C75B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D86605-E615-22B6-4698-9E91B42BF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777C675-A505-866D-6E90-F9DF36DB8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C60B44-0A7C-9293-273A-C0419ADF7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489365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8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F0EE2-74A1-AEEA-F39A-B1FC90F2D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71B74-2B6A-7112-2775-4370024C2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DB3325-F565-CB2B-4D26-BE836B40E9E5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49B4C2-2E89-5DCE-AF3B-56B97FEA93D8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8ED8AB-584D-8F17-E667-76B4562D8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7437EF-91AA-CE19-624E-CE6814102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284A2D-E346-A72D-0759-34C98AB9A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0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C6E22-94BB-3497-6597-1A19522E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39347D0-2B8D-E16D-B849-A74E004C8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5A610-7FA1-3418-3F58-DB5D33DFE95E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D9FAD5-472F-67BF-4B56-AD04DFD89767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855E3B-3B2F-BB92-B3FC-8E613EDE4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944E3E-D0DA-FC83-3312-696B9A792B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337170-8093-51FF-ED24-B3A736DC2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that showed a hidden path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49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196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65153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7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0496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27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5553</Words>
  <Application>Microsoft Office PowerPoint</Application>
  <PresentationFormat>Widescreen</PresentationFormat>
  <Paragraphs>650</Paragraphs>
  <Slides>46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Relative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2025-12-22T09:07:14Z</dcterms:modified>
</cp:coreProperties>
</file>