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4"/>
  </p:notesMasterIdLst>
  <p:sldIdLst>
    <p:sldId id="513" r:id="rId2"/>
    <p:sldId id="274" r:id="rId3"/>
    <p:sldId id="365" r:id="rId4"/>
    <p:sldId id="378" r:id="rId5"/>
    <p:sldId id="363" r:id="rId6"/>
    <p:sldId id="382" r:id="rId7"/>
    <p:sldId id="383" r:id="rId8"/>
    <p:sldId id="385" r:id="rId9"/>
    <p:sldId id="386" r:id="rId10"/>
    <p:sldId id="384" r:id="rId11"/>
    <p:sldId id="387" r:id="rId12"/>
    <p:sldId id="388" r:id="rId13"/>
    <p:sldId id="389" r:id="rId14"/>
    <p:sldId id="390" r:id="rId15"/>
    <p:sldId id="391" r:id="rId16"/>
    <p:sldId id="392" r:id="rId17"/>
    <p:sldId id="379" r:id="rId18"/>
    <p:sldId id="471" r:id="rId19"/>
    <p:sldId id="472" r:id="rId20"/>
    <p:sldId id="473" r:id="rId21"/>
    <p:sldId id="475" r:id="rId22"/>
    <p:sldId id="476" r:id="rId23"/>
    <p:sldId id="489" r:id="rId24"/>
    <p:sldId id="490" r:id="rId25"/>
    <p:sldId id="491" r:id="rId26"/>
    <p:sldId id="492" r:id="rId27"/>
    <p:sldId id="506" r:id="rId28"/>
    <p:sldId id="474" r:id="rId29"/>
    <p:sldId id="507" r:id="rId30"/>
    <p:sldId id="505" r:id="rId31"/>
    <p:sldId id="499" r:id="rId32"/>
    <p:sldId id="500" r:id="rId33"/>
    <p:sldId id="501" r:id="rId34"/>
    <p:sldId id="502" r:id="rId35"/>
    <p:sldId id="465" r:id="rId36"/>
    <p:sldId id="508" r:id="rId37"/>
    <p:sldId id="504" r:id="rId38"/>
    <p:sldId id="509" r:id="rId39"/>
    <p:sldId id="510" r:id="rId40"/>
    <p:sldId id="503" r:id="rId41"/>
    <p:sldId id="511" r:id="rId42"/>
    <p:sldId id="512" r:id="rId43"/>
  </p:sldIdLst>
  <p:sldSz cx="12192000" cy="6858000"/>
  <p:notesSz cx="6858000" cy="9144000"/>
  <p:embeddedFontLst>
    <p:embeddedFont>
      <p:font typeface="Andika" panose="02000000000000000000" pitchFamily="2" charset="0"/>
      <p:regular r:id="rId45"/>
      <p:bold r:id="rId46"/>
      <p:italic r:id="rId47"/>
      <p:boldItalic r:id="rId4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00FFFF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F82A3B4-EA02-4E1E-A77D-0E407979C120}" v="2" dt="2025-12-09T14:49:25.62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font" Target="fonts/font3.fntdata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1.fntdata"/><Relationship Id="rId53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4.fntdata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2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98B9E8B-C763-4F98-88A2-3537AF9711DD}" type="doc">
      <dgm:prSet loTypeId="urn:microsoft.com/office/officeart/2005/8/layout/venn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A00E98C7-9293-4661-822E-BB79FC56E4BF}">
      <dgm:prSet phldrT="[Text]" custT="1"/>
      <dgm:spPr>
        <a:solidFill>
          <a:srgbClr val="7030A0"/>
        </a:solidFill>
      </dgm:spPr>
      <dgm:t>
        <a:bodyPr/>
        <a:lstStyle/>
        <a:p>
          <a:endParaRPr lang="en-GB" sz="1800" dirty="0"/>
        </a:p>
        <a:p>
          <a:r>
            <a:rPr lang="en-GB" sz="1800" dirty="0"/>
            <a:t>Adverbials </a:t>
          </a:r>
        </a:p>
        <a:p>
          <a:r>
            <a:rPr lang="en-GB" sz="1800" dirty="0"/>
            <a:t>(a </a:t>
          </a:r>
          <a:r>
            <a:rPr lang="en-GB" sz="1800" u="sng" dirty="0"/>
            <a:t>word or phrase</a:t>
          </a:r>
          <a:r>
            <a:rPr lang="en-GB" sz="1800" dirty="0"/>
            <a:t> that describes a verb).</a:t>
          </a:r>
        </a:p>
      </dgm:t>
    </dgm:pt>
    <dgm:pt modelId="{9C6E0C49-8A81-4C9E-9E43-A5228AA43374}" type="parTrans" cxnId="{2D1FDF15-0EA9-4BBD-9A9D-531DC10EB077}">
      <dgm:prSet/>
      <dgm:spPr/>
      <dgm:t>
        <a:bodyPr/>
        <a:lstStyle/>
        <a:p>
          <a:endParaRPr lang="en-GB"/>
        </a:p>
      </dgm:t>
    </dgm:pt>
    <dgm:pt modelId="{720C5A6E-283A-4862-8CD0-DA66392E4BFE}" type="sibTrans" cxnId="{2D1FDF15-0EA9-4BBD-9A9D-531DC10EB077}">
      <dgm:prSet/>
      <dgm:spPr/>
      <dgm:t>
        <a:bodyPr/>
        <a:lstStyle/>
        <a:p>
          <a:endParaRPr lang="en-GB"/>
        </a:p>
      </dgm:t>
    </dgm:pt>
    <dgm:pt modelId="{05971919-CF79-441B-8FBF-DC5613F5C93B}">
      <dgm:prSet phldrT="[Text]" custT="1"/>
      <dgm:spPr>
        <a:solidFill>
          <a:schemeClr val="accent2"/>
        </a:solidFill>
      </dgm:spPr>
      <dgm:t>
        <a:bodyPr/>
        <a:lstStyle/>
        <a:p>
          <a:r>
            <a:rPr lang="en-GB" sz="1800" dirty="0"/>
            <a:t>Adverbs </a:t>
          </a:r>
        </a:p>
        <a:p>
          <a:r>
            <a:rPr lang="en-GB" sz="1800" dirty="0"/>
            <a:t>(a </a:t>
          </a:r>
          <a:r>
            <a:rPr lang="en-GB" sz="1800" u="sng" dirty="0"/>
            <a:t>word</a:t>
          </a:r>
          <a:r>
            <a:rPr lang="en-GB" sz="1800" dirty="0"/>
            <a:t> that describes a verb).</a:t>
          </a:r>
        </a:p>
      </dgm:t>
    </dgm:pt>
    <dgm:pt modelId="{0415D8A1-5F94-4C9F-ABCF-66142761700E}" type="parTrans" cxnId="{E73B3455-2E02-4583-BF1B-B0F29406CE57}">
      <dgm:prSet/>
      <dgm:spPr/>
      <dgm:t>
        <a:bodyPr/>
        <a:lstStyle/>
        <a:p>
          <a:endParaRPr lang="en-GB"/>
        </a:p>
      </dgm:t>
    </dgm:pt>
    <dgm:pt modelId="{15A4ADE8-FF40-46B2-A048-ED567BCF8BB8}" type="sibTrans" cxnId="{E73B3455-2E02-4583-BF1B-B0F29406CE57}">
      <dgm:prSet/>
      <dgm:spPr/>
      <dgm:t>
        <a:bodyPr/>
        <a:lstStyle/>
        <a:p>
          <a:endParaRPr lang="en-GB"/>
        </a:p>
      </dgm:t>
    </dgm:pt>
    <dgm:pt modelId="{D846E2F0-94F8-433E-9C9F-ACF365BF8F40}" type="pres">
      <dgm:prSet presAssocID="{A98B9E8B-C763-4F98-88A2-3537AF9711DD}" presName="Name0" presStyleCnt="0">
        <dgm:presLayoutVars>
          <dgm:chMax val="7"/>
          <dgm:resizeHandles val="exact"/>
        </dgm:presLayoutVars>
      </dgm:prSet>
      <dgm:spPr/>
    </dgm:pt>
    <dgm:pt modelId="{72F1FF59-76E5-4E0C-B51B-3FBD859AD915}" type="pres">
      <dgm:prSet presAssocID="{A98B9E8B-C763-4F98-88A2-3537AF9711DD}" presName="comp1" presStyleCnt="0"/>
      <dgm:spPr/>
    </dgm:pt>
    <dgm:pt modelId="{D6034120-CEBE-4E9F-9FC2-58FD10523379}" type="pres">
      <dgm:prSet presAssocID="{A98B9E8B-C763-4F98-88A2-3537AF9711DD}" presName="circle1" presStyleLbl="node1" presStyleIdx="0" presStyleCnt="2" custScaleX="135039"/>
      <dgm:spPr/>
    </dgm:pt>
    <dgm:pt modelId="{A63877E2-51A2-4A7A-BB4C-78B856156057}" type="pres">
      <dgm:prSet presAssocID="{A98B9E8B-C763-4F98-88A2-3537AF9711DD}" presName="c1text" presStyleLbl="node1" presStyleIdx="0" presStyleCnt="2">
        <dgm:presLayoutVars>
          <dgm:bulletEnabled val="1"/>
        </dgm:presLayoutVars>
      </dgm:prSet>
      <dgm:spPr/>
    </dgm:pt>
    <dgm:pt modelId="{F7C8F509-76CA-4CC2-815C-6314FEB65D34}" type="pres">
      <dgm:prSet presAssocID="{A98B9E8B-C763-4F98-88A2-3537AF9711DD}" presName="comp2" presStyleCnt="0"/>
      <dgm:spPr/>
    </dgm:pt>
    <dgm:pt modelId="{7562B345-F06F-4269-AB51-AB0E0E2503CD}" type="pres">
      <dgm:prSet presAssocID="{A98B9E8B-C763-4F98-88A2-3537AF9711DD}" presName="circle2" presStyleLbl="node1" presStyleIdx="1" presStyleCnt="2" custScaleX="97471" custScaleY="69068" custLinFactNeighborX="0" custLinFactNeighborY="9719"/>
      <dgm:spPr/>
    </dgm:pt>
    <dgm:pt modelId="{86D043BA-38D7-4A84-A95F-3EA60C0C670F}" type="pres">
      <dgm:prSet presAssocID="{A98B9E8B-C763-4F98-88A2-3537AF9711DD}" presName="c2text" presStyleLbl="node1" presStyleIdx="1" presStyleCnt="2">
        <dgm:presLayoutVars>
          <dgm:bulletEnabled val="1"/>
        </dgm:presLayoutVars>
      </dgm:prSet>
      <dgm:spPr/>
    </dgm:pt>
  </dgm:ptLst>
  <dgm:cxnLst>
    <dgm:cxn modelId="{2D1FDF15-0EA9-4BBD-9A9D-531DC10EB077}" srcId="{A98B9E8B-C763-4F98-88A2-3537AF9711DD}" destId="{A00E98C7-9293-4661-822E-BB79FC56E4BF}" srcOrd="0" destOrd="0" parTransId="{9C6E0C49-8A81-4C9E-9E43-A5228AA43374}" sibTransId="{720C5A6E-283A-4862-8CD0-DA66392E4BFE}"/>
    <dgm:cxn modelId="{5268672B-E5A9-4649-85C7-6564F50297B3}" type="presOf" srcId="{05971919-CF79-441B-8FBF-DC5613F5C93B}" destId="{7562B345-F06F-4269-AB51-AB0E0E2503CD}" srcOrd="0" destOrd="0" presId="urn:microsoft.com/office/officeart/2005/8/layout/venn2"/>
    <dgm:cxn modelId="{9B77D136-C64A-48B6-9BB4-A3A8B84ADDE2}" type="presOf" srcId="{A00E98C7-9293-4661-822E-BB79FC56E4BF}" destId="{A63877E2-51A2-4A7A-BB4C-78B856156057}" srcOrd="1" destOrd="0" presId="urn:microsoft.com/office/officeart/2005/8/layout/venn2"/>
    <dgm:cxn modelId="{E73B3455-2E02-4583-BF1B-B0F29406CE57}" srcId="{A98B9E8B-C763-4F98-88A2-3537AF9711DD}" destId="{05971919-CF79-441B-8FBF-DC5613F5C93B}" srcOrd="1" destOrd="0" parTransId="{0415D8A1-5F94-4C9F-ABCF-66142761700E}" sibTransId="{15A4ADE8-FF40-46B2-A048-ED567BCF8BB8}"/>
    <dgm:cxn modelId="{6AFB678E-7FC8-4058-A5BC-30F7C52D3DB4}" type="presOf" srcId="{A98B9E8B-C763-4F98-88A2-3537AF9711DD}" destId="{D846E2F0-94F8-433E-9C9F-ACF365BF8F40}" srcOrd="0" destOrd="0" presId="urn:microsoft.com/office/officeart/2005/8/layout/venn2"/>
    <dgm:cxn modelId="{B2F706A1-9725-444E-B2AA-232A85049D9E}" type="presOf" srcId="{05971919-CF79-441B-8FBF-DC5613F5C93B}" destId="{86D043BA-38D7-4A84-A95F-3EA60C0C670F}" srcOrd="1" destOrd="0" presId="urn:microsoft.com/office/officeart/2005/8/layout/venn2"/>
    <dgm:cxn modelId="{9EBB2DD4-192C-48AD-B869-9BD866CE1F15}" type="presOf" srcId="{A00E98C7-9293-4661-822E-BB79FC56E4BF}" destId="{D6034120-CEBE-4E9F-9FC2-58FD10523379}" srcOrd="0" destOrd="0" presId="urn:microsoft.com/office/officeart/2005/8/layout/venn2"/>
    <dgm:cxn modelId="{3AC8F891-A68B-4FE7-939D-43180377C3C2}" type="presParOf" srcId="{D846E2F0-94F8-433E-9C9F-ACF365BF8F40}" destId="{72F1FF59-76E5-4E0C-B51B-3FBD859AD915}" srcOrd="0" destOrd="0" presId="urn:microsoft.com/office/officeart/2005/8/layout/venn2"/>
    <dgm:cxn modelId="{7DE5B3A6-4629-4E10-AFB5-DD1AC01F8DA5}" type="presParOf" srcId="{72F1FF59-76E5-4E0C-B51B-3FBD859AD915}" destId="{D6034120-CEBE-4E9F-9FC2-58FD10523379}" srcOrd="0" destOrd="0" presId="urn:microsoft.com/office/officeart/2005/8/layout/venn2"/>
    <dgm:cxn modelId="{566935EC-C464-42A8-B2B4-3818CB5428AB}" type="presParOf" srcId="{72F1FF59-76E5-4E0C-B51B-3FBD859AD915}" destId="{A63877E2-51A2-4A7A-BB4C-78B856156057}" srcOrd="1" destOrd="0" presId="urn:microsoft.com/office/officeart/2005/8/layout/venn2"/>
    <dgm:cxn modelId="{5BBB10F3-6F01-4864-875F-170BA3BBE8AE}" type="presParOf" srcId="{D846E2F0-94F8-433E-9C9F-ACF365BF8F40}" destId="{F7C8F509-76CA-4CC2-815C-6314FEB65D34}" srcOrd="1" destOrd="0" presId="urn:microsoft.com/office/officeart/2005/8/layout/venn2"/>
    <dgm:cxn modelId="{3AD236EA-3048-495C-A296-93935D474714}" type="presParOf" srcId="{F7C8F509-76CA-4CC2-815C-6314FEB65D34}" destId="{7562B345-F06F-4269-AB51-AB0E0E2503CD}" srcOrd="0" destOrd="0" presId="urn:microsoft.com/office/officeart/2005/8/layout/venn2"/>
    <dgm:cxn modelId="{0D73AC4C-857B-4020-B361-8C076B0BD89B}" type="presParOf" srcId="{F7C8F509-76CA-4CC2-815C-6314FEB65D34}" destId="{86D043BA-38D7-4A84-A95F-3EA60C0C670F}" srcOrd="1" destOrd="0" presId="urn:microsoft.com/office/officeart/2005/8/layout/venn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6034120-CEBE-4E9F-9FC2-58FD10523379}">
      <dsp:nvSpPr>
        <dsp:cNvPr id="0" name=""/>
        <dsp:cNvSpPr/>
      </dsp:nvSpPr>
      <dsp:spPr>
        <a:xfrm>
          <a:off x="4" y="0"/>
          <a:ext cx="5239199" cy="3879768"/>
        </a:xfrm>
        <a:prstGeom prst="ellipse">
          <a:avLst/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800" kern="1200" dirty="0"/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Adverbials 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(a </a:t>
          </a:r>
          <a:r>
            <a:rPr lang="en-GB" sz="1800" u="sng" kern="1200" dirty="0"/>
            <a:t>word or phrase</a:t>
          </a:r>
          <a:r>
            <a:rPr lang="en-GB" sz="1800" kern="1200" dirty="0"/>
            <a:t> that describes a verb).</a:t>
          </a:r>
        </a:p>
      </dsp:txBody>
      <dsp:txXfrm>
        <a:off x="1244314" y="290982"/>
        <a:ext cx="2750579" cy="659560"/>
      </dsp:txXfrm>
    </dsp:sp>
    <dsp:sp modelId="{7562B345-F06F-4269-AB51-AB0E0E2503CD}">
      <dsp:nvSpPr>
        <dsp:cNvPr id="0" name=""/>
        <dsp:cNvSpPr/>
      </dsp:nvSpPr>
      <dsp:spPr>
        <a:xfrm>
          <a:off x="1201485" y="1702781"/>
          <a:ext cx="2836236" cy="2009758"/>
        </a:xfrm>
        <a:prstGeom prst="ellipse">
          <a:avLst/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Adverbs 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(a </a:t>
          </a:r>
          <a:r>
            <a:rPr lang="en-GB" sz="1800" u="sng" kern="1200" dirty="0"/>
            <a:t>word</a:t>
          </a:r>
          <a:r>
            <a:rPr lang="en-GB" sz="1800" kern="1200" dirty="0"/>
            <a:t> that describes a verb).</a:t>
          </a:r>
        </a:p>
      </dsp:txBody>
      <dsp:txXfrm>
        <a:off x="1616842" y="2205221"/>
        <a:ext cx="2005522" cy="100487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9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1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1.png"/><Relationship Id="rId4" Type="http://schemas.openxmlformats.org/officeDocument/2006/relationships/image" Target="../media/image8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hyperlink" Target="https://forms.office.com/Pages/ResponsePage.aspx?id=KXI8YMEiwUOjgEvkVqYFjsqqRugkSxNLsNDyMI4WsoRUQUM5SjFDTThIV1EyR08zUzg4V0NCNkYxWC4u" TargetMode="Externa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ontent Placeholder 10" descr="A picture containing shape&#10;&#10;Description automatically generated">
            <a:extLst>
              <a:ext uri="{FF2B5EF4-FFF2-40B4-BE49-F238E27FC236}">
                <a16:creationId xmlns:a16="http://schemas.microsoft.com/office/drawing/2014/main" id="{F3019D6F-F7CA-A032-56E4-7C1115AD7D1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0E0623-5B4A-B195-684F-DD2CDACFFD1A}"/>
              </a:ext>
            </a:extLst>
          </p:cNvPr>
          <p:cNvSpPr txBox="1">
            <a:spLocks/>
          </p:cNvSpPr>
          <p:nvPr/>
        </p:nvSpPr>
        <p:spPr>
          <a:xfrm>
            <a:off x="1039076" y="42951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All adverbs are adverbials. </a:t>
            </a:r>
          </a:p>
          <a:p>
            <a:pPr algn="ctr"/>
            <a:endParaRPr lang="en-GB" sz="4000" b="1" u="sng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(But not all adverbials are adverbs!)</a:t>
            </a:r>
            <a:endParaRPr lang="en-GB" sz="4000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77800F47-079A-4798-94A4-B4ED8BDCAB0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62784386"/>
              </p:ext>
            </p:extLst>
          </p:nvPr>
        </p:nvGraphicFramePr>
        <p:xfrm>
          <a:off x="941635" y="2548713"/>
          <a:ext cx="5239208" cy="38797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F1EB3EFD-AFBF-1A95-2D1B-A8A588A935B4}"/>
              </a:ext>
            </a:extLst>
          </p:cNvPr>
          <p:cNvSpPr txBox="1"/>
          <p:nvPr/>
        </p:nvSpPr>
        <p:spPr>
          <a:xfrm>
            <a:off x="5551963" y="5979230"/>
            <a:ext cx="3141029" cy="442674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000">
                <a:solidFill>
                  <a:schemeClr val="bg1"/>
                </a:solidFill>
              </a:rPr>
              <a:t>A </a:t>
            </a:r>
            <a:r>
              <a:rPr lang="en-GB" sz="2000" dirty="0">
                <a:solidFill>
                  <a:schemeClr val="bg1"/>
                </a:solidFill>
              </a:rPr>
              <a:t>V</a:t>
            </a:r>
            <a:r>
              <a:rPr lang="en-GB" sz="2000">
                <a:solidFill>
                  <a:schemeClr val="bg1"/>
                </a:solidFill>
              </a:rPr>
              <a:t>enn </a:t>
            </a:r>
            <a:r>
              <a:rPr lang="en-GB" sz="2000" dirty="0">
                <a:solidFill>
                  <a:schemeClr val="bg1"/>
                </a:solidFill>
              </a:rPr>
              <a:t>diagram</a:t>
            </a:r>
          </a:p>
        </p:txBody>
      </p:sp>
    </p:spTree>
    <p:extLst>
      <p:ext uri="{BB962C8B-B14F-4D97-AF65-F5344CB8AC3E}">
        <p14:creationId xmlns:p14="http://schemas.microsoft.com/office/powerpoint/2010/main" val="2284350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407482" y="3145377"/>
            <a:ext cx="2520444" cy="540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usually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433096" y="4626327"/>
            <a:ext cx="2520444" cy="510778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today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 or adverbial?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3" y="1664427"/>
            <a:ext cx="2520444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angrily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407482" y="2404902"/>
            <a:ext cx="2520444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happily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407482" y="3885852"/>
            <a:ext cx="2520444" cy="540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433096" y="5366802"/>
            <a:ext cx="2520444" cy="510778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hourly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713A5-5953-609F-613B-E8F9282B0542}"/>
              </a:ext>
            </a:extLst>
          </p:cNvPr>
          <p:cNvSpPr txBox="1"/>
          <p:nvPr/>
        </p:nvSpPr>
        <p:spPr>
          <a:xfrm>
            <a:off x="433096" y="6107276"/>
            <a:ext cx="2520444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really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41B5908-2E1E-0D2A-2A69-3CE6D77EB2CE}"/>
              </a:ext>
            </a:extLst>
          </p:cNvPr>
          <p:cNvSpPr txBox="1">
            <a:spLocks/>
          </p:cNvSpPr>
          <p:nvPr/>
        </p:nvSpPr>
        <p:spPr>
          <a:xfrm>
            <a:off x="3226379" y="1624157"/>
            <a:ext cx="8532525" cy="129152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can all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describe verbs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8428B91-C7DF-A832-796A-A26DDAE3A66E}"/>
              </a:ext>
            </a:extLst>
          </p:cNvPr>
          <p:cNvSpPr txBox="1">
            <a:spLocks/>
          </p:cNvSpPr>
          <p:nvPr/>
        </p:nvSpPr>
        <p:spPr>
          <a:xfrm>
            <a:off x="3226376" y="5326531"/>
            <a:ext cx="8532525" cy="129152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 they are all adverbs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and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adverbials.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8AFF39E-DC44-E84B-E4C9-B18DB052CB1B}"/>
              </a:ext>
            </a:extLst>
          </p:cNvPr>
          <p:cNvSpPr txBox="1">
            <a:spLocks/>
          </p:cNvSpPr>
          <p:nvPr/>
        </p:nvSpPr>
        <p:spPr>
          <a:xfrm>
            <a:off x="3226377" y="3475344"/>
            <a:ext cx="8532525" cy="129152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 all words and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phrases.</a:t>
            </a:r>
          </a:p>
        </p:txBody>
      </p:sp>
    </p:spTree>
    <p:extLst>
      <p:ext uri="{BB962C8B-B14F-4D97-AF65-F5344CB8AC3E}">
        <p14:creationId xmlns:p14="http://schemas.microsoft.com/office/powerpoint/2010/main" val="162889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35" grpId="0" animBg="1"/>
      <p:bldP spid="4" grpId="0" animBg="1"/>
      <p:bldP spid="17" grpId="0" animBg="1"/>
      <p:bldP spid="25" grpId="0" animBg="1"/>
      <p:bldP spid="28" grpId="0" animBg="1"/>
      <p:bldP spid="7" grpId="0" animBg="1"/>
      <p:bldP spid="8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407481" y="3145377"/>
            <a:ext cx="3028445" cy="540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during the week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433095" y="4626327"/>
            <a:ext cx="3028443" cy="510778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right here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 or adverbial?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2" y="1664427"/>
            <a:ext cx="3028443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in a silly way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407482" y="2404902"/>
            <a:ext cx="3028444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very happily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407481" y="3885852"/>
            <a:ext cx="3028443" cy="540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like a baby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433096" y="5366802"/>
            <a:ext cx="3028442" cy="510778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surprisingly well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713A5-5953-609F-613B-E8F9282B0542}"/>
              </a:ext>
            </a:extLst>
          </p:cNvPr>
          <p:cNvSpPr txBox="1"/>
          <p:nvPr/>
        </p:nvSpPr>
        <p:spPr>
          <a:xfrm>
            <a:off x="433096" y="6107276"/>
            <a:ext cx="292894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for health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41B5908-2E1E-0D2A-2A69-3CE6D77EB2CE}"/>
              </a:ext>
            </a:extLst>
          </p:cNvPr>
          <p:cNvSpPr txBox="1">
            <a:spLocks/>
          </p:cNvSpPr>
          <p:nvPr/>
        </p:nvSpPr>
        <p:spPr>
          <a:xfrm>
            <a:off x="4036291" y="1624157"/>
            <a:ext cx="7722613" cy="129152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phrases can all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describe verbs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8428B91-C7DF-A832-796A-A26DDAE3A66E}"/>
              </a:ext>
            </a:extLst>
          </p:cNvPr>
          <p:cNvSpPr txBox="1">
            <a:spLocks/>
          </p:cNvSpPr>
          <p:nvPr/>
        </p:nvSpPr>
        <p:spPr>
          <a:xfrm>
            <a:off x="3894632" y="5326531"/>
            <a:ext cx="7864269" cy="129152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 they are all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adverbials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NOT adverbs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8AFF39E-DC44-E84B-E4C9-B18DB052CB1B}"/>
              </a:ext>
            </a:extLst>
          </p:cNvPr>
          <p:cNvSpPr txBox="1">
            <a:spLocks/>
          </p:cNvSpPr>
          <p:nvPr/>
        </p:nvSpPr>
        <p:spPr>
          <a:xfrm>
            <a:off x="3894633" y="3475344"/>
            <a:ext cx="7864269" cy="129152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 all phrases and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single words.</a:t>
            </a:r>
          </a:p>
        </p:txBody>
      </p:sp>
    </p:spTree>
    <p:extLst>
      <p:ext uri="{BB962C8B-B14F-4D97-AF65-F5344CB8AC3E}">
        <p14:creationId xmlns:p14="http://schemas.microsoft.com/office/powerpoint/2010/main" val="3552241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35" grpId="0" animBg="1"/>
      <p:bldP spid="4" grpId="0" animBg="1"/>
      <p:bldP spid="17" grpId="0" animBg="1"/>
      <p:bldP spid="25" grpId="0" animBg="1"/>
      <p:bldP spid="28" grpId="0" animBg="1"/>
      <p:bldP spid="7" grpId="0" animBg="1"/>
      <p:bldP spid="8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407481" y="3145377"/>
            <a:ext cx="3028445" cy="540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near here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433095" y="4626327"/>
            <a:ext cx="3028443" cy="510778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frighteningly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 or adverbial?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2" y="1664427"/>
            <a:ext cx="3028443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in a minute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407482" y="2404902"/>
            <a:ext cx="3028444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>
                <a:solidFill>
                  <a:schemeClr val="bg1"/>
                </a:solidFill>
              </a:rPr>
              <a:t>boldly</a:t>
            </a:r>
            <a:endParaRPr lang="en-GB" sz="2400" dirty="0">
              <a:solidFill>
                <a:schemeClr val="bg1"/>
              </a:solidFill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407481" y="3885852"/>
            <a:ext cx="3028443" cy="540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find gold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433096" y="5366802"/>
            <a:ext cx="3028442" cy="510778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surprisingly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713A5-5953-609F-613B-E8F9282B0542}"/>
              </a:ext>
            </a:extLst>
          </p:cNvPr>
          <p:cNvSpPr txBox="1"/>
          <p:nvPr/>
        </p:nvSpPr>
        <p:spPr>
          <a:xfrm>
            <a:off x="433096" y="6107276"/>
            <a:ext cx="292894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in the corner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8428B91-C7DF-A832-796A-A26DDAE3A66E}"/>
              </a:ext>
            </a:extLst>
          </p:cNvPr>
          <p:cNvSpPr txBox="1">
            <a:spLocks/>
          </p:cNvSpPr>
          <p:nvPr/>
        </p:nvSpPr>
        <p:spPr>
          <a:xfrm>
            <a:off x="3843407" y="1664427"/>
            <a:ext cx="7831357" cy="510778"/>
          </a:xfrm>
          <a:prstGeom prst="roundRect">
            <a:avLst>
              <a:gd name="adj" fmla="val 1276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a phrase and so is 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adverbial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427D749-80EE-F1F8-39D6-A813E986D32B}"/>
              </a:ext>
            </a:extLst>
          </p:cNvPr>
          <p:cNvSpPr txBox="1">
            <a:spLocks/>
          </p:cNvSpPr>
          <p:nvPr/>
        </p:nvSpPr>
        <p:spPr>
          <a:xfrm>
            <a:off x="3843406" y="2429796"/>
            <a:ext cx="7831357" cy="510778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a word and so is 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adverbial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4587F5B-4251-23CC-64F5-5B991518B154}"/>
              </a:ext>
            </a:extLst>
          </p:cNvPr>
          <p:cNvSpPr txBox="1">
            <a:spLocks/>
          </p:cNvSpPr>
          <p:nvPr/>
        </p:nvSpPr>
        <p:spPr>
          <a:xfrm>
            <a:off x="3843405" y="3159988"/>
            <a:ext cx="7831357" cy="510778"/>
          </a:xfrm>
          <a:prstGeom prst="roundRect">
            <a:avLst>
              <a:gd name="adj" fmla="val 1276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a phrase and so is 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adverbial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6BB3C31-25DC-DC0A-ED9D-D595B0122D51}"/>
              </a:ext>
            </a:extLst>
          </p:cNvPr>
          <p:cNvSpPr txBox="1">
            <a:spLocks/>
          </p:cNvSpPr>
          <p:nvPr/>
        </p:nvSpPr>
        <p:spPr>
          <a:xfrm>
            <a:off x="3843405" y="3915074"/>
            <a:ext cx="7831357" cy="510778"/>
          </a:xfrm>
          <a:prstGeom prst="roundRect">
            <a:avLst>
              <a:gd name="adj" fmla="val 1276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a phrase and so is 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adverbial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281DA04-70B9-1C2B-4C9D-9FF7B816A336}"/>
              </a:ext>
            </a:extLst>
          </p:cNvPr>
          <p:cNvSpPr txBox="1">
            <a:spLocks/>
          </p:cNvSpPr>
          <p:nvPr/>
        </p:nvSpPr>
        <p:spPr>
          <a:xfrm>
            <a:off x="3843402" y="6091106"/>
            <a:ext cx="7831357" cy="510778"/>
          </a:xfrm>
          <a:prstGeom prst="roundRect">
            <a:avLst>
              <a:gd name="adj" fmla="val 1276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a phrase and so is 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adverbial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21D3864-3101-E096-1C60-8AA634DD219B}"/>
              </a:ext>
            </a:extLst>
          </p:cNvPr>
          <p:cNvSpPr txBox="1">
            <a:spLocks/>
          </p:cNvSpPr>
          <p:nvPr/>
        </p:nvSpPr>
        <p:spPr>
          <a:xfrm>
            <a:off x="3843403" y="4621998"/>
            <a:ext cx="7831357" cy="510778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a word and so is 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adverbial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BF72852-2202-B1F0-CC42-78E43756B009}"/>
              </a:ext>
            </a:extLst>
          </p:cNvPr>
          <p:cNvSpPr txBox="1">
            <a:spLocks/>
          </p:cNvSpPr>
          <p:nvPr/>
        </p:nvSpPr>
        <p:spPr>
          <a:xfrm>
            <a:off x="3843403" y="5356552"/>
            <a:ext cx="7831357" cy="510778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is a word and so is 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adverbial</a:t>
            </a:r>
          </a:p>
        </p:txBody>
      </p:sp>
    </p:spTree>
    <p:extLst>
      <p:ext uri="{BB962C8B-B14F-4D97-AF65-F5344CB8AC3E}">
        <p14:creationId xmlns:p14="http://schemas.microsoft.com/office/powerpoint/2010/main" val="1233435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35" grpId="0" animBg="1"/>
      <p:bldP spid="4" grpId="0" animBg="1"/>
      <p:bldP spid="17" grpId="0" animBg="1"/>
      <p:bldP spid="25" grpId="0" animBg="1"/>
      <p:bldP spid="28" grpId="0" animBg="1"/>
      <p:bldP spid="8" grpId="0" animBg="1"/>
      <p:bldP spid="6" grpId="0" animBg="1"/>
      <p:bldP spid="9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69926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a </a:t>
            </a:r>
            <a:r>
              <a:rPr lang="en-GB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fronted adverbial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1" y="1361318"/>
            <a:ext cx="11377035" cy="119181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 fronted adverbial </a:t>
            </a:r>
            <a:r>
              <a:rPr lang="en-GB" sz="3200">
                <a:solidFill>
                  <a:schemeClr val="bg1"/>
                </a:solidFill>
              </a:rPr>
              <a:t>is simply </a:t>
            </a:r>
          </a:p>
          <a:p>
            <a:pPr algn="ctr"/>
            <a:r>
              <a:rPr lang="en-GB" sz="3200">
                <a:solidFill>
                  <a:schemeClr val="bg1"/>
                </a:solidFill>
              </a:rPr>
              <a:t>an </a:t>
            </a:r>
            <a:r>
              <a:rPr lang="en-GB" sz="3200" dirty="0">
                <a:solidFill>
                  <a:schemeClr val="bg1"/>
                </a:solidFill>
              </a:rPr>
              <a:t>adverbial used </a:t>
            </a:r>
            <a:r>
              <a:rPr lang="en-GB" sz="3200" b="1" u="sng" dirty="0">
                <a:solidFill>
                  <a:srgbClr val="FFFF00"/>
                </a:solidFill>
              </a:rPr>
              <a:t>at the start of a sentence</a:t>
            </a:r>
            <a:r>
              <a:rPr lang="en-GB" sz="32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224C9F7-B3F7-EBC8-2668-4F3E45E9FBB1}"/>
              </a:ext>
            </a:extLst>
          </p:cNvPr>
          <p:cNvSpPr txBox="1">
            <a:spLocks/>
          </p:cNvSpPr>
          <p:nvPr/>
        </p:nvSpPr>
        <p:spPr>
          <a:xfrm>
            <a:off x="433096" y="4609692"/>
            <a:ext cx="3028445" cy="540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near here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54E0F84-D9E3-BD62-5024-698F06F3D53B}"/>
              </a:ext>
            </a:extLst>
          </p:cNvPr>
          <p:cNvSpPr txBox="1"/>
          <p:nvPr/>
        </p:nvSpPr>
        <p:spPr>
          <a:xfrm>
            <a:off x="433096" y="3890121"/>
            <a:ext cx="3028443" cy="510778"/>
          </a:xfrm>
          <a:prstGeom prst="roundRect">
            <a:avLst/>
          </a:prstGeom>
          <a:solidFill>
            <a:schemeClr val="accent2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in a minute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7F069A6-370C-4F0C-A652-2E2DB2C26D20}"/>
              </a:ext>
            </a:extLst>
          </p:cNvPr>
          <p:cNvSpPr txBox="1">
            <a:spLocks/>
          </p:cNvSpPr>
          <p:nvPr/>
        </p:nvSpPr>
        <p:spPr>
          <a:xfrm>
            <a:off x="433096" y="5358485"/>
            <a:ext cx="3028443" cy="540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find gold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55A6EC1-E590-5F32-CBFE-EEA05B7D348B}"/>
              </a:ext>
            </a:extLst>
          </p:cNvPr>
          <p:cNvSpPr txBox="1"/>
          <p:nvPr/>
        </p:nvSpPr>
        <p:spPr>
          <a:xfrm>
            <a:off x="433094" y="2761927"/>
            <a:ext cx="11335377" cy="919401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Can you use the below adverbials in a sentence so that they are fronted adverbials? 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2A388AB-0A2C-F4C0-3931-62155A426735}"/>
              </a:ext>
            </a:extLst>
          </p:cNvPr>
          <p:cNvSpPr txBox="1"/>
          <p:nvPr/>
        </p:nvSpPr>
        <p:spPr>
          <a:xfrm>
            <a:off x="433096" y="6107276"/>
            <a:ext cx="292894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in the corner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DA3CFAF3-608D-AD14-9048-EE4EDC301A28}"/>
              </a:ext>
            </a:extLst>
          </p:cNvPr>
          <p:cNvSpPr txBox="1"/>
          <p:nvPr/>
        </p:nvSpPr>
        <p:spPr>
          <a:xfrm>
            <a:off x="3738271" y="3865451"/>
            <a:ext cx="8020633" cy="510778"/>
          </a:xfrm>
          <a:prstGeom prst="roundRect">
            <a:avLst/>
          </a:prstGeom>
          <a:solidFill>
            <a:schemeClr val="accent2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In a minute, the film would start.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DB273691-00F9-B786-9002-2FE96BECF061}"/>
              </a:ext>
            </a:extLst>
          </p:cNvPr>
          <p:cNvSpPr txBox="1">
            <a:spLocks/>
          </p:cNvSpPr>
          <p:nvPr/>
        </p:nvSpPr>
        <p:spPr>
          <a:xfrm>
            <a:off x="3738271" y="4609692"/>
            <a:ext cx="8020633" cy="540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Near here, there was a famous battle. 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9F0A2AA2-FB56-8AB4-67B3-20F84AAF8322}"/>
              </a:ext>
            </a:extLst>
          </p:cNvPr>
          <p:cNvSpPr txBox="1">
            <a:spLocks/>
          </p:cNvSpPr>
          <p:nvPr/>
        </p:nvSpPr>
        <p:spPr>
          <a:xfrm>
            <a:off x="3738271" y="5358485"/>
            <a:ext cx="8020633" cy="540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find gold, I dug in the field. 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67DDF03-2051-3DFA-E7E1-9F0A1C89B326}"/>
              </a:ext>
            </a:extLst>
          </p:cNvPr>
          <p:cNvSpPr txBox="1"/>
          <p:nvPr/>
        </p:nvSpPr>
        <p:spPr>
          <a:xfrm>
            <a:off x="3738270" y="6107276"/>
            <a:ext cx="8020633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In the corner, the child sat.</a:t>
            </a:r>
          </a:p>
        </p:txBody>
      </p:sp>
    </p:spTree>
    <p:extLst>
      <p:ext uri="{BB962C8B-B14F-4D97-AF65-F5344CB8AC3E}">
        <p14:creationId xmlns:p14="http://schemas.microsoft.com/office/powerpoint/2010/main" val="420769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5" grpId="0" animBg="1"/>
      <p:bldP spid="10" grpId="0" animBg="1"/>
      <p:bldP spid="18" grpId="0" animBg="1"/>
      <p:bldP spid="30" grpId="0" animBg="1"/>
      <p:bldP spid="36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33094" y="141523"/>
            <a:ext cx="11377035" cy="119181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Can you identify the verb being described by the fronted adverbial?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DA3CFAF3-608D-AD14-9048-EE4EDC301A28}"/>
              </a:ext>
            </a:extLst>
          </p:cNvPr>
          <p:cNvSpPr txBox="1"/>
          <p:nvPr/>
        </p:nvSpPr>
        <p:spPr>
          <a:xfrm>
            <a:off x="2085683" y="2083885"/>
            <a:ext cx="8020633" cy="510778"/>
          </a:xfrm>
          <a:prstGeom prst="roundRect">
            <a:avLst/>
          </a:prstGeom>
          <a:solidFill>
            <a:schemeClr val="accent2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In a minute, the film would start.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DB273691-00F9-B786-9002-2FE96BECF061}"/>
              </a:ext>
            </a:extLst>
          </p:cNvPr>
          <p:cNvSpPr txBox="1">
            <a:spLocks/>
          </p:cNvSpPr>
          <p:nvPr/>
        </p:nvSpPr>
        <p:spPr>
          <a:xfrm>
            <a:off x="2085683" y="3345209"/>
            <a:ext cx="8020633" cy="540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Near here, there was a famous battle. 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9F0A2AA2-FB56-8AB4-67B3-20F84AAF8322}"/>
              </a:ext>
            </a:extLst>
          </p:cNvPr>
          <p:cNvSpPr txBox="1">
            <a:spLocks/>
          </p:cNvSpPr>
          <p:nvPr/>
        </p:nvSpPr>
        <p:spPr>
          <a:xfrm>
            <a:off x="2085683" y="4635755"/>
            <a:ext cx="8020633" cy="540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find gold, I dug in the field. 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67DDF03-2051-3DFA-E7E1-9F0A1C89B326}"/>
              </a:ext>
            </a:extLst>
          </p:cNvPr>
          <p:cNvSpPr txBox="1"/>
          <p:nvPr/>
        </p:nvSpPr>
        <p:spPr>
          <a:xfrm>
            <a:off x="2085683" y="5926301"/>
            <a:ext cx="8020633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In the corner, the child sat.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EAE103E-D56B-0397-6662-2D6C928660F7}"/>
              </a:ext>
            </a:extLst>
          </p:cNvPr>
          <p:cNvSpPr txBox="1"/>
          <p:nvPr/>
        </p:nvSpPr>
        <p:spPr>
          <a:xfrm>
            <a:off x="2095208" y="2093410"/>
            <a:ext cx="8020633" cy="510778"/>
          </a:xfrm>
          <a:prstGeom prst="roundRect">
            <a:avLst/>
          </a:prstGeom>
          <a:solidFill>
            <a:schemeClr val="accent2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In a minute, the film </a:t>
            </a:r>
            <a:r>
              <a:rPr lang="en-GB" sz="2400" b="1" u="sng" dirty="0">
                <a:solidFill>
                  <a:schemeClr val="bg1"/>
                </a:solidFill>
              </a:rPr>
              <a:t>would start</a:t>
            </a:r>
            <a:r>
              <a:rPr lang="en-GB" sz="2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DF2749BC-009A-8B68-A2D5-D11C359F8DF2}"/>
              </a:ext>
            </a:extLst>
          </p:cNvPr>
          <p:cNvSpPr txBox="1">
            <a:spLocks/>
          </p:cNvSpPr>
          <p:nvPr/>
        </p:nvSpPr>
        <p:spPr>
          <a:xfrm>
            <a:off x="2104733" y="3364259"/>
            <a:ext cx="8020633" cy="540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Near here, there </a:t>
            </a:r>
            <a:r>
              <a:rPr lang="en-GB" sz="24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famous battle.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99D516E-516F-A1D5-06EB-6447A1D0AD9E}"/>
              </a:ext>
            </a:extLst>
          </p:cNvPr>
          <p:cNvSpPr txBox="1">
            <a:spLocks/>
          </p:cNvSpPr>
          <p:nvPr/>
        </p:nvSpPr>
        <p:spPr>
          <a:xfrm>
            <a:off x="2085683" y="4645280"/>
            <a:ext cx="8020633" cy="540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find gold, I </a:t>
            </a:r>
            <a:r>
              <a:rPr lang="en-GB" sz="24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the field.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9B84BDD-17C2-9343-FCBB-1761C1E85E26}"/>
              </a:ext>
            </a:extLst>
          </p:cNvPr>
          <p:cNvSpPr txBox="1"/>
          <p:nvPr/>
        </p:nvSpPr>
        <p:spPr>
          <a:xfrm>
            <a:off x="2104733" y="5926301"/>
            <a:ext cx="8020633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In the corner, the child </a:t>
            </a:r>
            <a:r>
              <a:rPr lang="en-GB" sz="2400" b="1" u="sng" dirty="0">
                <a:solidFill>
                  <a:schemeClr val="bg1"/>
                </a:solidFill>
              </a:rPr>
              <a:t>sat</a:t>
            </a:r>
            <a:r>
              <a:rPr lang="en-GB" sz="2400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2110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39" grpId="0" animBg="1"/>
      <p:bldP spid="40" grpId="0" animBg="1"/>
      <p:bldP spid="2" grpId="0" animBg="1"/>
      <p:bldP spid="3" grpId="0" animBg="1"/>
      <p:bldP spid="4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69926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Fronted adverbial – what do they do?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1" y="1361318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Fronted adverbials make your writing more interesting.  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55A6EC1-E590-5F32-CBFE-EEA05B7D348B}"/>
              </a:ext>
            </a:extLst>
          </p:cNvPr>
          <p:cNvSpPr txBox="1"/>
          <p:nvPr/>
        </p:nvSpPr>
        <p:spPr>
          <a:xfrm>
            <a:off x="433094" y="2761927"/>
            <a:ext cx="11335377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 wake up in the morning. I dress myself. I eat breakfast quickly.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CD62572-498A-4AF0-2C1F-23BBA7992925}"/>
              </a:ext>
            </a:extLst>
          </p:cNvPr>
          <p:cNvSpPr txBox="1"/>
          <p:nvPr/>
        </p:nvSpPr>
        <p:spPr>
          <a:xfrm>
            <a:off x="412264" y="3770939"/>
            <a:ext cx="11335377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In the morning, I wake up and dress myself. Quickly, I eat breakfast.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8C7331A-CA43-2A17-AA4E-102F06B26EB0}"/>
              </a:ext>
            </a:extLst>
          </p:cNvPr>
          <p:cNvSpPr txBox="1"/>
          <p:nvPr/>
        </p:nvSpPr>
        <p:spPr>
          <a:xfrm>
            <a:off x="391436" y="5099268"/>
            <a:ext cx="11335377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second group of sentences is more interesting. </a:t>
            </a:r>
          </a:p>
        </p:txBody>
      </p:sp>
    </p:spTree>
    <p:extLst>
      <p:ext uri="{BB962C8B-B14F-4D97-AF65-F5344CB8AC3E}">
        <p14:creationId xmlns:p14="http://schemas.microsoft.com/office/powerpoint/2010/main" val="3238222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0" grpId="0" animBg="1"/>
      <p:bldP spid="2" grpId="0" animBg="1"/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196993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When we are writing, we are sometimes trying to entertain the reader.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3" y="1786849"/>
            <a:ext cx="10283534" cy="1105662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do you think of this story?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3089504"/>
            <a:ext cx="10283534" cy="3062331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visits Earth.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greets Emile.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sees trees.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shows flowers.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likes flowers.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43687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300288-D6A4-1AC0-D823-A4FA8F30B8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1833561F-FE4E-2336-F182-816C2C36F85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20FED71-C935-2CB8-CA13-2CD2E8DAA94D}"/>
              </a:ext>
            </a:extLst>
          </p:cNvPr>
          <p:cNvSpPr txBox="1">
            <a:spLocks/>
          </p:cNvSpPr>
          <p:nvPr/>
        </p:nvSpPr>
        <p:spPr>
          <a:xfrm>
            <a:off x="954233" y="196993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could we make this story better?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D652708-D702-AEEF-759D-06131234EE8A}"/>
              </a:ext>
            </a:extLst>
          </p:cNvPr>
          <p:cNvSpPr txBox="1">
            <a:spLocks/>
          </p:cNvSpPr>
          <p:nvPr/>
        </p:nvSpPr>
        <p:spPr>
          <a:xfrm>
            <a:off x="954233" y="1786849"/>
            <a:ext cx="10283534" cy="1105662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Adjectives, adverbs, powerful verbs,…..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58B982-E2AA-7842-9DC7-BD536CC94399}"/>
              </a:ext>
            </a:extLst>
          </p:cNvPr>
          <p:cNvSpPr txBox="1">
            <a:spLocks/>
          </p:cNvSpPr>
          <p:nvPr/>
        </p:nvSpPr>
        <p:spPr>
          <a:xfrm>
            <a:off x="954233" y="3089504"/>
            <a:ext cx="10283534" cy="3062331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visits Earth. Aimee greets Emile. Emile sees trees. Aimee shows flowers. Emile likes flowers. Aimee smiles. Emile eats lunch. Aimee drinks water. Emile walks home. Aimee waves goodbye.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773ED14F-CA97-9436-8230-EFD88717FCAC}"/>
              </a:ext>
            </a:extLst>
          </p:cNvPr>
          <p:cNvSpPr txBox="1">
            <a:spLocks/>
          </p:cNvSpPr>
          <p:nvPr/>
        </p:nvSpPr>
        <p:spPr>
          <a:xfrm>
            <a:off x="954233" y="3089503"/>
            <a:ext cx="10283534" cy="3062331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quickly visits a green Earth.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warmly greets Emile.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gazes at beautiful trees.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points out some man-eating flowers.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really likes the man-eating flowers!</a:t>
            </a:r>
          </a:p>
        </p:txBody>
      </p:sp>
    </p:spTree>
    <p:extLst>
      <p:ext uri="{BB962C8B-B14F-4D97-AF65-F5344CB8AC3E}">
        <p14:creationId xmlns:p14="http://schemas.microsoft.com/office/powerpoint/2010/main" val="3614168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E0CD03-F554-7FE1-2682-22DE7BED2B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6380E1A7-F96D-F45A-3E6B-0F29EB910EF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4CA5EE0-526A-C773-CDF2-33E0D4ACAB04}"/>
              </a:ext>
            </a:extLst>
          </p:cNvPr>
          <p:cNvSpPr txBox="1">
            <a:spLocks/>
          </p:cNvSpPr>
          <p:nvPr/>
        </p:nvSpPr>
        <p:spPr>
          <a:xfrm>
            <a:off x="954233" y="196993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could we make this story better?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D7F9EDC-4588-AD74-36D0-F23E7040219E}"/>
              </a:ext>
            </a:extLst>
          </p:cNvPr>
          <p:cNvSpPr txBox="1">
            <a:spLocks/>
          </p:cNvSpPr>
          <p:nvPr/>
        </p:nvSpPr>
        <p:spPr>
          <a:xfrm>
            <a:off x="954233" y="1786849"/>
            <a:ext cx="10283534" cy="1105662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sentences are all: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500" dirty="0">
                <a:solidFill>
                  <a:srgbClr val="00FFFF"/>
                </a:solidFill>
                <a:latin typeface="+mn-lt"/>
                <a:ea typeface="Andika"/>
                <a:cs typeface="Andika"/>
              </a:rPr>
              <a:t>noun phrase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 </a:t>
            </a:r>
            <a:r>
              <a:rPr lang="en-GB" sz="40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verb phrase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 </a:t>
            </a:r>
            <a:r>
              <a:rPr lang="en-GB" sz="40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noun phrase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B7DB39C-44C5-BA15-5E8B-B93453FB7901}"/>
              </a:ext>
            </a:extLst>
          </p:cNvPr>
          <p:cNvSpPr txBox="1">
            <a:spLocks/>
          </p:cNvSpPr>
          <p:nvPr/>
        </p:nvSpPr>
        <p:spPr>
          <a:xfrm>
            <a:off x="954233" y="3220821"/>
            <a:ext cx="10283534" cy="3062331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visits Earth.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greets Emile.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sees trees.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shows flowers.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likes flowers.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2FD2266-0015-5231-9185-65BCDCD1C2D9}"/>
              </a:ext>
            </a:extLst>
          </p:cNvPr>
          <p:cNvSpPr txBox="1">
            <a:spLocks/>
          </p:cNvSpPr>
          <p:nvPr/>
        </p:nvSpPr>
        <p:spPr>
          <a:xfrm>
            <a:off x="954233" y="3220821"/>
            <a:ext cx="10283534" cy="3062331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quickly visits a green Earth.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greets Emile warmly.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gazes at beautiful trees.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points out some man-eating flowers.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really likes the man-eating flowers!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9382BB7-C688-697A-D84C-78F5A6965ADB}"/>
              </a:ext>
            </a:extLst>
          </p:cNvPr>
          <p:cNvSpPr txBox="1">
            <a:spLocks/>
          </p:cNvSpPr>
          <p:nvPr/>
        </p:nvSpPr>
        <p:spPr>
          <a:xfrm>
            <a:off x="954233" y="3220821"/>
            <a:ext cx="10283534" cy="3062331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rgbClr val="00FFFF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quickly visits </a:t>
            </a:r>
            <a:r>
              <a:rPr lang="en-GB" sz="32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a green Earth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</a:t>
            </a:r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warmly 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greets Emile.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gazes at beautiful trees.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points out some man-eating flowers.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really likes the man-eating flowers!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5815EEF-4DD7-FE68-6622-BF68EF643701}"/>
              </a:ext>
            </a:extLst>
          </p:cNvPr>
          <p:cNvSpPr txBox="1">
            <a:spLocks/>
          </p:cNvSpPr>
          <p:nvPr/>
        </p:nvSpPr>
        <p:spPr>
          <a:xfrm>
            <a:off x="954233" y="3220821"/>
            <a:ext cx="10283534" cy="3062331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rgbClr val="00FFFF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quickly visits </a:t>
            </a:r>
            <a:r>
              <a:rPr lang="en-GB" sz="32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a green Earth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pPr algn="ctr"/>
            <a:r>
              <a:rPr lang="en-GB" sz="3200" dirty="0">
                <a:solidFill>
                  <a:srgbClr val="00FFFF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rgbClr val="FF0000"/>
                </a:solidFill>
                <a:ea typeface="Andika"/>
                <a:cs typeface="Andika"/>
              </a:rPr>
              <a:t>warmly </a:t>
            </a:r>
            <a:r>
              <a:rPr lang="en-GB" sz="32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greets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gazes at beautiful trees.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points out some man-eating flowers.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really likes the man-eating flowers!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DD18D47-C529-0819-30D8-CA3D7B541CC8}"/>
              </a:ext>
            </a:extLst>
          </p:cNvPr>
          <p:cNvSpPr txBox="1">
            <a:spLocks/>
          </p:cNvSpPr>
          <p:nvPr/>
        </p:nvSpPr>
        <p:spPr>
          <a:xfrm>
            <a:off x="954233" y="3220821"/>
            <a:ext cx="10283534" cy="3062331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rgbClr val="00FFFF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quickly visits </a:t>
            </a:r>
            <a:r>
              <a:rPr lang="en-GB" sz="32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a green Earth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pPr algn="ctr"/>
            <a:r>
              <a:rPr lang="en-GB" sz="3200" dirty="0">
                <a:solidFill>
                  <a:srgbClr val="00FFFF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rgbClr val="FF0000"/>
                </a:solidFill>
                <a:ea typeface="Andika"/>
                <a:cs typeface="Andika"/>
              </a:rPr>
              <a:t>warmly </a:t>
            </a:r>
            <a:r>
              <a:rPr lang="en-GB" sz="32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greets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pPr algn="ctr"/>
            <a:r>
              <a:rPr lang="en-GB" sz="3200" dirty="0">
                <a:solidFill>
                  <a:srgbClr val="00FFFF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gazes at </a:t>
            </a:r>
            <a:r>
              <a:rPr lang="en-GB" sz="32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beautiful trees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points out some man-eating flowers.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really likes the man-eating flowers!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050430D-932D-9172-17BF-9A633DC211AB}"/>
              </a:ext>
            </a:extLst>
          </p:cNvPr>
          <p:cNvSpPr txBox="1">
            <a:spLocks/>
          </p:cNvSpPr>
          <p:nvPr/>
        </p:nvSpPr>
        <p:spPr>
          <a:xfrm>
            <a:off x="954233" y="3220821"/>
            <a:ext cx="10283534" cy="3062331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rgbClr val="00FFFF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quickly visits </a:t>
            </a:r>
            <a:r>
              <a:rPr lang="en-GB" sz="32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a green Earth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pPr algn="ctr"/>
            <a:r>
              <a:rPr lang="en-GB" sz="3200" dirty="0">
                <a:solidFill>
                  <a:srgbClr val="00FFFF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rgbClr val="FF0000"/>
                </a:solidFill>
                <a:ea typeface="Andika"/>
                <a:cs typeface="Andika"/>
              </a:rPr>
              <a:t>warmly </a:t>
            </a:r>
            <a:r>
              <a:rPr lang="en-GB" sz="32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greets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pPr algn="ctr"/>
            <a:r>
              <a:rPr lang="en-GB" sz="3200" dirty="0">
                <a:solidFill>
                  <a:srgbClr val="00FFFF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gazes at </a:t>
            </a:r>
            <a:r>
              <a:rPr lang="en-GB" sz="32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beautiful trees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pPr algn="ctr"/>
            <a:r>
              <a:rPr lang="en-GB" sz="3200" dirty="0">
                <a:solidFill>
                  <a:srgbClr val="00FFFF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points out </a:t>
            </a:r>
            <a:r>
              <a:rPr lang="en-GB" sz="32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some man-eating flowers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really likes the man-eating flowers!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848258E-0545-E7D4-478F-B81DB4C2F9BB}"/>
              </a:ext>
            </a:extLst>
          </p:cNvPr>
          <p:cNvSpPr txBox="1">
            <a:spLocks/>
          </p:cNvSpPr>
          <p:nvPr/>
        </p:nvSpPr>
        <p:spPr>
          <a:xfrm>
            <a:off x="954233" y="3220821"/>
            <a:ext cx="10283534" cy="3062331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rgbClr val="00FFFF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quickly visits </a:t>
            </a:r>
            <a:r>
              <a:rPr lang="en-GB" sz="32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a green Earth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pPr algn="ctr"/>
            <a:r>
              <a:rPr lang="en-GB" sz="3200" dirty="0">
                <a:solidFill>
                  <a:srgbClr val="00FFFF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rgbClr val="FF0000"/>
                </a:solidFill>
                <a:ea typeface="Andika"/>
                <a:cs typeface="Andika"/>
              </a:rPr>
              <a:t>warmly </a:t>
            </a:r>
            <a:r>
              <a:rPr lang="en-GB" sz="32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greets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pPr algn="ctr"/>
            <a:r>
              <a:rPr lang="en-GB" sz="3200" dirty="0">
                <a:solidFill>
                  <a:srgbClr val="00FFFF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gazes at </a:t>
            </a:r>
            <a:r>
              <a:rPr lang="en-GB" sz="32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beautiful trees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pPr algn="ctr"/>
            <a:r>
              <a:rPr lang="en-GB" sz="3200" dirty="0">
                <a:solidFill>
                  <a:srgbClr val="00FFFF"/>
                </a:solidFill>
                <a:latin typeface="+mn-lt"/>
                <a:ea typeface="Andika"/>
                <a:cs typeface="Andika"/>
              </a:rPr>
              <a:t>Aimee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points out </a:t>
            </a:r>
            <a:r>
              <a:rPr lang="en-GB" sz="32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some man-eating flowers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  <a:p>
            <a:pPr algn="ctr"/>
            <a:r>
              <a:rPr lang="en-GB" sz="3200" dirty="0">
                <a:solidFill>
                  <a:srgbClr val="00FFFF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really likes </a:t>
            </a:r>
            <a:r>
              <a:rPr lang="en-GB" sz="32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the man-eating flowers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507659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" grpId="0" animBg="1"/>
      <p:bldP spid="9" grpId="0" animBg="1"/>
      <p:bldP spid="10" grpId="0" animBg="1"/>
      <p:bldP spid="11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39286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Adverbials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52A4D4-C892-4451-F342-B22EE97DBB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7740488-1EBE-2615-A910-7E1A709D4A7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E3267F43-A774-6421-5F96-525BBC2AFEB8}"/>
              </a:ext>
            </a:extLst>
          </p:cNvPr>
          <p:cNvSpPr txBox="1">
            <a:spLocks/>
          </p:cNvSpPr>
          <p:nvPr/>
        </p:nvSpPr>
        <p:spPr>
          <a:xfrm>
            <a:off x="954233" y="196993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we tweak the sentences?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93017CA-DC53-3E83-BB1F-FAAFA59641AC}"/>
              </a:ext>
            </a:extLst>
          </p:cNvPr>
          <p:cNvSpPr txBox="1">
            <a:spLocks/>
          </p:cNvSpPr>
          <p:nvPr/>
        </p:nvSpPr>
        <p:spPr>
          <a:xfrm>
            <a:off x="954233" y="1786849"/>
            <a:ext cx="10283534" cy="1105662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about sentences starting with –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ly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words? </a:t>
            </a:r>
            <a:endParaRPr lang="en-GB" sz="4000" dirty="0">
              <a:solidFill>
                <a:srgbClr val="FF00FF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95F0E74-F8D3-A851-4BDA-FB26461E6FE5}"/>
              </a:ext>
            </a:extLst>
          </p:cNvPr>
          <p:cNvSpPr txBox="1">
            <a:spLocks/>
          </p:cNvSpPr>
          <p:nvPr/>
        </p:nvSpPr>
        <p:spPr>
          <a:xfrm>
            <a:off x="954233" y="3129961"/>
            <a:ext cx="10283534" cy="3062331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visits Earth. Aimee greets Emile. Emile sees trees. Aimee shows flowers. Emile likes flowers. Aimee smiles. Emile eats lunch. Aimee drinks water. Emile walks home. Aimee waves goodbye.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FAB30C9-1108-6C4B-1F2C-8B6386A307DA}"/>
              </a:ext>
            </a:extLst>
          </p:cNvPr>
          <p:cNvSpPr txBox="1">
            <a:spLocks/>
          </p:cNvSpPr>
          <p:nvPr/>
        </p:nvSpPr>
        <p:spPr>
          <a:xfrm>
            <a:off x="954233" y="3129961"/>
            <a:ext cx="10283534" cy="3062331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quickly visits a green Earth.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greets Emile warmly.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Emile gazes at beautiful trees.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points out some man-eating flowers.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really likes the man-eating flowers!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3F23C3A-DD10-B5A0-E854-C939CACB8AAC}"/>
              </a:ext>
            </a:extLst>
          </p:cNvPr>
          <p:cNvSpPr txBox="1">
            <a:spLocks/>
          </p:cNvSpPr>
          <p:nvPr/>
        </p:nvSpPr>
        <p:spPr>
          <a:xfrm>
            <a:off x="954233" y="3129961"/>
            <a:ext cx="10283534" cy="3062331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Quickly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Emile visits a green Earth. </a:t>
            </a:r>
          </a:p>
          <a:p>
            <a:pPr algn="ctr"/>
            <a:r>
              <a:rPr lang="en-GB" sz="3200" dirty="0">
                <a:solidFill>
                  <a:srgbClr val="FF00FF"/>
                </a:solidFill>
                <a:ea typeface="Andika"/>
                <a:cs typeface="Andika"/>
              </a:rPr>
              <a:t>Warmly</a:t>
            </a:r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greets Emile.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Longingly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Emile gazes at beautiful trees. </a:t>
            </a:r>
          </a:p>
          <a:p>
            <a:pPr algn="ctr"/>
            <a:r>
              <a:rPr lang="en-GB" sz="32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Proudly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Aimee points out some man-eating flowers.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really likes the man-eating flowers!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7D515A1-818A-BADD-2CA2-9274EFB2558D}"/>
              </a:ext>
            </a:extLst>
          </p:cNvPr>
          <p:cNvSpPr txBox="1"/>
          <p:nvPr/>
        </p:nvSpPr>
        <p:spPr>
          <a:xfrm>
            <a:off x="134261" y="5811754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Don’t forget the commas!</a:t>
            </a: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24F6CE4B-F3DD-648C-3D8F-4169E9278334}"/>
              </a:ext>
            </a:extLst>
          </p:cNvPr>
          <p:cNvCxnSpPr>
            <a:cxnSpLocks/>
          </p:cNvCxnSpPr>
          <p:nvPr/>
        </p:nvCxnSpPr>
        <p:spPr>
          <a:xfrm flipV="1">
            <a:off x="2028825" y="5252312"/>
            <a:ext cx="609600" cy="559442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8032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  <p:bldP spid="1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888AAE-2A5A-A407-BAC6-6B57721412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311E1693-F767-4967-6A0E-C7A0E9046C1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47290C38-280C-C5C3-A54D-8E4BFD542111}"/>
              </a:ext>
            </a:extLst>
          </p:cNvPr>
          <p:cNvSpPr txBox="1">
            <a:spLocks/>
          </p:cNvSpPr>
          <p:nvPr/>
        </p:nvSpPr>
        <p:spPr>
          <a:xfrm>
            <a:off x="954233" y="196993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we tweak the sentences?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DAE2044-A21B-BF0E-907B-677FCA4AC650}"/>
              </a:ext>
            </a:extLst>
          </p:cNvPr>
          <p:cNvSpPr txBox="1">
            <a:spLocks/>
          </p:cNvSpPr>
          <p:nvPr/>
        </p:nvSpPr>
        <p:spPr>
          <a:xfrm>
            <a:off x="954233" y="1786849"/>
            <a:ext cx="10283534" cy="1105662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about sentences starting with –</a:t>
            </a:r>
            <a:r>
              <a:rPr lang="en-GB" sz="36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words? </a:t>
            </a:r>
            <a:endParaRPr lang="en-GB" sz="3600" dirty="0">
              <a:solidFill>
                <a:srgbClr val="FF00FF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1F78501-EBC6-D57E-8956-F027459DFB21}"/>
              </a:ext>
            </a:extLst>
          </p:cNvPr>
          <p:cNvSpPr txBox="1">
            <a:spLocks/>
          </p:cNvSpPr>
          <p:nvPr/>
        </p:nvSpPr>
        <p:spPr>
          <a:xfrm>
            <a:off x="954233" y="3129961"/>
            <a:ext cx="10283534" cy="3062331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visits Earth. Aimee greets Emile. Emile sees trees. Aimee shows flowers. Emile likes flowers. Aimee smiles. Emile eats lunch. Aimee drinks water. Emile walks home. Aimee waves goodbye.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77F2FF7-4FB7-9E3F-E880-2B586124207E}"/>
              </a:ext>
            </a:extLst>
          </p:cNvPr>
          <p:cNvSpPr txBox="1">
            <a:spLocks/>
          </p:cNvSpPr>
          <p:nvPr/>
        </p:nvSpPr>
        <p:spPr>
          <a:xfrm>
            <a:off x="954233" y="3129961"/>
            <a:ext cx="10283534" cy="3062331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quickly visits a green Earth.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greets Emile warmly.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Emile gazes at beautiful trees.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points out some man-eating flowers.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really likes the man-eating flowers!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ACC58328-C5E2-2178-963F-137A75FF7188}"/>
              </a:ext>
            </a:extLst>
          </p:cNvPr>
          <p:cNvSpPr txBox="1">
            <a:spLocks/>
          </p:cNvSpPr>
          <p:nvPr/>
        </p:nvSpPr>
        <p:spPr>
          <a:xfrm>
            <a:off x="954233" y="3129961"/>
            <a:ext cx="10283534" cy="3062331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Arriving quickly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Emile visits a green Earth.</a:t>
            </a:r>
          </a:p>
          <a:p>
            <a:pPr algn="ctr"/>
            <a:r>
              <a:rPr lang="en-GB" sz="32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Smiling warmly, 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greets Emile.</a:t>
            </a:r>
          </a:p>
          <a:p>
            <a:pPr algn="ctr"/>
            <a:r>
              <a:rPr lang="en-GB" sz="32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Gazing longingly, 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admires beautiful trees.</a:t>
            </a:r>
          </a:p>
          <a:p>
            <a:pPr algn="ctr"/>
            <a:r>
              <a:rPr lang="en-GB" sz="32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Pointing proudly, 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shows some man-eating flowers.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Emile really likes the man-eating flowers!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85A2F6D-9252-0AAA-B974-4EFE5D178E70}"/>
              </a:ext>
            </a:extLst>
          </p:cNvPr>
          <p:cNvSpPr txBox="1"/>
          <p:nvPr/>
        </p:nvSpPr>
        <p:spPr>
          <a:xfrm>
            <a:off x="115210" y="6014368"/>
            <a:ext cx="3923389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Don’t forget the commas!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FC07857E-720F-0CF6-39D0-1919FAB94586}"/>
              </a:ext>
            </a:extLst>
          </p:cNvPr>
          <p:cNvCxnSpPr>
            <a:cxnSpLocks/>
          </p:cNvCxnSpPr>
          <p:nvPr/>
        </p:nvCxnSpPr>
        <p:spPr>
          <a:xfrm flipV="1">
            <a:off x="3514725" y="5128487"/>
            <a:ext cx="1057275" cy="885881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30141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6176E4-F1AF-8A6D-3B4D-4BED8A1FBA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66A63A0D-9217-C3F0-58B5-73C4DD71F2A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E19991FB-46FA-C55B-278E-66A9C551A107}"/>
              </a:ext>
            </a:extLst>
          </p:cNvPr>
          <p:cNvSpPr txBox="1">
            <a:spLocks/>
          </p:cNvSpPr>
          <p:nvPr/>
        </p:nvSpPr>
        <p:spPr>
          <a:xfrm>
            <a:off x="954231" y="348276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are all examples of fronted adverbials.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96E3EF5-FE2C-9A46-6991-F3795BFC865F}"/>
              </a:ext>
            </a:extLst>
          </p:cNvPr>
          <p:cNvSpPr txBox="1">
            <a:spLocks/>
          </p:cNvSpPr>
          <p:nvPr/>
        </p:nvSpPr>
        <p:spPr>
          <a:xfrm>
            <a:off x="954232" y="1968069"/>
            <a:ext cx="10283534" cy="1105662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 sentences that start with describing how the verb was done. </a:t>
            </a:r>
            <a:endParaRPr lang="en-GB" sz="3600" dirty="0">
              <a:solidFill>
                <a:srgbClr val="FF00FF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E22BD37-FE14-5696-0F38-4E953806BB16}"/>
              </a:ext>
            </a:extLst>
          </p:cNvPr>
          <p:cNvSpPr txBox="1">
            <a:spLocks/>
          </p:cNvSpPr>
          <p:nvPr/>
        </p:nvSpPr>
        <p:spPr>
          <a:xfrm>
            <a:off x="6476999" y="3300664"/>
            <a:ext cx="4760767" cy="3062331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Arriving quickly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Emile visits a green Earth.</a:t>
            </a:r>
          </a:p>
          <a:p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Smiling warmly, 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greets Emile.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BF9B898-3404-4D37-380A-460A593A4375}"/>
              </a:ext>
            </a:extLst>
          </p:cNvPr>
          <p:cNvSpPr txBox="1">
            <a:spLocks/>
          </p:cNvSpPr>
          <p:nvPr/>
        </p:nvSpPr>
        <p:spPr>
          <a:xfrm>
            <a:off x="954233" y="3300662"/>
            <a:ext cx="4572000" cy="3062331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Quickly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Emile visits a green Earth. </a:t>
            </a:r>
          </a:p>
          <a:p>
            <a:pPr algn="ctr"/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rgbClr val="FF00FF"/>
                </a:solidFill>
                <a:ea typeface="Andika"/>
                <a:cs typeface="Andika"/>
              </a:rPr>
              <a:t>Warmly</a:t>
            </a:r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greets Emile.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46AB9C9-9AE9-91BF-3775-1D946B44309C}"/>
              </a:ext>
            </a:extLst>
          </p:cNvPr>
          <p:cNvSpPr txBox="1">
            <a:spLocks/>
          </p:cNvSpPr>
          <p:nvPr/>
        </p:nvSpPr>
        <p:spPr>
          <a:xfrm>
            <a:off x="954231" y="348276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When your teacher asks for a fronted adverbial, think about starting with a –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ly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–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opener.</a:t>
            </a:r>
          </a:p>
        </p:txBody>
      </p:sp>
    </p:spTree>
    <p:extLst>
      <p:ext uri="{BB962C8B-B14F-4D97-AF65-F5344CB8AC3E}">
        <p14:creationId xmlns:p14="http://schemas.microsoft.com/office/powerpoint/2010/main" val="3386682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600891" y="670480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has a fronted adverbial.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D88970-2F52-CF4B-6CDC-C2B2A4F9D2C0}"/>
              </a:ext>
            </a:extLst>
          </p:cNvPr>
          <p:cNvSpPr txBox="1"/>
          <p:nvPr/>
        </p:nvSpPr>
        <p:spPr>
          <a:xfrm>
            <a:off x="297723" y="2284827"/>
            <a:ext cx="115965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Without warning, Scrambler launched his attack.</a:t>
            </a:r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356438" y="5167501"/>
            <a:ext cx="115694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"Without warning" gives more detail about the verb. It is an </a:t>
            </a:r>
            <a:r>
              <a:rPr lang="en-GB" sz="2400" b="1" dirty="0">
                <a:solidFill>
                  <a:schemeClr val="bg1"/>
                </a:solidFill>
                <a:latin typeface="Andika" panose="02000000000000000000" pitchFamily="2" charset="0"/>
              </a:rPr>
              <a:t>adverbial.</a:t>
            </a:r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"Without warning" appears at the front/start of the sentence.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The adverbial is at the front </a:t>
            </a:r>
            <a:r>
              <a:rPr lang="en-GB" sz="2400" b="1" dirty="0">
                <a:solidFill>
                  <a:schemeClr val="bg1"/>
                </a:solidFill>
                <a:latin typeface="Andika" panose="02000000000000000000" pitchFamily="2" charset="0"/>
              </a:rPr>
              <a:t>= fronted adverbial.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F9806D9-4DCE-E78A-7486-024980EF4D0E}"/>
              </a:ext>
            </a:extLst>
          </p:cNvPr>
          <p:cNvSpPr txBox="1"/>
          <p:nvPr/>
        </p:nvSpPr>
        <p:spPr>
          <a:xfrm>
            <a:off x="297723" y="2284827"/>
            <a:ext cx="115965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Without warning, Scrambler launched his attack.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has a fronted adverbial.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353D46B-5CCF-7D18-E75B-09D8CA5C61BE}"/>
              </a:ext>
            </a:extLst>
          </p:cNvPr>
          <p:cNvSpPr txBox="1"/>
          <p:nvPr/>
        </p:nvSpPr>
        <p:spPr>
          <a:xfrm>
            <a:off x="239985" y="2551837"/>
            <a:ext cx="1168690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Emile quickly fixed the navigation system.</a:t>
            </a:r>
          </a:p>
        </p:txBody>
      </p:sp>
    </p:spTree>
    <p:extLst>
      <p:ext uri="{BB962C8B-B14F-4D97-AF65-F5344CB8AC3E}">
        <p14:creationId xmlns:p14="http://schemas.microsoft.com/office/powerpoint/2010/main" val="149093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1482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9F2F751-1F6C-BA54-C318-D13D0B39C2C3}"/>
              </a:ext>
            </a:extLst>
          </p:cNvPr>
          <p:cNvSpPr txBox="1"/>
          <p:nvPr/>
        </p:nvSpPr>
        <p:spPr>
          <a:xfrm>
            <a:off x="239985" y="2551837"/>
            <a:ext cx="1168690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Emile quickly fixed the navigation system.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737AF21-EAE9-E47B-B2AA-92C264F3503E}"/>
              </a:ext>
            </a:extLst>
          </p:cNvPr>
          <p:cNvSpPr txBox="1"/>
          <p:nvPr/>
        </p:nvSpPr>
        <p:spPr>
          <a:xfrm>
            <a:off x="369977" y="5014049"/>
            <a:ext cx="1156947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“quickly" gives more detail about the verb. It is an </a:t>
            </a:r>
            <a:r>
              <a:rPr lang="en-GB" sz="2800" b="1" dirty="0">
                <a:solidFill>
                  <a:schemeClr val="bg1"/>
                </a:solidFill>
                <a:latin typeface="Andika" panose="02000000000000000000" pitchFamily="2" charset="0"/>
              </a:rPr>
              <a:t>adverbial.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“quickly" does NOT appear at the front/start of the sentence. </a:t>
            </a:r>
            <a:b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It is NOT a </a:t>
            </a:r>
            <a:r>
              <a:rPr lang="en-GB" sz="2800" b="1" dirty="0">
                <a:solidFill>
                  <a:schemeClr val="bg1"/>
                </a:solidFill>
                <a:latin typeface="Andika" panose="02000000000000000000" pitchFamily="2" charset="0"/>
              </a:rPr>
              <a:t>fronted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adverbial.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412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3F5AC4-9796-2879-8F43-CE87E23D32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E9B31071-8553-8515-3BC8-5C6D64C0EF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57BC89-0CF6-DFA2-2BAD-6AA519CA75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81000"/>
            <a:ext cx="11596551" cy="616417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5322A31-A048-1FCA-6339-8BE704A19D05}"/>
              </a:ext>
            </a:extLst>
          </p:cNvPr>
          <p:cNvSpPr txBox="1"/>
          <p:nvPr/>
        </p:nvSpPr>
        <p:spPr>
          <a:xfrm>
            <a:off x="297724" y="1065937"/>
            <a:ext cx="1168690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Emile quickly fixed the navigation system.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FC5F7B7-E778-6D7E-A633-5A2CCFCB47D5}"/>
              </a:ext>
            </a:extLst>
          </p:cNvPr>
          <p:cNvSpPr txBox="1"/>
          <p:nvPr/>
        </p:nvSpPr>
        <p:spPr>
          <a:xfrm>
            <a:off x="304981" y="3249397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Can you turn this into a sentence with a fronted adverbial?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35426CA-2215-9B42-A5D1-0BABAAB1CB44}"/>
              </a:ext>
            </a:extLst>
          </p:cNvPr>
          <p:cNvSpPr txBox="1"/>
          <p:nvPr/>
        </p:nvSpPr>
        <p:spPr>
          <a:xfrm>
            <a:off x="239985" y="4201752"/>
            <a:ext cx="116994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rgbClr val="FFFF00"/>
                </a:solidFill>
                <a:latin typeface="Andika" panose="02000000000000000000" pitchFamily="2" charset="0"/>
              </a:rPr>
              <a:t>Quickly, </a:t>
            </a:r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Emile fixed the navigation system.</a:t>
            </a:r>
          </a:p>
        </p:txBody>
      </p:sp>
    </p:spTree>
    <p:extLst>
      <p:ext uri="{BB962C8B-B14F-4D97-AF65-F5344CB8AC3E}">
        <p14:creationId xmlns:p14="http://schemas.microsoft.com/office/powerpoint/2010/main" val="270842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6" y="530352"/>
            <a:ext cx="11699466" cy="5927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The sentence has a fronted adverbial.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895A873-AA88-F402-EE4D-64D8A46473F1}"/>
              </a:ext>
            </a:extLst>
          </p:cNvPr>
          <p:cNvSpPr txBox="1"/>
          <p:nvPr/>
        </p:nvSpPr>
        <p:spPr>
          <a:xfrm>
            <a:off x="252548" y="2218421"/>
            <a:ext cx="1168690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Scrambler laughed loudly at their efforts.</a:t>
            </a:r>
          </a:p>
        </p:txBody>
      </p:sp>
    </p:spTree>
    <p:extLst>
      <p:ext uri="{BB962C8B-B14F-4D97-AF65-F5344CB8AC3E}">
        <p14:creationId xmlns:p14="http://schemas.microsoft.com/office/powerpoint/2010/main" val="237325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252547" y="530352"/>
            <a:ext cx="11686904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FF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2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3F498DF-A704-D886-8ED0-E7AE15BB853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D672583-DDA7-27CE-EE59-23DC0994ABEC}"/>
              </a:ext>
            </a:extLst>
          </p:cNvPr>
          <p:cNvSpPr txBox="1"/>
          <p:nvPr/>
        </p:nvSpPr>
        <p:spPr>
          <a:xfrm>
            <a:off x="252548" y="2218421"/>
            <a:ext cx="1168690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Scrambler laughed loudly at their efforts.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405C0D9-1E5E-E770-F840-87E97B963DD3}"/>
              </a:ext>
            </a:extLst>
          </p:cNvPr>
          <p:cNvSpPr txBox="1"/>
          <p:nvPr/>
        </p:nvSpPr>
        <p:spPr>
          <a:xfrm>
            <a:off x="311261" y="5047574"/>
            <a:ext cx="1156947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“loudly" gives more detail about the verb. It is an </a:t>
            </a:r>
            <a:r>
              <a:rPr lang="en-GB" sz="2800" b="1" dirty="0">
                <a:solidFill>
                  <a:schemeClr val="bg1"/>
                </a:solidFill>
                <a:latin typeface="Andika" panose="02000000000000000000" pitchFamily="2" charset="0"/>
              </a:rPr>
              <a:t>adverbial.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“loudly " does NOT appear at the front/start of the sentence. </a:t>
            </a:r>
            <a:b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It is NOT a </a:t>
            </a:r>
            <a:r>
              <a:rPr lang="en-GB" sz="2800" b="1" u="sng" dirty="0">
                <a:solidFill>
                  <a:schemeClr val="bg1"/>
                </a:solidFill>
                <a:latin typeface="Andika" panose="02000000000000000000" pitchFamily="2" charset="0"/>
              </a:rPr>
              <a:t>fronted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adverbial.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970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146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build="allAtOnce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4682865" y="221818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talk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7572793" y="2244655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to run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are ALL verbs.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1792937" y="2218184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to cook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1792936" y="303932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cooking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1792936" y="3860474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cooked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4682865" y="304096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talking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4682865" y="386047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talked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479D96-BCE3-BB8F-AC5D-7F9B3AC61204}"/>
              </a:ext>
            </a:extLst>
          </p:cNvPr>
          <p:cNvSpPr txBox="1"/>
          <p:nvPr/>
        </p:nvSpPr>
        <p:spPr>
          <a:xfrm>
            <a:off x="7572793" y="3053394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running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7572791" y="3850454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ran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A9FDD95F-0F86-8477-6F88-F586320CECFA}"/>
              </a:ext>
            </a:extLst>
          </p:cNvPr>
          <p:cNvSpPr txBox="1">
            <a:spLocks/>
          </p:cNvSpPr>
          <p:nvPr/>
        </p:nvSpPr>
        <p:spPr>
          <a:xfrm>
            <a:off x="407482" y="5446747"/>
            <a:ext cx="11377035" cy="72939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 can be quite dull and uninteresting.</a:t>
            </a:r>
          </a:p>
        </p:txBody>
      </p:sp>
    </p:spTree>
    <p:extLst>
      <p:ext uri="{BB962C8B-B14F-4D97-AF65-F5344CB8AC3E}">
        <p14:creationId xmlns:p14="http://schemas.microsoft.com/office/powerpoint/2010/main" val="3201718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35" grpId="0" animBg="1"/>
      <p:bldP spid="4" grpId="0" animBg="1"/>
      <p:bldP spid="6" grpId="0" animBg="1"/>
      <p:bldP spid="13" grpId="0" animBg="1"/>
      <p:bldP spid="16" grpId="0" animBg="1"/>
      <p:bldP spid="19" grpId="0" animBg="1"/>
      <p:bldP spid="20" grpId="0" animBg="1"/>
      <p:bldP spid="3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252547" y="530352"/>
            <a:ext cx="11686904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D672583-DDA7-27CE-EE59-23DC0994ABEC}"/>
              </a:ext>
            </a:extLst>
          </p:cNvPr>
          <p:cNvSpPr txBox="1"/>
          <p:nvPr/>
        </p:nvSpPr>
        <p:spPr>
          <a:xfrm>
            <a:off x="252547" y="875396"/>
            <a:ext cx="1168690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Scrambler laughed loudly at their efforts.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774CE2D-333D-C82F-8ED2-68093F6DE9CC}"/>
              </a:ext>
            </a:extLst>
          </p:cNvPr>
          <p:cNvSpPr txBox="1"/>
          <p:nvPr/>
        </p:nvSpPr>
        <p:spPr>
          <a:xfrm>
            <a:off x="311263" y="2776611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Can you turn this into a sentence with a fronted adverbial?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ABEA7F4-3D93-B9CA-1C12-E68A02FB5189}"/>
              </a:ext>
            </a:extLst>
          </p:cNvPr>
          <p:cNvSpPr txBox="1"/>
          <p:nvPr/>
        </p:nvSpPr>
        <p:spPr>
          <a:xfrm>
            <a:off x="223951" y="3843950"/>
            <a:ext cx="116994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rgbClr val="FFFF00"/>
                </a:solidFill>
                <a:latin typeface="Andika" panose="02000000000000000000" pitchFamily="2" charset="0"/>
              </a:rPr>
              <a:t>Loudly, </a:t>
            </a:r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Scrambler laughed at their efforts.</a:t>
            </a:r>
          </a:p>
        </p:txBody>
      </p:sp>
    </p:spTree>
    <p:extLst>
      <p:ext uri="{BB962C8B-B14F-4D97-AF65-F5344CB8AC3E}">
        <p14:creationId xmlns:p14="http://schemas.microsoft.com/office/powerpoint/2010/main" val="4194607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EE4B88-926C-90AA-CEAB-11AC53EF3A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3542C95-73FF-FAFA-C0F0-CBDE38AAC3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E73ACF8-648C-7039-B3C3-C6D18433ECE9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8421EE1-A8F3-8A52-47B4-CCE305CB8914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The sentence has a fronted adverbial.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2F63DE-689C-1EF6-3D6A-78D555D1A208}"/>
              </a:ext>
            </a:extLst>
          </p:cNvPr>
          <p:cNvSpPr txBox="1"/>
          <p:nvPr/>
        </p:nvSpPr>
        <p:spPr>
          <a:xfrm>
            <a:off x="252549" y="2744775"/>
            <a:ext cx="1160911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During the chaos, Scrambler slipped away.</a:t>
            </a:r>
          </a:p>
        </p:txBody>
      </p:sp>
    </p:spTree>
    <p:extLst>
      <p:ext uri="{BB962C8B-B14F-4D97-AF65-F5344CB8AC3E}">
        <p14:creationId xmlns:p14="http://schemas.microsoft.com/office/powerpoint/2010/main" val="950081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4A7A7F-54FA-A9EB-EC22-3938EA0AD0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A779EB0D-D26A-4CB5-9A55-17092B787F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8DCFCD-C93E-0FD4-C6C2-258C8D5E24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8256" y="530352"/>
            <a:ext cx="11661196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D1E75E4-E487-9681-69F1-6BED7658DE6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7DD054B9-12E4-3068-1171-EC2EC25CDE2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D0F62AE-C39E-6852-7986-19A916441896}"/>
              </a:ext>
            </a:extLst>
          </p:cNvPr>
          <p:cNvSpPr txBox="1"/>
          <p:nvPr/>
        </p:nvSpPr>
        <p:spPr>
          <a:xfrm>
            <a:off x="324117" y="5210641"/>
            <a:ext cx="115694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“During the chaos" gives more detail about the verb. It is an </a:t>
            </a:r>
            <a:r>
              <a:rPr lang="en-GB" sz="2400" b="1" dirty="0">
                <a:solidFill>
                  <a:schemeClr val="bg1"/>
                </a:solidFill>
                <a:latin typeface="Andika" panose="02000000000000000000" pitchFamily="2" charset="0"/>
              </a:rPr>
              <a:t>adverbial.</a:t>
            </a:r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" During the chaos " appears at the front/start of the sentence.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The adverbial is at the front </a:t>
            </a:r>
            <a:r>
              <a:rPr lang="en-GB" sz="2400" b="1" dirty="0">
                <a:solidFill>
                  <a:schemeClr val="bg1"/>
                </a:solidFill>
                <a:latin typeface="Andika" panose="02000000000000000000" pitchFamily="2" charset="0"/>
              </a:rPr>
              <a:t>= fronted adverbial.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8CA9789-71DB-12B0-DA85-255E162398AE}"/>
              </a:ext>
            </a:extLst>
          </p:cNvPr>
          <p:cNvSpPr txBox="1"/>
          <p:nvPr/>
        </p:nvSpPr>
        <p:spPr>
          <a:xfrm>
            <a:off x="252549" y="2744775"/>
            <a:ext cx="1160911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</a:rPr>
              <a:t>During the chaos, Scrambler slipped away.</a:t>
            </a:r>
          </a:p>
        </p:txBody>
      </p:sp>
    </p:spTree>
    <p:extLst>
      <p:ext uri="{BB962C8B-B14F-4D97-AF65-F5344CB8AC3E}">
        <p14:creationId xmlns:p14="http://schemas.microsoft.com/office/powerpoint/2010/main" val="2344308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8A8D69-70BF-8EE9-27A6-C5AD125843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6B1FE3E7-7AC7-2D1E-D07B-4DA57156F8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74D309-50AD-BC37-BED5-837FA72779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A9AC60A-7EB5-2D71-F6D8-8E27F61AEEA4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The sentence has a fronted adverbial.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549D1FA-ECDD-19AA-CF22-D0E1CE276207}"/>
              </a:ext>
            </a:extLst>
          </p:cNvPr>
          <p:cNvSpPr txBox="1"/>
          <p:nvPr/>
        </p:nvSpPr>
        <p:spPr>
          <a:xfrm>
            <a:off x="252549" y="2390924"/>
            <a:ext cx="116994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In the distance, Emile spotted a glowing portal.</a:t>
            </a:r>
          </a:p>
        </p:txBody>
      </p:sp>
    </p:spTree>
    <p:extLst>
      <p:ext uri="{BB962C8B-B14F-4D97-AF65-F5344CB8AC3E}">
        <p14:creationId xmlns:p14="http://schemas.microsoft.com/office/powerpoint/2010/main" val="1684118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6FBCA4-880D-B7FD-CB5E-CCF8051100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5AAFE62E-73AF-F044-4F4C-2F551B4263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73ED54-DDFB-8E2F-8586-74A8A7A5AE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3407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FEF0C6E-72DE-9F40-DFBD-797AA63279A5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10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93C603FE-2362-F770-856F-9433BC51AA5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4B32A09-43C5-C1E3-DFB5-CA6CE66FA07B}"/>
              </a:ext>
            </a:extLst>
          </p:cNvPr>
          <p:cNvSpPr txBox="1"/>
          <p:nvPr/>
        </p:nvSpPr>
        <p:spPr>
          <a:xfrm>
            <a:off x="252549" y="5210641"/>
            <a:ext cx="115694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“In the distance" gives more detail about the verb. It is an </a:t>
            </a:r>
            <a:r>
              <a:rPr lang="en-GB" sz="2400" b="1" dirty="0">
                <a:solidFill>
                  <a:schemeClr val="bg1"/>
                </a:solidFill>
                <a:latin typeface="Andika" panose="02000000000000000000" pitchFamily="2" charset="0"/>
              </a:rPr>
              <a:t>adverbial.</a:t>
            </a:r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" In the distance " appears at the start/front of the sentence.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 The adverbial is at the front </a:t>
            </a:r>
            <a:r>
              <a:rPr lang="en-GB" sz="2400" b="1" dirty="0">
                <a:solidFill>
                  <a:schemeClr val="bg1"/>
                </a:solidFill>
                <a:latin typeface="Andika" panose="02000000000000000000" pitchFamily="2" charset="0"/>
              </a:rPr>
              <a:t>= fronted adverbial.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297B0A9-9002-7902-4216-04B580E4E9BB}"/>
              </a:ext>
            </a:extLst>
          </p:cNvPr>
          <p:cNvSpPr txBox="1"/>
          <p:nvPr/>
        </p:nvSpPr>
        <p:spPr>
          <a:xfrm>
            <a:off x="252549" y="2390924"/>
            <a:ext cx="116994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In the distance, Emile spotted a glowing portal.</a:t>
            </a:r>
          </a:p>
        </p:txBody>
      </p:sp>
    </p:spTree>
    <p:extLst>
      <p:ext uri="{BB962C8B-B14F-4D97-AF65-F5344CB8AC3E}">
        <p14:creationId xmlns:p14="http://schemas.microsoft.com/office/powerpoint/2010/main" val="2378293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73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9" grpId="0" build="allAtOnce"/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3471" y="530352"/>
            <a:ext cx="1156598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The sentence has a fronted adverbial.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0D12885-C515-CD8D-807F-F66542C4BD0F}"/>
              </a:ext>
            </a:extLst>
          </p:cNvPr>
          <p:cNvSpPr txBox="1"/>
          <p:nvPr/>
        </p:nvSpPr>
        <p:spPr>
          <a:xfrm>
            <a:off x="252549" y="2781449"/>
            <a:ext cx="116994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The ship hovered above the canyon.</a:t>
            </a:r>
          </a:p>
        </p:txBody>
      </p:sp>
    </p:spTree>
    <p:extLst>
      <p:ext uri="{BB962C8B-B14F-4D97-AF65-F5344CB8AC3E}">
        <p14:creationId xmlns:p14="http://schemas.microsoft.com/office/powerpoint/2010/main" val="3499639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9134" y="530352"/>
            <a:ext cx="11660318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DA7412E-A651-E63E-E0C1-DFC266E9E3CF}"/>
              </a:ext>
            </a:extLst>
          </p:cNvPr>
          <p:cNvSpPr txBox="1"/>
          <p:nvPr/>
        </p:nvSpPr>
        <p:spPr>
          <a:xfrm>
            <a:off x="252549" y="2781449"/>
            <a:ext cx="116994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The ship hovered above the canyon.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3C0A286-53D0-B915-385C-8AC419A29EED}"/>
              </a:ext>
            </a:extLst>
          </p:cNvPr>
          <p:cNvSpPr txBox="1"/>
          <p:nvPr/>
        </p:nvSpPr>
        <p:spPr>
          <a:xfrm>
            <a:off x="266571" y="4759086"/>
            <a:ext cx="1167288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“above the canyon" gives more detail about the verb. It is an </a:t>
            </a:r>
            <a:r>
              <a:rPr lang="en-GB" sz="2800" b="1" dirty="0">
                <a:solidFill>
                  <a:schemeClr val="bg1"/>
                </a:solidFill>
                <a:latin typeface="Andika" panose="02000000000000000000" pitchFamily="2" charset="0"/>
              </a:rPr>
              <a:t>adverbial.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" above the canyon" does </a:t>
            </a:r>
            <a:r>
              <a:rPr lang="en-GB" sz="2800" b="1" u="sng" dirty="0">
                <a:solidFill>
                  <a:schemeClr val="bg1"/>
                </a:solidFill>
                <a:latin typeface="Andika" panose="02000000000000000000" pitchFamily="2" charset="0"/>
              </a:rPr>
              <a:t>NOT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appear at the start of the sentence. It is NOT a </a:t>
            </a:r>
            <a:r>
              <a:rPr lang="en-GB" sz="2800" b="1" u="sng" dirty="0">
                <a:solidFill>
                  <a:schemeClr val="bg1"/>
                </a:solidFill>
                <a:latin typeface="Andika" panose="02000000000000000000" pitchFamily="2" charset="0"/>
              </a:rPr>
              <a:t>fronted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adverbial.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627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67AAF7-3F5F-1DAB-7F98-1F111D9F61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C43325BA-8023-FE65-4C6A-41BDC0F3FC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34BEE9-37FF-BAFC-F818-E5AD97D4B7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9134" y="530352"/>
            <a:ext cx="11660318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3DDB8E4-2FDC-EBA9-7B9A-2584EA352E43}"/>
              </a:ext>
            </a:extLst>
          </p:cNvPr>
          <p:cNvSpPr txBox="1"/>
          <p:nvPr/>
        </p:nvSpPr>
        <p:spPr>
          <a:xfrm>
            <a:off x="366260" y="1259724"/>
            <a:ext cx="116994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The ship hovered above the canyon.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694D29A-C87D-55D2-B0D9-B53BA82A9385}"/>
              </a:ext>
            </a:extLst>
          </p:cNvPr>
          <p:cNvSpPr txBox="1"/>
          <p:nvPr/>
        </p:nvSpPr>
        <p:spPr>
          <a:xfrm>
            <a:off x="311263" y="2776611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Can you turn this into a sentence with a fronted adverbial?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A993784-C5D3-05B3-2A71-10069B3C0BB6}"/>
              </a:ext>
            </a:extLst>
          </p:cNvPr>
          <p:cNvSpPr txBox="1"/>
          <p:nvPr/>
        </p:nvSpPr>
        <p:spPr>
          <a:xfrm>
            <a:off x="223951" y="3843950"/>
            <a:ext cx="116994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Above the canyon</a:t>
            </a:r>
            <a:r>
              <a:rPr lang="en-GB" sz="5400" dirty="0">
                <a:solidFill>
                  <a:srgbClr val="FFFF00"/>
                </a:solidFill>
                <a:latin typeface="Andika" panose="02000000000000000000" pitchFamily="2" charset="0"/>
              </a:rPr>
              <a:t>,</a:t>
            </a:r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 the ship hovered.</a:t>
            </a:r>
          </a:p>
        </p:txBody>
      </p:sp>
    </p:spTree>
    <p:extLst>
      <p:ext uri="{BB962C8B-B14F-4D97-AF65-F5344CB8AC3E}">
        <p14:creationId xmlns:p14="http://schemas.microsoft.com/office/powerpoint/2010/main" val="4277674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342900"/>
            <a:ext cx="11699466" cy="621982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FF2E1F1-6779-1C52-940D-CCF6D163D44F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The sentence has a fronted adverbial.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05FE7A-54C9-87DC-C259-E6B70772A80E}"/>
              </a:ext>
            </a:extLst>
          </p:cNvPr>
          <p:cNvSpPr txBox="1"/>
          <p:nvPr/>
        </p:nvSpPr>
        <p:spPr>
          <a:xfrm>
            <a:off x="227421" y="2094328"/>
            <a:ext cx="1161215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Emile pressed the emergency button in a hurry.</a:t>
            </a:r>
          </a:p>
        </p:txBody>
      </p:sp>
    </p:spTree>
    <p:extLst>
      <p:ext uri="{BB962C8B-B14F-4D97-AF65-F5344CB8AC3E}">
        <p14:creationId xmlns:p14="http://schemas.microsoft.com/office/powerpoint/2010/main" val="184473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257176"/>
            <a:ext cx="11596551" cy="6345756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3822CECC-E6D1-E631-4908-DDA309C60B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2A6EDB1-A860-63AA-DB2A-AD806BFF0C2C}"/>
              </a:ext>
            </a:extLst>
          </p:cNvPr>
          <p:cNvSpPr txBox="1"/>
          <p:nvPr/>
        </p:nvSpPr>
        <p:spPr>
          <a:xfrm>
            <a:off x="227421" y="2094328"/>
            <a:ext cx="1161215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Emile pressed the emergency button in a hurry.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C2A47F1-EE4A-924C-4EB0-8BBE1480345A}"/>
              </a:ext>
            </a:extLst>
          </p:cNvPr>
          <p:cNvSpPr txBox="1"/>
          <p:nvPr/>
        </p:nvSpPr>
        <p:spPr>
          <a:xfrm>
            <a:off x="311261" y="5047574"/>
            <a:ext cx="1156947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“in a hurry" gives more detail about the verb. It is an </a:t>
            </a:r>
            <a:r>
              <a:rPr lang="en-GB" sz="2800" b="1" dirty="0">
                <a:solidFill>
                  <a:schemeClr val="bg1"/>
                </a:solidFill>
                <a:latin typeface="Andika" panose="02000000000000000000" pitchFamily="2" charset="0"/>
              </a:rPr>
              <a:t>adverbial.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“in a hurry" does NOT appear at the front/start of the sentence. </a:t>
            </a:r>
            <a:b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It is NOT a </a:t>
            </a:r>
            <a:r>
              <a:rPr lang="en-GB" sz="2800" b="1" u="sng" dirty="0">
                <a:solidFill>
                  <a:schemeClr val="bg1"/>
                </a:solidFill>
                <a:latin typeface="Andika" panose="02000000000000000000" pitchFamily="2" charset="0"/>
              </a:rPr>
              <a:t>fronted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adverbial.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178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9ED3B7CE-D591-7963-3161-830C68DDB2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391436" y="2861298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“students” is a plural noun.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91436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verbs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these sentences?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391435" y="2163191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Students like school.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V="1">
            <a:off x="3901148" y="2741639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705C197-55EE-D914-2DEA-03A76ADCC3B3}"/>
              </a:ext>
            </a:extLst>
          </p:cNvPr>
          <p:cNvCxnSpPr>
            <a:cxnSpLocks/>
          </p:cNvCxnSpPr>
          <p:nvPr/>
        </p:nvCxnSpPr>
        <p:spPr>
          <a:xfrm>
            <a:off x="4166888" y="2683764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7E830A13-A2D0-9F05-2B19-867E82443D1E}"/>
              </a:ext>
            </a:extLst>
          </p:cNvPr>
          <p:cNvSpPr txBox="1"/>
          <p:nvPr/>
        </p:nvSpPr>
        <p:spPr>
          <a:xfrm>
            <a:off x="8290853" y="2897568"/>
            <a:ext cx="3485467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“school” is a singular noun.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E1D5E98-23C8-FB3A-2C0B-FD9876EEDA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2713138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C161F27-8BA1-8023-DAB6-159B0A7EA111}"/>
              </a:ext>
            </a:extLst>
          </p:cNvPr>
          <p:cNvCxnSpPr>
            <a:cxnSpLocks/>
          </p:cNvCxnSpPr>
          <p:nvPr/>
        </p:nvCxnSpPr>
        <p:spPr>
          <a:xfrm>
            <a:off x="6710878" y="2690357"/>
            <a:ext cx="1206206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945B6145-5CF2-1A59-287A-09BDC21E15B3}"/>
              </a:ext>
            </a:extLst>
          </p:cNvPr>
          <p:cNvSpPr txBox="1"/>
          <p:nvPr/>
        </p:nvSpPr>
        <p:spPr>
          <a:xfrm>
            <a:off x="391436" y="5275993"/>
            <a:ext cx="3509712" cy="91940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The word “teachers” is a plural noun.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5" y="457788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Teachers drive cars.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4220841-4DD0-E812-708A-66B6044916CF}"/>
              </a:ext>
            </a:extLst>
          </p:cNvPr>
          <p:cNvCxnSpPr>
            <a:cxnSpLocks/>
          </p:cNvCxnSpPr>
          <p:nvPr/>
        </p:nvCxnSpPr>
        <p:spPr>
          <a:xfrm flipV="1">
            <a:off x="3901148" y="5156334"/>
            <a:ext cx="207865" cy="155929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7BFBE123-CCBE-544E-B77C-CC6063B8FFE9}"/>
              </a:ext>
            </a:extLst>
          </p:cNvPr>
          <p:cNvCxnSpPr>
            <a:cxnSpLocks/>
          </p:cNvCxnSpPr>
          <p:nvPr/>
        </p:nvCxnSpPr>
        <p:spPr>
          <a:xfrm>
            <a:off x="4250015" y="5114275"/>
            <a:ext cx="158817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1AD3A8EB-6EC0-1A37-4FA9-D489A7D05560}"/>
              </a:ext>
            </a:extLst>
          </p:cNvPr>
          <p:cNvSpPr txBox="1"/>
          <p:nvPr/>
        </p:nvSpPr>
        <p:spPr>
          <a:xfrm>
            <a:off x="8290853" y="5312263"/>
            <a:ext cx="3485467" cy="105560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“cars” is </a:t>
            </a:r>
            <a:r>
              <a:rPr lang="en-GB" sz="2800">
                <a:solidFill>
                  <a:schemeClr val="bg1"/>
                </a:solidFill>
              </a:rPr>
              <a:t>a plural </a:t>
            </a:r>
            <a:r>
              <a:rPr lang="en-GB" sz="2800" dirty="0">
                <a:solidFill>
                  <a:schemeClr val="bg1"/>
                </a:solidFill>
              </a:rPr>
              <a:t>noun.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AC62C203-0667-3256-4662-7C45EF0EC481}"/>
              </a:ext>
            </a:extLst>
          </p:cNvPr>
          <p:cNvCxnSpPr>
            <a:cxnSpLocks/>
          </p:cNvCxnSpPr>
          <p:nvPr/>
        </p:nvCxnSpPr>
        <p:spPr>
          <a:xfrm flipH="1" flipV="1">
            <a:off x="7699001" y="5127833"/>
            <a:ext cx="600047" cy="53532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05732C3-D38C-07C6-A3E9-397A104A0638}"/>
              </a:ext>
            </a:extLst>
          </p:cNvPr>
          <p:cNvCxnSpPr>
            <a:cxnSpLocks/>
          </p:cNvCxnSpPr>
          <p:nvPr/>
        </p:nvCxnSpPr>
        <p:spPr>
          <a:xfrm>
            <a:off x="7093527" y="5105052"/>
            <a:ext cx="823557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0BC127B9-5B64-1AEA-389F-F5D258BD9194}"/>
              </a:ext>
            </a:extLst>
          </p:cNvPr>
          <p:cNvSpPr txBox="1"/>
          <p:nvPr/>
        </p:nvSpPr>
        <p:spPr>
          <a:xfrm>
            <a:off x="4431617" y="3280992"/>
            <a:ext cx="3485467" cy="1055608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“like” is a verb.</a:t>
            </a: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CD097DED-E299-57CA-CF85-8A705136F320}"/>
              </a:ext>
            </a:extLst>
          </p:cNvPr>
          <p:cNvCxnSpPr>
            <a:cxnSpLocks/>
          </p:cNvCxnSpPr>
          <p:nvPr/>
        </p:nvCxnSpPr>
        <p:spPr>
          <a:xfrm flipV="1">
            <a:off x="6327228" y="2761658"/>
            <a:ext cx="0" cy="43194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C850E17B-E1A3-D359-2A14-8A9411E09475}"/>
              </a:ext>
            </a:extLst>
          </p:cNvPr>
          <p:cNvCxnSpPr>
            <a:cxnSpLocks/>
          </p:cNvCxnSpPr>
          <p:nvPr/>
        </p:nvCxnSpPr>
        <p:spPr>
          <a:xfrm flipV="1">
            <a:off x="5846513" y="2679555"/>
            <a:ext cx="762478" cy="491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58C0B79A-15FD-70D5-3FC7-F1D56DE317FB}"/>
              </a:ext>
            </a:extLst>
          </p:cNvPr>
          <p:cNvSpPr txBox="1"/>
          <p:nvPr/>
        </p:nvSpPr>
        <p:spPr>
          <a:xfrm>
            <a:off x="4649193" y="5705328"/>
            <a:ext cx="3485467" cy="1055608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The word “drive” is a verb.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110D02E2-F9C2-3B01-1438-DDC8A961463A}"/>
              </a:ext>
            </a:extLst>
          </p:cNvPr>
          <p:cNvCxnSpPr>
            <a:cxnSpLocks/>
          </p:cNvCxnSpPr>
          <p:nvPr/>
        </p:nvCxnSpPr>
        <p:spPr>
          <a:xfrm flipV="1">
            <a:off x="6544804" y="5185994"/>
            <a:ext cx="0" cy="43194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DF57D88-AF70-B188-365E-E7ECD5B31C15}"/>
              </a:ext>
            </a:extLst>
          </p:cNvPr>
          <p:cNvCxnSpPr>
            <a:cxnSpLocks/>
          </p:cNvCxnSpPr>
          <p:nvPr/>
        </p:nvCxnSpPr>
        <p:spPr>
          <a:xfrm flipV="1">
            <a:off x="6064089" y="5103891"/>
            <a:ext cx="762478" cy="491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8790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5" grpId="0" animBg="1"/>
      <p:bldP spid="12" grpId="0" animBg="1"/>
      <p:bldP spid="20" grpId="0" animBg="1"/>
      <p:bldP spid="21" grpId="0" animBg="1"/>
      <p:bldP spid="27" grpId="0" animBg="1"/>
      <p:bldP spid="2" grpId="0" animBg="1"/>
      <p:bldP spid="1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257176"/>
            <a:ext cx="11596551" cy="6345756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2A6EDB1-A860-63AA-DB2A-AD806BFF0C2C}"/>
              </a:ext>
            </a:extLst>
          </p:cNvPr>
          <p:cNvSpPr txBox="1"/>
          <p:nvPr/>
        </p:nvSpPr>
        <p:spPr>
          <a:xfrm>
            <a:off x="252549" y="769461"/>
            <a:ext cx="1161215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Emile pressed the emergency button in a hurry.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C2A47F1-EE4A-924C-4EB0-8BBE1480345A}"/>
              </a:ext>
            </a:extLst>
          </p:cNvPr>
          <p:cNvSpPr txBox="1"/>
          <p:nvPr/>
        </p:nvSpPr>
        <p:spPr>
          <a:xfrm>
            <a:off x="311262" y="3031638"/>
            <a:ext cx="11569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Can you turn this into a sentence with a fronted adverbial?</a:t>
            </a:r>
            <a:endParaRPr lang="en-GB" sz="2800" b="1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7A0D657-37F8-E29A-EA0F-F7C71EEB14B3}"/>
              </a:ext>
            </a:extLst>
          </p:cNvPr>
          <p:cNvSpPr txBox="1"/>
          <p:nvPr/>
        </p:nvSpPr>
        <p:spPr>
          <a:xfrm>
            <a:off x="311262" y="4098977"/>
            <a:ext cx="1161215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rgbClr val="FFFF00"/>
                </a:solidFill>
                <a:latin typeface="Andika" panose="02000000000000000000" pitchFamily="2" charset="0"/>
              </a:rPr>
              <a:t>In a hurry, </a:t>
            </a:r>
            <a:r>
              <a:rPr lang="en-GB" sz="5400" dirty="0">
                <a:solidFill>
                  <a:schemeClr val="bg1"/>
                </a:solidFill>
                <a:latin typeface="Andika" panose="02000000000000000000" pitchFamily="2" charset="0"/>
              </a:rPr>
              <a:t>Emile pressed the emergency button.</a:t>
            </a:r>
          </a:p>
        </p:txBody>
      </p:sp>
    </p:spTree>
    <p:extLst>
      <p:ext uri="{BB962C8B-B14F-4D97-AF65-F5344CB8AC3E}">
        <p14:creationId xmlns:p14="http://schemas.microsoft.com/office/powerpoint/2010/main" val="1326715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ECF31D-A184-310A-BBC9-0FACE1238F45}"/>
              </a:ext>
            </a:extLst>
          </p:cNvPr>
          <p:cNvSpPr txBox="1">
            <a:spLocks/>
          </p:cNvSpPr>
          <p:nvPr/>
        </p:nvSpPr>
        <p:spPr>
          <a:xfrm>
            <a:off x="355464" y="254127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BC69BD-A790-3632-F22C-1ECF787AC42B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The sentence has a fronted adverbial.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F034E3D-7AF1-B66E-327E-F489EFC03372}"/>
              </a:ext>
            </a:extLst>
          </p:cNvPr>
          <p:cNvSpPr txBox="1"/>
          <p:nvPr/>
        </p:nvSpPr>
        <p:spPr>
          <a:xfrm>
            <a:off x="355464" y="2183101"/>
            <a:ext cx="115965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While Scrambler plotted his next move, Emile and Aimee prepared a trap.</a:t>
            </a:r>
          </a:p>
        </p:txBody>
      </p:sp>
    </p:spTree>
    <p:extLst>
      <p:ext uri="{BB962C8B-B14F-4D97-AF65-F5344CB8AC3E}">
        <p14:creationId xmlns:p14="http://schemas.microsoft.com/office/powerpoint/2010/main" val="1112111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AB90006-926E-8A29-92E8-729A97EE7598}"/>
              </a:ext>
            </a:extLst>
          </p:cNvPr>
          <p:cNvSpPr txBox="1"/>
          <p:nvPr/>
        </p:nvSpPr>
        <p:spPr>
          <a:xfrm>
            <a:off x="355464" y="2183101"/>
            <a:ext cx="115965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  <a:latin typeface="Andika" panose="02000000000000000000" pitchFamily="2" charset="0"/>
              </a:rPr>
              <a:t>While Scrambler plotted his next move, Emile and Aimee prepared a trap.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04FB6C2-A114-88F9-A8B3-513E24DF3AA0}"/>
              </a:ext>
            </a:extLst>
          </p:cNvPr>
          <p:cNvSpPr txBox="1"/>
          <p:nvPr/>
        </p:nvSpPr>
        <p:spPr>
          <a:xfrm>
            <a:off x="369977" y="4759086"/>
            <a:ext cx="1156947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"While Scrambler plotted his next move" gives more detail about the verb.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It is an </a:t>
            </a:r>
            <a:r>
              <a:rPr lang="en-GB" sz="2400" b="1" dirty="0">
                <a:solidFill>
                  <a:schemeClr val="bg1"/>
                </a:solidFill>
                <a:latin typeface="Andika" panose="02000000000000000000" pitchFamily="2" charset="0"/>
              </a:rPr>
              <a:t>adverbial.</a:t>
            </a:r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"While Scrambler plotted his next move" appears at the start of the sentence. The adverbial is at the front </a:t>
            </a:r>
            <a:r>
              <a:rPr lang="en-GB" sz="2400" b="1" dirty="0">
                <a:solidFill>
                  <a:schemeClr val="bg1"/>
                </a:solidFill>
                <a:latin typeface="Andika" panose="02000000000000000000" pitchFamily="2" charset="0"/>
              </a:rPr>
              <a:t>= fronted adverbial.</a:t>
            </a:r>
          </a:p>
        </p:txBody>
      </p:sp>
      <p:sp>
        <p:nvSpPr>
          <p:cNvPr id="5" name="Rectangle: Rounded Corners 4">
            <a:hlinkClick r:id="rId6"/>
            <a:extLst>
              <a:ext uri="{FF2B5EF4-FFF2-40B4-BE49-F238E27FC236}">
                <a16:creationId xmlns:a16="http://schemas.microsoft.com/office/drawing/2014/main" id="{587D4D08-CA6B-EA09-60E4-638A63E251A0}"/>
              </a:ext>
            </a:extLst>
          </p:cNvPr>
          <p:cNvSpPr/>
          <p:nvPr/>
        </p:nvSpPr>
        <p:spPr>
          <a:xfrm>
            <a:off x="3648289" y="274031"/>
            <a:ext cx="5530727" cy="582562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7463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2" grpId="0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know what an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that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describes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 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0E0623-5B4A-B195-684F-DD2CDACFFD1A}"/>
              </a:ext>
            </a:extLst>
          </p:cNvPr>
          <p:cNvSpPr txBox="1">
            <a:spLocks/>
          </p:cNvSpPr>
          <p:nvPr/>
        </p:nvSpPr>
        <p:spPr>
          <a:xfrm>
            <a:off x="954234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any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 of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adverbs?</a:t>
            </a:r>
          </a:p>
        </p:txBody>
      </p:sp>
    </p:spTree>
    <p:extLst>
      <p:ext uri="{BB962C8B-B14F-4D97-AF65-F5344CB8AC3E}">
        <p14:creationId xmlns:p14="http://schemas.microsoft.com/office/powerpoint/2010/main" val="286110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3297411" y="166442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usually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today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9077266" y="1664427"/>
            <a:ext cx="2664000" cy="578882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easily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are ALL adverbs.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angrily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407482" y="248557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happily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quickly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wisely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bravely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never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sometimes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anywhere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479D96-BCE3-BB8F-AC5D-7F9B3AC61204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soon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eventually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3BC3081-9EB0-7F66-7052-1DCB73BC0EBB}"/>
              </a:ext>
            </a:extLst>
          </p:cNvPr>
          <p:cNvSpPr txBox="1"/>
          <p:nvPr/>
        </p:nvSpPr>
        <p:spPr>
          <a:xfrm>
            <a:off x="6194191" y="4135644"/>
            <a:ext cx="2664000" cy="646986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first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hourly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F934021-1C5D-DE3D-F2D2-4E7558C65E97}"/>
              </a:ext>
            </a:extLst>
          </p:cNvPr>
          <p:cNvSpPr txBox="1"/>
          <p:nvPr/>
        </p:nvSpPr>
        <p:spPr>
          <a:xfrm>
            <a:off x="9077266" y="2499637"/>
            <a:ext cx="2664000" cy="578882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gladly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710A3A7-FD56-31A9-6178-8565CD3D146A}"/>
              </a:ext>
            </a:extLst>
          </p:cNvPr>
          <p:cNvSpPr txBox="1"/>
          <p:nvPr/>
        </p:nvSpPr>
        <p:spPr>
          <a:xfrm>
            <a:off x="9077266" y="3296697"/>
            <a:ext cx="2664000" cy="578882"/>
          </a:xfrm>
          <a:prstGeom prst="round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honestly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713A5-5953-609F-613B-E8F9282B0542}"/>
              </a:ext>
            </a:extLst>
          </p:cNvPr>
          <p:cNvSpPr txBox="1"/>
          <p:nvPr/>
        </p:nvSpPr>
        <p:spPr>
          <a:xfrm>
            <a:off x="9077266" y="4135644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really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6A18D56-AC69-CE27-1CE6-DB09AABF29D7}"/>
              </a:ext>
            </a:extLst>
          </p:cNvPr>
          <p:cNvSpPr txBox="1"/>
          <p:nvPr/>
        </p:nvSpPr>
        <p:spPr>
          <a:xfrm>
            <a:off x="9077266" y="4944383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very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A9FDD95F-0F86-8477-6F88-F586320CECFA}"/>
              </a:ext>
            </a:extLst>
          </p:cNvPr>
          <p:cNvSpPr txBox="1">
            <a:spLocks/>
          </p:cNvSpPr>
          <p:nvPr/>
        </p:nvSpPr>
        <p:spPr>
          <a:xfrm>
            <a:off x="364231" y="5876451"/>
            <a:ext cx="11377035" cy="72939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Adverbs make verbs more interesting!</a:t>
            </a:r>
          </a:p>
        </p:txBody>
      </p:sp>
    </p:spTree>
    <p:extLst>
      <p:ext uri="{BB962C8B-B14F-4D97-AF65-F5344CB8AC3E}">
        <p14:creationId xmlns:p14="http://schemas.microsoft.com/office/powerpoint/2010/main" val="3305778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picture containing shape&#10;&#10;Description automatically generated">
            <a:extLst>
              <a:ext uri="{FF2B5EF4-FFF2-40B4-BE49-F238E27FC236}">
                <a16:creationId xmlns:a16="http://schemas.microsoft.com/office/drawing/2014/main" id="{69569333-7322-056C-B798-8FC427FECB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391432" y="195639"/>
            <a:ext cx="11377035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things in this sentence?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75388" y="195639"/>
            <a:ext cx="11377035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can we make these sentences more interesting?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0" y="1703210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Girls play football.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BEA5BF-E8E8-799C-B14E-B8D06B3941CF}"/>
              </a:ext>
            </a:extLst>
          </p:cNvPr>
          <p:cNvSpPr txBox="1"/>
          <p:nvPr/>
        </p:nvSpPr>
        <p:spPr>
          <a:xfrm>
            <a:off x="391432" y="4053406"/>
            <a:ext cx="11377035" cy="646986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Boys write stories.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5A27AD9-BF3F-71C4-AD86-D0082496B857}"/>
              </a:ext>
            </a:extLst>
          </p:cNvPr>
          <p:cNvSpPr txBox="1">
            <a:spLocks/>
          </p:cNvSpPr>
          <p:nvPr/>
        </p:nvSpPr>
        <p:spPr>
          <a:xfrm>
            <a:off x="383410" y="195639"/>
            <a:ext cx="11377035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 way is to introduce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adverbs!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9082A97-1754-5957-63BB-26F570F15C93}"/>
              </a:ext>
            </a:extLst>
          </p:cNvPr>
          <p:cNvSpPr txBox="1"/>
          <p:nvPr/>
        </p:nvSpPr>
        <p:spPr>
          <a:xfrm>
            <a:off x="407480" y="2417916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Girls </a:t>
            </a:r>
            <a:r>
              <a:rPr lang="en-GB" sz="3200" b="1" u="sng" dirty="0">
                <a:solidFill>
                  <a:srgbClr val="FFFF00"/>
                </a:solidFill>
              </a:rPr>
              <a:t>boldly</a:t>
            </a:r>
            <a:r>
              <a:rPr lang="en-GB" sz="3200" dirty="0">
                <a:solidFill>
                  <a:schemeClr val="bg1"/>
                </a:solidFill>
              </a:rPr>
              <a:t> play football.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7D6A352-0D69-B977-62BE-463A4C0D7424}"/>
              </a:ext>
            </a:extLst>
          </p:cNvPr>
          <p:cNvSpPr txBox="1"/>
          <p:nvPr/>
        </p:nvSpPr>
        <p:spPr>
          <a:xfrm>
            <a:off x="383410" y="4831297"/>
            <a:ext cx="11377035" cy="646986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Boys </a:t>
            </a:r>
            <a:r>
              <a:rPr lang="en-GB" sz="3200" b="1" u="sng" dirty="0">
                <a:solidFill>
                  <a:srgbClr val="FFFF00"/>
                </a:solidFill>
              </a:rPr>
              <a:t>excitedly</a:t>
            </a:r>
            <a:r>
              <a:rPr lang="en-GB" sz="3200" dirty="0">
                <a:solidFill>
                  <a:schemeClr val="bg1"/>
                </a:solidFill>
              </a:rPr>
              <a:t> write stories.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A2B147A-9A83-9EB3-4883-FEDE1E93EBBA}"/>
              </a:ext>
            </a:extLst>
          </p:cNvPr>
          <p:cNvSpPr txBox="1">
            <a:spLocks/>
          </p:cNvSpPr>
          <p:nvPr/>
        </p:nvSpPr>
        <p:spPr>
          <a:xfrm>
            <a:off x="343300" y="229499"/>
            <a:ext cx="11377035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can we make these sentences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even more interesting?</a:t>
            </a:r>
            <a:endParaRPr lang="en-GB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6B87BB2-9C9B-C007-72A8-07321EBDF33D}"/>
              </a:ext>
            </a:extLst>
          </p:cNvPr>
          <p:cNvSpPr txBox="1"/>
          <p:nvPr/>
        </p:nvSpPr>
        <p:spPr>
          <a:xfrm>
            <a:off x="407480" y="3132622"/>
            <a:ext cx="11377035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Girls </a:t>
            </a:r>
            <a:r>
              <a:rPr lang="en-GB" sz="3200" b="1" u="sng" dirty="0">
                <a:solidFill>
                  <a:srgbClr val="FFFF00"/>
                </a:solidFill>
              </a:rPr>
              <a:t>boldly</a:t>
            </a:r>
            <a:r>
              <a:rPr lang="en-GB" sz="3200" dirty="0">
                <a:solidFill>
                  <a:schemeClr val="bg1"/>
                </a:solidFill>
              </a:rPr>
              <a:t> and </a:t>
            </a:r>
            <a:r>
              <a:rPr lang="en-GB" sz="3200" b="1" u="sng" dirty="0">
                <a:solidFill>
                  <a:srgbClr val="FFFF00"/>
                </a:solidFill>
              </a:rPr>
              <a:t>passionately</a:t>
            </a:r>
            <a:r>
              <a:rPr lang="en-GB" sz="3200" b="1" dirty="0">
                <a:solidFill>
                  <a:srgbClr val="FFFF00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play football.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C4B0D8A-2907-00E0-EEE6-BE0714317D24}"/>
              </a:ext>
            </a:extLst>
          </p:cNvPr>
          <p:cNvSpPr txBox="1"/>
          <p:nvPr/>
        </p:nvSpPr>
        <p:spPr>
          <a:xfrm>
            <a:off x="407480" y="5609188"/>
            <a:ext cx="11377035" cy="646986"/>
          </a:xfrm>
          <a:prstGeom prst="roundRect">
            <a:avLst/>
          </a:prstGeom>
          <a:solidFill>
            <a:srgbClr val="EF8023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Boys </a:t>
            </a:r>
            <a:r>
              <a:rPr lang="en-GB" sz="3200" b="1" u="sng" dirty="0">
                <a:solidFill>
                  <a:srgbClr val="FFFF00"/>
                </a:solidFill>
              </a:rPr>
              <a:t>excitedly</a:t>
            </a:r>
            <a:r>
              <a:rPr lang="en-GB" sz="3200" dirty="0">
                <a:solidFill>
                  <a:schemeClr val="bg1"/>
                </a:solidFill>
              </a:rPr>
              <a:t> and </a:t>
            </a:r>
            <a:r>
              <a:rPr lang="en-GB" sz="3200" b="1" u="sng" dirty="0">
                <a:solidFill>
                  <a:srgbClr val="FFFF00"/>
                </a:solidFill>
              </a:rPr>
              <a:t>secretly</a:t>
            </a:r>
            <a:r>
              <a:rPr lang="en-GB" sz="3200" b="1" dirty="0">
                <a:solidFill>
                  <a:srgbClr val="FFFF00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write stories.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4E18139-5582-786A-930A-A86BF0500A8B}"/>
              </a:ext>
            </a:extLst>
          </p:cNvPr>
          <p:cNvSpPr txBox="1">
            <a:spLocks/>
          </p:cNvSpPr>
          <p:nvPr/>
        </p:nvSpPr>
        <p:spPr>
          <a:xfrm>
            <a:off x="367366" y="209827"/>
            <a:ext cx="11377035" cy="127294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More adverbs!</a:t>
            </a:r>
            <a:endParaRPr lang="en-GB" b="1" u="sng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764233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8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know what an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ial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adverbial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or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phrase</a:t>
            </a:r>
            <a:r>
              <a:rPr lang="en-GB" sz="40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that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describes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 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47340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B0A7D33D-0321-92E1-CD3C-254C97535B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is the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difference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between an adverb and an adverbial?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3"/>
            <a:ext cx="10283534" cy="36767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adverbial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word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phrase</a:t>
            </a:r>
            <a:r>
              <a:rPr lang="en-GB" sz="40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that describes a verb. 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word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that describes a verb.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22300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2209</Words>
  <Application>Microsoft Office PowerPoint</Application>
  <PresentationFormat>Widescreen</PresentationFormat>
  <Paragraphs>298</Paragraphs>
  <Slides>42</Slides>
  <Notes>0</Notes>
  <HiddenSlides>0</HiddenSlides>
  <MMClips>8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45" baseType="lpstr">
      <vt:lpstr>Arial</vt:lpstr>
      <vt:lpstr>Andika</vt:lpstr>
      <vt:lpstr>Office Theme</vt:lpstr>
      <vt:lpstr> How to Use this PowerPoint</vt:lpstr>
      <vt:lpstr>Adverbials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2025-12-22T09:06:17Z</dcterms:modified>
</cp:coreProperties>
</file>