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377" r:id="rId2"/>
    <p:sldId id="513" r:id="rId3"/>
    <p:sldId id="514" r:id="rId4"/>
  </p:sldIdLst>
  <p:sldSz cx="12192000" cy="6858000"/>
  <p:notesSz cx="6858000" cy="9144000"/>
  <p:embeddedFontLst>
    <p:embeddedFont>
      <p:font typeface="Andika" panose="02000000000000000000" pitchFamily="2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FFFF"/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F41747-A210-4A0A-8BE3-71DAFBD31218}" v="2" dt="2025-12-15T12:58:38.1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notesMaster" Target="notesMasters/notesMaster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B23892D-DEB9-4D3D-82E9-81D21416B5DD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019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5205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mailto:hello@emile-education.co.uk?subject=Feedback%20on%20Grammar%20Scheme%20of%20Work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&#10;&#10;Description automatically generated">
            <a:extLst>
              <a:ext uri="{FF2B5EF4-FFF2-40B4-BE49-F238E27FC236}">
                <a16:creationId xmlns:a16="http://schemas.microsoft.com/office/drawing/2014/main" id="{B902CD5E-0F19-1EED-8291-6A9BCA5E4F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picture containing flag&#10;&#10;Description automatically generated">
            <a:extLst>
              <a:ext uri="{FF2B5EF4-FFF2-40B4-BE49-F238E27FC236}">
                <a16:creationId xmlns:a16="http://schemas.microsoft.com/office/drawing/2014/main" id="{118AD9D6-673A-4E8C-B4D9-3B29B6735E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41596"/>
            <a:ext cx="10515600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>
                <a:solidFill>
                  <a:schemeClr val="bg1"/>
                </a:solidFill>
              </a:rPr>
              <a:t> How to Use this </a:t>
            </a:r>
            <a:r>
              <a:rPr lang="en-GB" b="1" err="1">
                <a:solidFill>
                  <a:schemeClr val="bg1"/>
                </a:solidFill>
              </a:rPr>
              <a:t>Powerpoint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6225" y="1608755"/>
            <a:ext cx="10039547" cy="4859847"/>
          </a:xfrm>
          <a:prstGeom prst="roundRect">
            <a:avLst/>
          </a:prstGeom>
          <a:solidFill>
            <a:srgbClr val="EF8023"/>
          </a:solidFill>
        </p:spPr>
        <p:txBody>
          <a:bodyPr lIns="360000" tIns="216000" rIns="360000" bIns="144000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</a:t>
            </a:r>
            <a:r>
              <a:rPr lang="en-GB" dirty="0" err="1">
                <a:solidFill>
                  <a:schemeClr val="bg1"/>
                </a:solidFill>
              </a:rPr>
              <a:t>Powerpoint</a:t>
            </a:r>
            <a:r>
              <a:rPr lang="en-GB" dirty="0">
                <a:solidFill>
                  <a:schemeClr val="bg1"/>
                </a:solidFill>
              </a:rPr>
              <a:t>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u="sng" dirty="0">
                <a:solidFill>
                  <a:schemeClr val="bg1"/>
                </a:solidFill>
              </a:rPr>
              <a:t>To open this in Slide Show mode, </a:t>
            </a:r>
            <a:r>
              <a:rPr lang="en-GB" sz="2400" i="1" u="sng" dirty="0">
                <a:solidFill>
                  <a:schemeClr val="bg1"/>
                </a:solidFill>
              </a:rPr>
              <a:t>please</a:t>
            </a:r>
            <a:r>
              <a:rPr lang="en-GB" i="1" u="sng" dirty="0">
                <a:solidFill>
                  <a:schemeClr val="bg1"/>
                </a:solidFill>
              </a:rPr>
              <a:t> click “Slide Show” on the menu above and then “From Beginning”.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Thank you from the Emile Team.</a:t>
            </a:r>
          </a:p>
          <a:p>
            <a:pPr marL="0" indent="0" algn="ctr">
              <a:buNone/>
            </a:pPr>
            <a:r>
              <a:rPr lang="en-GB" sz="1700" dirty="0">
                <a:solidFill>
                  <a:schemeClr val="bg1"/>
                </a:solidFill>
              </a:rPr>
              <a:t>If you have any feedback, or would just like to say “hello”, please email us at: </a:t>
            </a:r>
            <a:r>
              <a:rPr lang="en-GB" sz="1700" dirty="0">
                <a:solidFill>
                  <a:schemeClr val="bg1"/>
                </a:solidFill>
                <a:hlinkClick r:id="rId4"/>
              </a:rPr>
              <a:t>hello@emile-education.com</a:t>
            </a:r>
            <a:r>
              <a:rPr lang="en-GB" dirty="0">
                <a:solidFill>
                  <a:schemeClr val="bg1"/>
                </a:solidFill>
                <a:hlinkClick r:id="rId4"/>
              </a:rPr>
              <a:t>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15062" y="390426"/>
            <a:ext cx="2092311" cy="739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, background pattern&#10;&#10;Description automatically generated">
            <a:extLst>
              <a:ext uri="{FF2B5EF4-FFF2-40B4-BE49-F238E27FC236}">
                <a16:creationId xmlns:a16="http://schemas.microsoft.com/office/drawing/2014/main" id="{2BFC1484-3528-C5B8-B1C6-437F7E2C84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EAB29D9-7CEB-5DB4-63AD-17DCE38783AA}"/>
              </a:ext>
            </a:extLst>
          </p:cNvPr>
          <p:cNvSpPr/>
          <p:nvPr/>
        </p:nvSpPr>
        <p:spPr>
          <a:xfrm>
            <a:off x="478312" y="1682498"/>
            <a:ext cx="11308304" cy="4827809"/>
          </a:xfrm>
          <a:prstGeom prst="roundRect">
            <a:avLst>
              <a:gd name="adj" fmla="val 7634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529518-441A-5D89-D904-9E66FA009A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577" y="1863453"/>
            <a:ext cx="10937299" cy="566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Example: “Emile’s rocket zoomed.” could become “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Out of nowhere</a:t>
            </a:r>
            <a:r>
              <a:rPr lang="en-GB" altLang="en-US" sz="2000" u="sng">
                <a:solidFill>
                  <a:schemeClr val="tx1"/>
                </a:solidFill>
                <a:latin typeface="+mn-lt"/>
              </a:rPr>
              <a:t>, Emile’s </a:t>
            </a:r>
            <a:r>
              <a:rPr lang="en-GB" altLang="en-US" sz="2000" u="sng" dirty="0">
                <a:solidFill>
                  <a:schemeClr val="tx1"/>
                </a:solidFill>
                <a:latin typeface="+mn-lt"/>
              </a:rPr>
              <a:t>rocket zoomed.</a:t>
            </a: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”</a:t>
            </a:r>
            <a:endParaRPr lang="fr-FR" altLang="en-US" sz="20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8370F48-83E0-095B-749E-5B7B7F55CD06}"/>
              </a:ext>
            </a:extLst>
          </p:cNvPr>
          <p:cNvSpPr txBox="1">
            <a:spLocks/>
          </p:cNvSpPr>
          <p:nvPr/>
        </p:nvSpPr>
        <p:spPr>
          <a:xfrm>
            <a:off x="680549" y="629733"/>
            <a:ext cx="10591800" cy="1118844"/>
          </a:xfrm>
          <a:prstGeom prst="roundRect">
            <a:avLst>
              <a:gd name="adj" fmla="val 2435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Re-write some of the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phrases below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adding some fun fronted adverbials!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675EAAD-AC58-E7FF-7FDD-C2108BD29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161" y="158570"/>
            <a:ext cx="8062577" cy="533369"/>
          </a:xfrm>
          <a:prstGeom prst="roundRect">
            <a:avLst>
              <a:gd name="adj" fmla="val 2757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en-GB" sz="3200" b="1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AIMEE’S CHALLENGE!!!</a:t>
            </a:r>
          </a:p>
        </p:txBody>
      </p:sp>
      <p:pic>
        <p:nvPicPr>
          <p:cNvPr id="13" name="Picture 12" descr="A cartoon character wearing a person hat&#10;&#10;AI-generated content may be incorrect.">
            <a:extLst>
              <a:ext uri="{FF2B5EF4-FFF2-40B4-BE49-F238E27FC236}">
                <a16:creationId xmlns:a16="http://schemas.microsoft.com/office/drawing/2014/main" id="{C0B9D3A8-7907-1931-CE67-29E6AAF24F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0674" y="227838"/>
            <a:ext cx="1402449" cy="17388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6DCA95-4701-550C-4153-6D2667E079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632" y="2480278"/>
            <a:ext cx="8571225" cy="379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opened the door.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ran to the ship.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Scrambler laughed loudly.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rocket launched into space.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children explored the cave.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Emile pressed the red button.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Aimee waved goodbye.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alien disappeared.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stars twinkled above them.</a:t>
            </a:r>
          </a:p>
          <a:p>
            <a:pPr marL="819150" indent="-73342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altLang="en-US" sz="2000" dirty="0">
                <a:solidFill>
                  <a:schemeClr val="tx1"/>
                </a:solidFill>
                <a:latin typeface="+mn-lt"/>
              </a:rPr>
              <a:t>The robot collected the samples.</a:t>
            </a:r>
          </a:p>
        </p:txBody>
      </p:sp>
      <p:sp>
        <p:nvSpPr>
          <p:cNvPr id="3" name="Red Oval">
            <a:extLst>
              <a:ext uri="{FF2B5EF4-FFF2-40B4-BE49-F238E27FC236}">
                <a16:creationId xmlns:a16="http://schemas.microsoft.com/office/drawing/2014/main" id="{44C5E91F-DAC7-44C2-6AEB-C4ADF2188C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5" name="Amber Oval">
            <a:extLst>
              <a:ext uri="{FF2B5EF4-FFF2-40B4-BE49-F238E27FC236}">
                <a16:creationId xmlns:a16="http://schemas.microsoft.com/office/drawing/2014/main" id="{A22893BE-062C-D5F5-894E-A8DC9C26265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7" name="Green Oval">
            <a:extLst>
              <a:ext uri="{FF2B5EF4-FFF2-40B4-BE49-F238E27FC236}">
                <a16:creationId xmlns:a16="http://schemas.microsoft.com/office/drawing/2014/main" id="{13CC1C81-E21B-8BE0-D5C2-428265A23BB8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1B9F021-8806-96F3-23AF-F3A585BB9A0D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9" name="Last 60 seconds">
            <a:extLst>
              <a:ext uri="{FF2B5EF4-FFF2-40B4-BE49-F238E27FC236}">
                <a16:creationId xmlns:a16="http://schemas.microsoft.com/office/drawing/2014/main" id="{9BC5BFB0-AB2C-A696-6457-20163FB8AA4F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60 seconds!</a:t>
            </a:r>
          </a:p>
        </p:txBody>
      </p:sp>
      <p:sp>
        <p:nvSpPr>
          <p:cNvPr id="14" name="Grey Oval">
            <a:extLst>
              <a:ext uri="{FF2B5EF4-FFF2-40B4-BE49-F238E27FC236}">
                <a16:creationId xmlns:a16="http://schemas.microsoft.com/office/drawing/2014/main" id="{5874E55E-C641-2028-AE31-9E3A01275A1F}"/>
              </a:ext>
            </a:extLst>
          </p:cNvPr>
          <p:cNvSpPr/>
          <p:nvPr/>
        </p:nvSpPr>
        <p:spPr>
          <a:xfrm>
            <a:off x="177698" y="342900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9277E0E-4EAD-3352-F7FF-7EB0FEDCA3C7}"/>
              </a:ext>
            </a:extLst>
          </p:cNvPr>
          <p:cNvSpPr/>
          <p:nvPr/>
        </p:nvSpPr>
        <p:spPr>
          <a:xfrm>
            <a:off x="1406028" y="466402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BA538B5-9DDA-7723-DEDB-4D47C8A0CB37}"/>
              </a:ext>
            </a:extLst>
          </p:cNvPr>
          <p:cNvCxnSpPr>
            <a:cxnSpLocks/>
            <a:stCxn id="14" idx="0"/>
          </p:cNvCxnSpPr>
          <p:nvPr/>
        </p:nvCxnSpPr>
        <p:spPr>
          <a:xfrm flipH="1">
            <a:off x="1446415" y="342900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9978E1-164D-4341-783B-D6A3DD0D61DC}"/>
              </a:ext>
            </a:extLst>
          </p:cNvPr>
          <p:cNvCxnSpPr/>
          <p:nvPr/>
        </p:nvCxnSpPr>
        <p:spPr>
          <a:xfrm>
            <a:off x="1453268" y="573831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317637E-2384-682D-955B-DE3B6EFD9D3D}"/>
              </a:ext>
            </a:extLst>
          </p:cNvPr>
          <p:cNvCxnSpPr>
            <a:cxnSpLocks/>
          </p:cNvCxnSpPr>
          <p:nvPr/>
        </p:nvCxnSpPr>
        <p:spPr>
          <a:xfrm>
            <a:off x="2047630" y="553007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35B6232-5247-A465-4E04-AD1D9E37F352}"/>
              </a:ext>
            </a:extLst>
          </p:cNvPr>
          <p:cNvCxnSpPr>
            <a:cxnSpLocks/>
          </p:cNvCxnSpPr>
          <p:nvPr/>
        </p:nvCxnSpPr>
        <p:spPr>
          <a:xfrm>
            <a:off x="724577" y="364625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5BCAEC-71B1-B86E-D27A-E0440A4084DF}"/>
              </a:ext>
            </a:extLst>
          </p:cNvPr>
          <p:cNvCxnSpPr>
            <a:cxnSpLocks/>
          </p:cNvCxnSpPr>
          <p:nvPr/>
        </p:nvCxnSpPr>
        <p:spPr>
          <a:xfrm>
            <a:off x="309372" y="413998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F46CE7-D767-FB00-C1B8-C68711091636}"/>
              </a:ext>
            </a:extLst>
          </p:cNvPr>
          <p:cNvCxnSpPr>
            <a:cxnSpLocks/>
          </p:cNvCxnSpPr>
          <p:nvPr/>
        </p:nvCxnSpPr>
        <p:spPr>
          <a:xfrm>
            <a:off x="2346046" y="516869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C0CADB-079A-AD6F-B7F7-16562E99CAD3}"/>
              </a:ext>
            </a:extLst>
          </p:cNvPr>
          <p:cNvCxnSpPr>
            <a:cxnSpLocks/>
          </p:cNvCxnSpPr>
          <p:nvPr/>
        </p:nvCxnSpPr>
        <p:spPr>
          <a:xfrm>
            <a:off x="2478390" y="470133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1D9F08C-77FB-6F92-8CE3-39B615599E7A}"/>
              </a:ext>
            </a:extLst>
          </p:cNvPr>
          <p:cNvCxnSpPr>
            <a:cxnSpLocks/>
          </p:cNvCxnSpPr>
          <p:nvPr/>
        </p:nvCxnSpPr>
        <p:spPr>
          <a:xfrm>
            <a:off x="179299" y="472296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70ED112-BF3D-CC5B-05CE-4B10EDE13827}"/>
              </a:ext>
            </a:extLst>
          </p:cNvPr>
          <p:cNvCxnSpPr>
            <a:cxnSpLocks/>
          </p:cNvCxnSpPr>
          <p:nvPr/>
        </p:nvCxnSpPr>
        <p:spPr>
          <a:xfrm flipV="1">
            <a:off x="2399124" y="415403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96D8F87-4E45-8091-D1C6-5809EF336A1F}"/>
              </a:ext>
            </a:extLst>
          </p:cNvPr>
          <p:cNvCxnSpPr>
            <a:cxnSpLocks/>
          </p:cNvCxnSpPr>
          <p:nvPr/>
        </p:nvCxnSpPr>
        <p:spPr>
          <a:xfrm flipV="1">
            <a:off x="339139" y="518509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Go 30 seconds">
            <a:extLst>
              <a:ext uri="{FF2B5EF4-FFF2-40B4-BE49-F238E27FC236}">
                <a16:creationId xmlns:a16="http://schemas.microsoft.com/office/drawing/2014/main" id="{D53C5BA1-74A4-E2A0-F590-A1361DF25969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9B148033-6FBA-DB2D-3B43-4A81E80C41E9}"/>
              </a:ext>
            </a:extLst>
          </p:cNvPr>
          <p:cNvCxnSpPr>
            <a:cxnSpLocks/>
          </p:cNvCxnSpPr>
          <p:nvPr/>
        </p:nvCxnSpPr>
        <p:spPr>
          <a:xfrm flipV="1">
            <a:off x="699769" y="553007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4255630-C8DC-AE78-02A6-0F2C18EE5142}"/>
              </a:ext>
            </a:extLst>
          </p:cNvPr>
          <p:cNvCxnSpPr>
            <a:cxnSpLocks/>
          </p:cNvCxnSpPr>
          <p:nvPr/>
        </p:nvCxnSpPr>
        <p:spPr>
          <a:xfrm flipV="1">
            <a:off x="2103279" y="368775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919AEB0E-E36A-3F13-334E-D3E40180F33F}"/>
              </a:ext>
            </a:extLst>
          </p:cNvPr>
          <p:cNvGrpSpPr>
            <a:grpSpLocks/>
          </p:cNvGrpSpPr>
          <p:nvPr/>
        </p:nvGrpSpPr>
        <p:grpSpPr bwMode="auto">
          <a:xfrm>
            <a:off x="1452496" y="3618860"/>
            <a:ext cx="7938" cy="2208212"/>
            <a:chOff x="6948614" y="3503140"/>
            <a:chExt cx="7930" cy="2208694"/>
          </a:xfrm>
        </p:grpSpPr>
        <p:cxnSp>
          <p:nvCxnSpPr>
            <p:cNvPr id="30" name="Straight Connector 29">
              <a:extLst>
                <a:ext uri="{FF2B5EF4-FFF2-40B4-BE49-F238E27FC236}">
                  <a16:creationId xmlns:a16="http://schemas.microsoft.com/office/drawing/2014/main" id="{DD508CDA-A26E-40B6-35B5-A7B2688B4C79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>
              <a:extLst>
                <a:ext uri="{FF2B5EF4-FFF2-40B4-BE49-F238E27FC236}">
                  <a16:creationId xmlns:a16="http://schemas.microsoft.com/office/drawing/2014/main" id="{822905F5-CBDE-F1AE-5592-8D0C3F0B34B4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2 minutes start">
            <a:extLst>
              <a:ext uri="{FF2B5EF4-FFF2-40B4-BE49-F238E27FC236}">
                <a16:creationId xmlns:a16="http://schemas.microsoft.com/office/drawing/2014/main" id="{3598B4DF-3997-78C2-B6E2-1019D5626AA5}"/>
              </a:ext>
            </a:extLst>
          </p:cNvPr>
          <p:cNvSpPr txBox="1"/>
          <p:nvPr/>
        </p:nvSpPr>
        <p:spPr>
          <a:xfrm>
            <a:off x="170317" y="6232233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CACA688-9BCD-1082-64F8-AE5A7714457D}"/>
              </a:ext>
            </a:extLst>
          </p:cNvPr>
          <p:cNvSpPr txBox="1"/>
          <p:nvPr/>
        </p:nvSpPr>
        <p:spPr>
          <a:xfrm>
            <a:off x="243563" y="272158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2 Minute Timer</a:t>
            </a:r>
          </a:p>
        </p:txBody>
      </p:sp>
    </p:spTree>
    <p:extLst>
      <p:ext uri="{BB962C8B-B14F-4D97-AF65-F5344CB8AC3E}">
        <p14:creationId xmlns:p14="http://schemas.microsoft.com/office/powerpoint/2010/main" val="121479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2162 -0.12176 L -1.66667E-6 -3.33333E-6 " pathEditMode="relative" rAng="0" ptsTypes="AA">
                                      <p:cBhvr>
                                        <p:cTn id="9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81" y="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17" dur="12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5" grpId="0" animBg="1"/>
      <p:bldP spid="7" grpId="0" animBg="1"/>
      <p:bldP spid="9" grpId="0" animBg="1"/>
      <p:bldP spid="14" grpId="0" animBg="1"/>
      <p:bldP spid="26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502993EB-BEC5-A1F4-818A-FAC580D80C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/>
        </p:nvGraphicFramePr>
        <p:xfrm>
          <a:off x="85724" y="190039"/>
          <a:ext cx="12001501" cy="58123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26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  <a:gridCol w="3488363">
                  <a:extLst>
                    <a:ext uri="{9D8B030D-6E8A-4147-A177-3AD203B41FA5}">
                      <a16:colId xmlns:a16="http://schemas.microsoft.com/office/drawing/2014/main" val="3218423113"/>
                    </a:ext>
                  </a:extLst>
                </a:gridCol>
                <a:gridCol w="3090852">
                  <a:extLst>
                    <a:ext uri="{9D8B030D-6E8A-4147-A177-3AD203B41FA5}">
                      <a16:colId xmlns:a16="http://schemas.microsoft.com/office/drawing/2014/main" val="556942734"/>
                    </a:ext>
                  </a:extLst>
                </a:gridCol>
                <a:gridCol w="2098060">
                  <a:extLst>
                    <a:ext uri="{9D8B030D-6E8A-4147-A177-3AD203B41FA5}">
                      <a16:colId xmlns:a16="http://schemas.microsoft.com/office/drawing/2014/main" val="118736995"/>
                    </a:ext>
                  </a:extLst>
                </a:gridCol>
              </a:tblGrid>
              <a:tr h="481327">
                <a:tc>
                  <a:txBody>
                    <a:bodyPr/>
                    <a:lstStyle/>
                    <a:p>
                      <a:r>
                        <a:rPr lang="en-GB" sz="1400" dirty="0"/>
                        <a:t>Topic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400"/>
                        <a:t>Example</a:t>
                      </a:r>
                      <a:endParaRPr lang="en-GB" sz="1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2400" dirty="0"/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Quickly/illegal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61410051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-</a:t>
                      </a:r>
                      <a:r>
                        <a:rPr lang="en-GB" sz="1400" dirty="0" err="1"/>
                        <a:t>ly</a:t>
                      </a:r>
                      <a:r>
                        <a:rPr lang="en-GB" sz="1400" dirty="0"/>
                        <a:t>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Subject | Verb | Adverb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 is an adverb: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sun shines brightly.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22761252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Spot the adverb – </a:t>
                      </a:r>
                      <a:br>
                        <a:rPr lang="en-GB" sz="1400" dirty="0"/>
                      </a:br>
                      <a:r>
                        <a:rPr lang="en-GB" sz="1400" dirty="0"/>
                        <a:t>Adverb | Subject | Verb | Object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Spot the adverb.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Quickly, the cat catches the mouse.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GAdverb5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1963395"/>
                  </a:ext>
                </a:extLst>
              </a:tr>
              <a:tr h="7361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of time, manner or place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underlined adverb in the sentence an adverb of time, an adverb of manner or an adverb of place?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He swims </a:t>
                      </a:r>
                      <a:r>
                        <a:rPr lang="en-GB" sz="140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well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GAdverbType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00653337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Adjective or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Is the word </a:t>
                      </a:r>
                      <a:r>
                        <a:rPr lang="en-GB" sz="1400" b="1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big</a:t>
                      </a: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 adjective or an adverb?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big bear roared loudly.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kern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GAdjAdv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86086147"/>
                  </a:ext>
                </a:extLst>
              </a:tr>
              <a:tr h="7233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Adverb only or adverb and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the word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'quickly'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the sentence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only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an </a:t>
                      </a:r>
                      <a:r>
                        <a:rPr lang="en-GB" sz="1400" b="1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adverb and adverbial</a:t>
                      </a: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8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GAdvAdverbial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4643559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Subject | Adverbial | Verb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words make an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cat in the garden slept.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GAdverb8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92761514"/>
                  </a:ext>
                </a:extLst>
              </a:tr>
              <a:tr h="6452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dirty="0"/>
                        <a:t>Fronted adverbial - Which sentence 1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 sentence correctly uses a fronted adverbial?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40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GFrontAdverbial2</a:t>
                      </a:r>
                      <a:endParaRPr lang="en-GB" sz="1400" kern="100" dirty="0">
                        <a:effectLst/>
                        <a:latin typeface="+mn-lt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3795496"/>
                  </a:ext>
                </a:extLst>
              </a:tr>
            </a:tbl>
          </a:graphicData>
        </a:graphic>
      </p:graphicFrame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0D861451-32EC-A82C-4800-4079B569781D}"/>
              </a:ext>
            </a:extLst>
          </p:cNvPr>
          <p:cNvSpPr/>
          <p:nvPr/>
        </p:nvSpPr>
        <p:spPr>
          <a:xfrm>
            <a:off x="3330636" y="5935682"/>
            <a:ext cx="5530727" cy="665605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57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</Words>
  <Application>Microsoft Office PowerPoint</Application>
  <PresentationFormat>Widescreen</PresentationFormat>
  <Paragraphs>62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Andika</vt:lpstr>
      <vt:lpstr>Office Theme</vt:lpstr>
      <vt:lpstr> How to Use this Powerpoint</vt:lpstr>
      <vt:lpstr>AIMEE’S CHALLENGE!!!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1</cp:revision>
  <dcterms:created xsi:type="dcterms:W3CDTF">2022-05-31T09:42:07Z</dcterms:created>
  <dcterms:modified xsi:type="dcterms:W3CDTF">2025-12-22T09:06:08Z</dcterms:modified>
</cp:coreProperties>
</file>