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90" r:id="rId2"/>
    <p:sldId id="274" r:id="rId3"/>
    <p:sldId id="379" r:id="rId4"/>
    <p:sldId id="383" r:id="rId5"/>
    <p:sldId id="2585" r:id="rId6"/>
    <p:sldId id="2588" r:id="rId7"/>
    <p:sldId id="2586" r:id="rId8"/>
    <p:sldId id="378" r:id="rId9"/>
    <p:sldId id="2587" r:id="rId10"/>
    <p:sldId id="365" r:id="rId11"/>
    <p:sldId id="489" r:id="rId12"/>
    <p:sldId id="490" r:id="rId13"/>
    <p:sldId id="491" r:id="rId14"/>
    <p:sldId id="492" r:id="rId15"/>
    <p:sldId id="474" r:id="rId16"/>
    <p:sldId id="507" r:id="rId17"/>
    <p:sldId id="499" r:id="rId18"/>
    <p:sldId id="500" r:id="rId19"/>
    <p:sldId id="501" r:id="rId20"/>
    <p:sldId id="502" r:id="rId21"/>
    <p:sldId id="465" r:id="rId22"/>
    <p:sldId id="508" r:id="rId23"/>
    <p:sldId id="509" r:id="rId24"/>
    <p:sldId id="510" r:id="rId25"/>
    <p:sldId id="511" r:id="rId26"/>
    <p:sldId id="512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6628A8-6D67-4F4A-AEBE-DE26E6BBE438}" v="2" dt="2025-12-09T14:48:09.3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019800" y="2617519"/>
            <a:ext cx="5764717" cy="119181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thinking about playing football.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amend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2619707"/>
            <a:ext cx="5288468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was thinking about playing football.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4133800"/>
            <a:ext cx="5288467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team were shouting loudly.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5647893"/>
            <a:ext cx="5288467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done nothing wrong.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019800" y="4131274"/>
            <a:ext cx="5764717" cy="119181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</a:rPr>
              <a:t>The team </a:t>
            </a:r>
            <a:r>
              <a:rPr lang="en-GB" sz="3200" i="1" u="sng" dirty="0">
                <a:solidFill>
                  <a:schemeClr val="bg1"/>
                </a:solidFill>
              </a:rPr>
              <a:t>was</a:t>
            </a:r>
            <a:r>
              <a:rPr lang="en-GB" sz="3200" dirty="0">
                <a:solidFill>
                  <a:schemeClr val="bg1"/>
                </a:solidFill>
              </a:rPr>
              <a:t> shouting loudly.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090470" y="5645028"/>
            <a:ext cx="5635858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</a:rPr>
              <a:t>I </a:t>
            </a:r>
            <a:r>
              <a:rPr lang="en-GB" sz="3200" i="1" u="sng" dirty="0">
                <a:solidFill>
                  <a:schemeClr val="bg1"/>
                </a:solidFill>
              </a:rPr>
              <a:t>did</a:t>
            </a:r>
            <a:r>
              <a:rPr lang="en-GB" sz="3200" dirty="0">
                <a:solidFill>
                  <a:schemeClr val="bg1"/>
                </a:solidFill>
              </a:rPr>
              <a:t> nothing wrong.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37D3E22-3A95-47CF-5EC8-50F160F8D8FF}"/>
              </a:ext>
            </a:extLst>
          </p:cNvPr>
          <p:cNvSpPr txBox="1">
            <a:spLocks/>
          </p:cNvSpPr>
          <p:nvPr/>
        </p:nvSpPr>
        <p:spPr>
          <a:xfrm>
            <a:off x="6019800" y="1648593"/>
            <a:ext cx="5764717" cy="646986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Standard English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CD0C1F-BF90-E830-9694-28FFA9208D74}"/>
              </a:ext>
            </a:extLst>
          </p:cNvPr>
          <p:cNvSpPr txBox="1"/>
          <p:nvPr/>
        </p:nvSpPr>
        <p:spPr>
          <a:xfrm>
            <a:off x="407482" y="1650444"/>
            <a:ext cx="5288468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None Standard English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13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is Standard English.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They have finished their homework.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correctly spelled, punctuated, and grammatically accurate.</a:t>
            </a:r>
            <a:endParaRPr lang="en-GB" sz="24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1DE7A9-EA47-544D-1EF1-D71FC70CA4BC}"/>
              </a:ext>
            </a:extLst>
          </p:cNvPr>
          <p:cNvSpPr txBox="1"/>
          <p:nvPr/>
        </p:nvSpPr>
        <p:spPr>
          <a:xfrm>
            <a:off x="297723" y="228482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They have finished their homework.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is Standard English.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5400" dirty="0" err="1">
                <a:solidFill>
                  <a:schemeClr val="bg1"/>
                </a:solidFill>
                <a:latin typeface="Andika" panose="02000000000000000000" pitchFamily="2" charset="0"/>
              </a:rPr>
              <a:t>ain’t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got no money.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Standard English version of this sentence is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no money.”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00433A-CEA7-44AE-293F-859515AA32F8}"/>
              </a:ext>
            </a:extLst>
          </p:cNvPr>
          <p:cNvSpPr txBox="1"/>
          <p:nvPr/>
        </p:nvSpPr>
        <p:spPr>
          <a:xfrm>
            <a:off x="239985" y="2551837"/>
            <a:ext cx="11686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5400" dirty="0" err="1">
                <a:solidFill>
                  <a:schemeClr val="bg1"/>
                </a:solidFill>
                <a:latin typeface="Andika" panose="02000000000000000000" pitchFamily="2" charset="0"/>
              </a:rPr>
              <a:t>ain’t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got no money.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He don’t know the answer.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He don’t know the answer.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DACEFD-08C8-7FC5-B0C5-6BF85ECBCC59}"/>
              </a:ext>
            </a:extLst>
          </p:cNvPr>
          <p:cNvSpPr txBox="1"/>
          <p:nvPr/>
        </p:nvSpPr>
        <p:spPr>
          <a:xfrm>
            <a:off x="369977" y="5014049"/>
            <a:ext cx="11569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Standard English version of this sentence is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doesn’t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know the answer.”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He doesn’t know the answer.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He doesn’t know the answer.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A22F79-D799-6BA3-7903-10E4732B4006}"/>
              </a:ext>
            </a:extLst>
          </p:cNvPr>
          <p:cNvSpPr txBox="1"/>
          <p:nvPr/>
        </p:nvSpPr>
        <p:spPr>
          <a:xfrm>
            <a:off x="356438" y="5167501"/>
            <a:ext cx="1156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correctly spelled, punctuated, and grammatically accurate.</a:t>
            </a:r>
            <a:endParaRPr lang="en-GB" sz="24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00891" y="68953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Are you going to the shop?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Standard English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100F98-DBB3-8F64-755C-16DCFB04FF34}"/>
              </a:ext>
            </a:extLst>
          </p:cNvPr>
          <p:cNvSpPr txBox="1"/>
          <p:nvPr/>
        </p:nvSpPr>
        <p:spPr>
          <a:xfrm>
            <a:off x="252549" y="23909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Are you going to the shop?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8074DB-6931-B243-DB11-EA905A87C4C6}"/>
              </a:ext>
            </a:extLst>
          </p:cNvPr>
          <p:cNvSpPr txBox="1"/>
          <p:nvPr/>
        </p:nvSpPr>
        <p:spPr>
          <a:xfrm>
            <a:off x="356438" y="5167501"/>
            <a:ext cx="1156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correctly spelled, punctuated, and grammatically accurate.</a:t>
            </a:r>
            <a:endParaRPr lang="en-GB" sz="24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They done their homework.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They done their homework.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C8F84B-DB0C-043D-94FF-078814F70086}"/>
              </a:ext>
            </a:extLst>
          </p:cNvPr>
          <p:cNvSpPr txBox="1"/>
          <p:nvPr/>
        </p:nvSpPr>
        <p:spPr>
          <a:xfrm>
            <a:off x="369977" y="5014049"/>
            <a:ext cx="11569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Standard English version of this sentence is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“They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done their homework.”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seen him yesterday.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seen him yesterday.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AA4F15-5507-34B3-131A-312B8D1E5DA2}"/>
              </a:ext>
            </a:extLst>
          </p:cNvPr>
          <p:cNvSpPr txBox="1"/>
          <p:nvPr/>
        </p:nvSpPr>
        <p:spPr>
          <a:xfrm>
            <a:off x="369977" y="5014049"/>
            <a:ext cx="11569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Standard English version of this sentence is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saw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him yesterday.”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in Standard English.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We were very tired after the game.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We were very tired after the game.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661962-0ADC-2A3E-AA39-3098E6256BD2}"/>
              </a:ext>
            </a:extLst>
          </p:cNvPr>
          <p:cNvSpPr txBox="1"/>
          <p:nvPr/>
        </p:nvSpPr>
        <p:spPr>
          <a:xfrm>
            <a:off x="356438" y="5167501"/>
            <a:ext cx="1156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correctly spelled, punctuated, and grammatically accurate.</a:t>
            </a:r>
            <a:endParaRPr lang="en-GB" sz="24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D94E10A7-FE42-2390-2AF8-F0CB7975DA24}"/>
              </a:ext>
            </a:extLst>
          </p:cNvPr>
          <p:cNvSpPr/>
          <p:nvPr/>
        </p:nvSpPr>
        <p:spPr>
          <a:xfrm>
            <a:off x="3330636" y="5906125"/>
            <a:ext cx="5530727" cy="58256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214982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the way people speak is different from the way that formal English is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written down.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2502569" y="2959123"/>
            <a:ext cx="7666794" cy="241110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8691" y="287894"/>
            <a:ext cx="10283535" cy="156633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some people might say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“We was working hard.”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48691" y="2116805"/>
            <a:ext cx="10283534" cy="178623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this isn’t “Standard English”.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53AB785-E0CE-4781-01A7-214A21AA85D3}"/>
              </a:ext>
            </a:extLst>
          </p:cNvPr>
          <p:cNvSpPr txBox="1">
            <a:spLocks/>
          </p:cNvSpPr>
          <p:nvPr/>
        </p:nvSpPr>
        <p:spPr>
          <a:xfrm>
            <a:off x="948691" y="4165625"/>
            <a:ext cx="10283534" cy="10280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correct the sentence?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157D9E-3D36-04D1-1F92-98AC19B7C420}"/>
              </a:ext>
            </a:extLst>
          </p:cNvPr>
          <p:cNvSpPr txBox="1">
            <a:spLocks/>
          </p:cNvSpPr>
          <p:nvPr/>
        </p:nvSpPr>
        <p:spPr>
          <a:xfrm>
            <a:off x="948691" y="5456213"/>
            <a:ext cx="10283535" cy="102800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“We </a:t>
            </a:r>
            <a:r>
              <a:rPr lang="en-GB" sz="4000" b="1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hard.”</a:t>
            </a:r>
          </a:p>
        </p:txBody>
      </p:sp>
    </p:spTree>
    <p:extLst>
      <p:ext uri="{BB962C8B-B14F-4D97-AF65-F5344CB8AC3E}">
        <p14:creationId xmlns:p14="http://schemas.microsoft.com/office/powerpoint/2010/main" val="217900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0" y="1256450"/>
            <a:ext cx="5345619" cy="22773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Origins in Middle English (1100s–1400s)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Norman Conquest of 1066, English was heavily influenced by French and Latin.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was no single "standard" form of English—people spoke various regional dialects.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72863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English language has changed lots over the last 1,000 years!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C92281B-0BEB-D51B-8968-8FB9AC73E9C0}"/>
              </a:ext>
            </a:extLst>
          </p:cNvPr>
          <p:cNvSpPr txBox="1">
            <a:spLocks/>
          </p:cNvSpPr>
          <p:nvPr/>
        </p:nvSpPr>
        <p:spPr>
          <a:xfrm>
            <a:off x="407479" y="3821282"/>
            <a:ext cx="5345619" cy="22773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Chancery Standard (1400s)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Chancery Office (a government office) started using a more consistent form of English for official documents.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form became known as Chancery Standard.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helped unify spelling and grammar across regions.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625E21-7854-2D2F-2340-3CD6A4FE9FFC}"/>
              </a:ext>
            </a:extLst>
          </p:cNvPr>
          <p:cNvSpPr txBox="1">
            <a:spLocks/>
          </p:cNvSpPr>
          <p:nvPr/>
        </p:nvSpPr>
        <p:spPr>
          <a:xfrm>
            <a:off x="6438902" y="1256450"/>
            <a:ext cx="5345619" cy="122957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Middle English (Geofrey Chaucer):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Whan that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aprill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his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shoures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soote</a:t>
            </a:r>
            <a:b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droghte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march hath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perced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roote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2D0E2FD-7C95-4409-965D-CC6138D3884E}"/>
              </a:ext>
            </a:extLst>
          </p:cNvPr>
          <p:cNvSpPr txBox="1">
            <a:spLocks/>
          </p:cNvSpPr>
          <p:nvPr/>
        </p:nvSpPr>
        <p:spPr>
          <a:xfrm>
            <a:off x="6438898" y="2632388"/>
            <a:ext cx="5345619" cy="886675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April with its sweet showers has pierced the drought of March to the root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D72D98-97BF-2F46-4C5E-B20D21BCFEE7}"/>
              </a:ext>
            </a:extLst>
          </p:cNvPr>
          <p:cNvSpPr txBox="1">
            <a:spLocks/>
          </p:cNvSpPr>
          <p:nvPr/>
        </p:nvSpPr>
        <p:spPr>
          <a:xfrm>
            <a:off x="6438897" y="3821282"/>
            <a:ext cx="5345619" cy="122957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Chancery English :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Whan men ben glad,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ofte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they singe and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daunce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A53A29A-749D-97AA-0A97-48D40B9900EF}"/>
              </a:ext>
            </a:extLst>
          </p:cNvPr>
          <p:cNvSpPr txBox="1">
            <a:spLocks/>
          </p:cNvSpPr>
          <p:nvPr/>
        </p:nvSpPr>
        <p:spPr>
          <a:xfrm>
            <a:off x="6438897" y="5240506"/>
            <a:ext cx="5345619" cy="886675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people are happy, they often sing and dance.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326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3" grpId="0" animBg="1"/>
      <p:bldP spid="4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64DE3-5F75-8520-41AF-5AA28FC53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F58A1C3B-3021-E0A8-2F61-6C2A2AA8FB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6E9F10-BF2C-2B89-C33E-FB37D9207300}"/>
              </a:ext>
            </a:extLst>
          </p:cNvPr>
          <p:cNvSpPr txBox="1">
            <a:spLocks/>
          </p:cNvSpPr>
          <p:nvPr/>
        </p:nvSpPr>
        <p:spPr>
          <a:xfrm>
            <a:off x="407474" y="338165"/>
            <a:ext cx="5345619" cy="17167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Printing Press Revolution (1476)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printing press came to England and so books could be printed for the first time. This helped standardise spelling and grammar, as printed texts reached a wider audience.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7F878F1-01D8-7B6D-5FA4-72E1250DEF0B}"/>
              </a:ext>
            </a:extLst>
          </p:cNvPr>
          <p:cNvSpPr txBox="1">
            <a:spLocks/>
          </p:cNvSpPr>
          <p:nvPr/>
        </p:nvSpPr>
        <p:spPr>
          <a:xfrm>
            <a:off x="1647825" y="2233639"/>
            <a:ext cx="9134475" cy="17167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Education and Dictionaries (1600s–1700s)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rise of formal education and grammar schools promoted a consistent form of English.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Samuel Johnson’s Dictionary (1755) was a major milestone—it codified spelling and usage.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Grammar books began prescribing rules for "correct" English.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4950350-316D-4BDC-30B8-C9DFC3A2080D}"/>
              </a:ext>
            </a:extLst>
          </p:cNvPr>
          <p:cNvSpPr txBox="1">
            <a:spLocks/>
          </p:cNvSpPr>
          <p:nvPr/>
        </p:nvSpPr>
        <p:spPr>
          <a:xfrm>
            <a:off x="407474" y="4129114"/>
            <a:ext cx="11377036" cy="2614586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Standard English</a:t>
            </a:r>
          </a:p>
          <a:p>
            <a:pPr algn="ctr"/>
            <a:endParaRPr lang="en-GB" sz="1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Standard English is taught in schools and used in formal writing, media, and public communication.</a:t>
            </a:r>
          </a:p>
          <a:p>
            <a:pPr algn="ctr"/>
            <a:endParaRPr lang="en-GB" sz="1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not tied to any one accent (e.g., you can speak Standard English with a Northern or Southern accent).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defined by grammar, vocabulary, and spelling, not pronunciation.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98A20E-8F9E-B92C-0278-4B40B2FB9980}"/>
              </a:ext>
            </a:extLst>
          </p:cNvPr>
          <p:cNvSpPr txBox="1">
            <a:spLocks/>
          </p:cNvSpPr>
          <p:nvPr/>
        </p:nvSpPr>
        <p:spPr>
          <a:xfrm>
            <a:off x="6438907" y="338165"/>
            <a:ext cx="5345619" cy="171672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known printed English advertisement on how to buy a book: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emprynted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after the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forme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this present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lettre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b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shal</a:t>
            </a:r>
            <a:r>
              <a:rPr lang="en-GB" sz="1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have them good </a:t>
            </a:r>
            <a:r>
              <a:rPr lang="en-GB" sz="1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chepe</a:t>
            </a:r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589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15F04-2BFE-D023-C171-D16DEA2EB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04BB59A-3C24-5A84-963E-DF0CD084D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F63CF5F-7923-B21F-AD7B-247970368E2A}"/>
              </a:ext>
            </a:extLst>
          </p:cNvPr>
          <p:cNvSpPr txBox="1">
            <a:spLocks/>
          </p:cNvSpPr>
          <p:nvPr/>
        </p:nvSpPr>
        <p:spPr>
          <a:xfrm>
            <a:off x="407480" y="215330"/>
            <a:ext cx="11377035" cy="95190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Standard English?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601627-B5DD-4583-FAB4-1E55F2A0AAF0}"/>
              </a:ext>
            </a:extLst>
          </p:cNvPr>
          <p:cNvSpPr txBox="1"/>
          <p:nvPr/>
        </p:nvSpPr>
        <p:spPr>
          <a:xfrm>
            <a:off x="426528" y="1500784"/>
            <a:ext cx="11377035" cy="972562"/>
          </a:xfrm>
          <a:prstGeom prst="roundRect">
            <a:avLst>
              <a:gd name="adj" fmla="val 424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Standard English is a widely accepted set of grammar and spelling rules for formal writing and communication.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BB5307-7B18-32C3-1D37-17EA62AE4953}"/>
              </a:ext>
            </a:extLst>
          </p:cNvPr>
          <p:cNvSpPr txBox="1"/>
          <p:nvPr/>
        </p:nvSpPr>
        <p:spPr>
          <a:xfrm>
            <a:off x="426528" y="2806897"/>
            <a:ext cx="11377035" cy="972562"/>
          </a:xfrm>
          <a:prstGeom prst="roundRect">
            <a:avLst>
              <a:gd name="adj" fmla="val 424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It provides a common framework that ensures clarity and consistency across various written texts.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D2816B-142E-77C0-0E31-5BE0FCC6CC5A}"/>
              </a:ext>
            </a:extLst>
          </p:cNvPr>
          <p:cNvSpPr txBox="1"/>
          <p:nvPr/>
        </p:nvSpPr>
        <p:spPr>
          <a:xfrm>
            <a:off x="426528" y="5419124"/>
            <a:ext cx="11377035" cy="972562"/>
          </a:xfrm>
          <a:prstGeom prst="roundRect">
            <a:avLst>
              <a:gd name="adj" fmla="val 424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Understanding Standard English highlights the importance of grammar and punctuation in everyday writing tasks.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B30E57-4010-488A-0B59-E71818DCAEA1}"/>
              </a:ext>
            </a:extLst>
          </p:cNvPr>
          <p:cNvSpPr txBox="1"/>
          <p:nvPr/>
        </p:nvSpPr>
        <p:spPr>
          <a:xfrm>
            <a:off x="426528" y="4113010"/>
            <a:ext cx="11377035" cy="972562"/>
          </a:xfrm>
          <a:prstGeom prst="roundRect">
            <a:avLst>
              <a:gd name="adj" fmla="val 424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Using Standard English helps writers convey ideas effectively and consistently, making writing clear and easy to follow.</a:t>
            </a:r>
          </a:p>
        </p:txBody>
      </p:sp>
    </p:spTree>
    <p:extLst>
      <p:ext uri="{BB962C8B-B14F-4D97-AF65-F5344CB8AC3E}">
        <p14:creationId xmlns:p14="http://schemas.microsoft.com/office/powerpoint/2010/main" val="167956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79" y="286347"/>
            <a:ext cx="11377035" cy="137006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are writing,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should nearly always use “Standard English”.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1278" y="1845871"/>
            <a:ext cx="11377035" cy="3439239"/>
          </a:xfrm>
          <a:prstGeom prst="roundRect">
            <a:avLst>
              <a:gd name="adj" fmla="val 9466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Standard English is the form of English we use to ensure everyone understands written communication clearly, like in schoolwork or official letters.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There is no slang and rarely any apostrophes of omission.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It should be used in all formal situations.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CA1EDE-BD08-A71B-2C77-10F8E92A6787}"/>
              </a:ext>
            </a:extLst>
          </p:cNvPr>
          <p:cNvSpPr txBox="1">
            <a:spLocks/>
          </p:cNvSpPr>
          <p:nvPr/>
        </p:nvSpPr>
        <p:spPr>
          <a:xfrm>
            <a:off x="407478" y="5449423"/>
            <a:ext cx="11377035" cy="111511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Non-Standard English, like different regional dialects or ways of speaking with friends, is not wrong—it is just used in different situations.</a:t>
            </a:r>
          </a:p>
        </p:txBody>
      </p: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1A6C2-4AA1-6AC8-AB38-3558171C6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388C0CA6-00DB-1777-AB3F-567741674B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1F6F6049-602B-0FF3-FF53-9D990ED05290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 we need Standard English?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8F943F-B325-4183-4134-96165FEF15E4}"/>
              </a:ext>
            </a:extLst>
          </p:cNvPr>
          <p:cNvSpPr txBox="1"/>
          <p:nvPr/>
        </p:nvSpPr>
        <p:spPr>
          <a:xfrm>
            <a:off x="407482" y="1800273"/>
            <a:ext cx="11318846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Grammar rules enable clear understanding by preventing confusion and misinterpretation in writing.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50E208-3E40-E2E5-2A46-126AC7C96B58}"/>
              </a:ext>
            </a:extLst>
          </p:cNvPr>
          <p:cNvSpPr txBox="1">
            <a:spLocks/>
          </p:cNvSpPr>
          <p:nvPr/>
        </p:nvSpPr>
        <p:spPr>
          <a:xfrm>
            <a:off x="433488" y="3270004"/>
            <a:ext cx="11292840" cy="119181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</a:rPr>
              <a:t>Consistency in Standard English helps clear communication.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1F58D34-A5F2-92E6-3745-307E2D95B867}"/>
              </a:ext>
            </a:extLst>
          </p:cNvPr>
          <p:cNvSpPr txBox="1">
            <a:spLocks/>
          </p:cNvSpPr>
          <p:nvPr/>
        </p:nvSpPr>
        <p:spPr>
          <a:xfrm>
            <a:off x="420485" y="4739734"/>
            <a:ext cx="11292840" cy="111142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</a:rPr>
              <a:t>Using Standard English makes writing appear more polished, professional, and intelligent in formal settings.</a:t>
            </a:r>
          </a:p>
        </p:txBody>
      </p:sp>
    </p:spTree>
    <p:extLst>
      <p:ext uri="{BB962C8B-B14F-4D97-AF65-F5344CB8AC3E}">
        <p14:creationId xmlns:p14="http://schemas.microsoft.com/office/powerpoint/2010/main" val="6952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1069</Words>
  <Application>Microsoft Office PowerPoint</Application>
  <PresentationFormat>Widescreen</PresentationFormat>
  <Paragraphs>118</Paragraphs>
  <Slides>26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Standard English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2025-12-22T09:09:50Z</dcterms:modified>
</cp:coreProperties>
</file>