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7"/>
  </p:notesMasterIdLst>
  <p:sldIdLst>
    <p:sldId id="2593" r:id="rId2"/>
    <p:sldId id="479" r:id="rId3"/>
    <p:sldId id="477" r:id="rId4"/>
    <p:sldId id="478" r:id="rId5"/>
    <p:sldId id="470" r:id="rId6"/>
    <p:sldId id="480" r:id="rId7"/>
    <p:sldId id="481" r:id="rId8"/>
    <p:sldId id="482" r:id="rId9"/>
    <p:sldId id="2577" r:id="rId10"/>
    <p:sldId id="2578" r:id="rId11"/>
    <p:sldId id="2579" r:id="rId12"/>
    <p:sldId id="2580" r:id="rId13"/>
    <p:sldId id="2581" r:id="rId14"/>
    <p:sldId id="2582" r:id="rId15"/>
    <p:sldId id="453" r:id="rId16"/>
    <p:sldId id="434" r:id="rId17"/>
    <p:sldId id="435" r:id="rId18"/>
    <p:sldId id="436" r:id="rId19"/>
    <p:sldId id="456" r:id="rId20"/>
    <p:sldId id="487" r:id="rId21"/>
    <p:sldId id="488" r:id="rId22"/>
    <p:sldId id="2583" r:id="rId23"/>
    <p:sldId id="2584" r:id="rId24"/>
    <p:sldId id="467" r:id="rId25"/>
    <p:sldId id="274" r:id="rId26"/>
    <p:sldId id="379" r:id="rId27"/>
    <p:sldId id="383" r:id="rId28"/>
    <p:sldId id="2585" r:id="rId29"/>
    <p:sldId id="2588" r:id="rId30"/>
    <p:sldId id="2586" r:id="rId31"/>
    <p:sldId id="378" r:id="rId32"/>
    <p:sldId id="2587" r:id="rId33"/>
    <p:sldId id="365" r:id="rId34"/>
    <p:sldId id="489" r:id="rId35"/>
    <p:sldId id="490" r:id="rId36"/>
    <p:sldId id="491" r:id="rId37"/>
    <p:sldId id="492" r:id="rId38"/>
    <p:sldId id="474" r:id="rId39"/>
    <p:sldId id="507" r:id="rId40"/>
    <p:sldId id="499" r:id="rId41"/>
    <p:sldId id="500" r:id="rId42"/>
    <p:sldId id="501" r:id="rId43"/>
    <p:sldId id="502" r:id="rId44"/>
    <p:sldId id="465" r:id="rId45"/>
    <p:sldId id="508" r:id="rId46"/>
    <p:sldId id="509" r:id="rId47"/>
    <p:sldId id="510" r:id="rId48"/>
    <p:sldId id="511" r:id="rId49"/>
    <p:sldId id="512" r:id="rId50"/>
    <p:sldId id="513" r:id="rId51"/>
    <p:sldId id="2589" r:id="rId52"/>
    <p:sldId id="2590" r:id="rId53"/>
    <p:sldId id="2591" r:id="rId54"/>
    <p:sldId id="2592" r:id="rId55"/>
    <p:sldId id="532" r:id="rId56"/>
  </p:sldIdLst>
  <p:sldSz cx="12192000" cy="6858000"/>
  <p:notesSz cx="6858000" cy="9144000"/>
  <p:embeddedFontLst>
    <p:embeddedFont>
      <p:font typeface="Andika" panose="02000000000000000000" pitchFamily="2" charset="0"/>
      <p:regular r:id="rId58"/>
      <p:bold r:id="rId59"/>
      <p:italic r:id="rId60"/>
      <p:boldItalic r:id="rId6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3F88D2-EEBA-4F18-8F27-86506E0D536F}" v="4" dt="2025-12-15T13:01:28.8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microsoft.com/office/2015/10/relationships/revisionInfo" Target="revisionInfo.xml"/><Relationship Id="rId5" Type="http://schemas.openxmlformats.org/officeDocument/2006/relationships/slide" Target="slides/slide4.xml"/><Relationship Id="rId61" Type="http://schemas.openxmlformats.org/officeDocument/2006/relationships/font" Target="fonts/font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B6691C-3781-0BA5-50DB-6AFC08C58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B9AB7F-5C7D-19DB-A8BF-130892F17F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89E0C2E-218E-2113-A6F8-9F91F6F087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191F7A-E6EF-BBD4-DD6C-BA0E7BD24A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3300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E5D366-BB0F-7CFB-58C0-B82338314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8AEA65-4039-01BB-304A-C2E2571621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67C4D5-DF37-D84A-609F-88D7722666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5156C4-A802-8928-0DC8-3101213639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0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D9EC2-2823-2124-53EB-EDE14D4F6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6E69B-E956-CEF0-A75A-22251A0ABD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AA5BC1-44FB-AE72-BADC-B3098B8DB4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352956-5919-D85B-1323-2DFEC76216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5740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BB82DA-E112-240D-EB52-77C16F0353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08F519-794D-FBEB-2415-7929A116DC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F64639-9E3D-CFD0-9479-674ACF8FCC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9C7FDF-E668-9CCC-2353-7EA6FE64BE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379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770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3DC20-805C-9F88-10EC-5485141B9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D7C370-B25F-7CB6-D838-A1106F3235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A25586-807A-1355-6531-2668A0722B1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said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05DA558-7B61-2DD7-AAA1-6C35BDCAA98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A7BF06D-CD68-ABA6-79A4-B048FEA15E6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3E32F1-E9C8-99F4-DC1B-4B1F7A01CBB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348024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65C9E-64FA-0D41-C3BA-3346031745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D3EE111-84A6-6A30-9378-ABDD106332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FD845C-ACEC-9CB9-6205-5D4D3DF3854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said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474656-7994-917F-4BC6-A6C484AA698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1A1C247-662E-2D9D-CBCB-DFA4A2696FE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9BA5A7-011A-2347-D78A-AF3669352E8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25907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2AA8F-79A2-E970-02DF-A2775412B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A5D902-6497-29B2-E9BD-67B91022F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76D128-ADAC-2F4A-E731-1A1E18D02BB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said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didn't do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anything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E61683-FCDF-60D5-0C9C-55B341E3D1F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73DB6D-2049-1C90-99C2-760C3C90745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1007F-22FF-FCA8-EAD3-0632C3268F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06751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355CA4-A0A9-8F36-DC19-530CB4542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ACC50B0-31F8-6F8F-B30A-CCCDDFCE0E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A50313-6CAA-B6C5-E3C8-25193F64BB2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said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didn't do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anything.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3E5BDF-55F8-5AAA-DE16-A2AA56BDCF8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13CC9F-72D7-61F0-CBDF-D9236E851B7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45CC648-AFE2-85F1-840A-03D3F021FE0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49823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95514-D0D6-87CF-1A73-67FF13491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514F7CF-9D26-12CC-6FDA-0122EEC68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58933B-4F29-22F1-ECDB-D0E100EBBAD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said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didn't do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anything.”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BA1EDD6-1434-4F0E-173E-2AF99C1C621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8416705-5613-150C-6EB2-CFB52FE5426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444385C-FA1F-BE4D-8564-EE4D8BA1FFC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7693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695576" y="4795837"/>
            <a:ext cx="656272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423180" y="417075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407942" y="41462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375641" y="48534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311384" y="420223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319951" y="420223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753480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460695" y="418863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466868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2376853" y="416214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2401316" y="424877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2516823" y="493537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149194" y="42088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141017" y="416931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7576542" y="4872175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022839" y="5102198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938391" y="429061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183983" y="5150876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043166" y="42534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4971338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54515-9274-F212-006F-F31493A61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0A88D6-8840-954B-918C-E76295817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E775B8-4982-96A8-2BEE-92129173C2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said 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B8E54-E300-F04B-8527-EA251CE85E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loves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2A0721-EA81-CF05-3D2F-9BC276DD9F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2F94281-4A8D-6240-209B-FD7F5A69EC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loves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</p:spTree>
    <p:extLst>
      <p:ext uri="{BB962C8B-B14F-4D97-AF65-F5344CB8AC3E}">
        <p14:creationId xmlns:p14="http://schemas.microsoft.com/office/powerpoint/2010/main" val="2949733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6096001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6616966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6096001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6635676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“quietly”?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934651" y="4975110"/>
            <a:ext cx="2579666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22362B-842A-E3D0-735A-E505BA765E80}"/>
              </a:ext>
            </a:extLst>
          </p:cNvPr>
          <p:cNvSpPr/>
          <p:nvPr/>
        </p:nvSpPr>
        <p:spPr>
          <a:xfrm rot="16200000">
            <a:off x="3570234" y="422737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60817-D88B-3FEC-8720-39F1FC295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6C2307-0B45-3569-32AF-501BBBF48A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5D3F290-0AE6-312C-3CD8-584168A566A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308575F-C768-A1AA-0BDA-B7CF0A65F856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is “new”?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F7A3D8-F48E-5AE6-8C5E-E3F24C13FC2A}"/>
              </a:ext>
            </a:extLst>
          </p:cNvPr>
          <p:cNvSpPr txBox="1">
            <a:spLocks/>
          </p:cNvSpPr>
          <p:nvPr/>
        </p:nvSpPr>
        <p:spPr>
          <a:xfrm>
            <a:off x="6991349" y="5033725"/>
            <a:ext cx="2579666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512D84D-9D35-DCF0-FEF4-9E5ACDBC6391}"/>
              </a:ext>
            </a:extLst>
          </p:cNvPr>
          <p:cNvSpPr/>
          <p:nvPr/>
        </p:nvSpPr>
        <p:spPr>
          <a:xfrm rot="16200000">
            <a:off x="7435773" y="425894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98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55011-DF97-AFD0-1E1C-FCF2AAC2C8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425C135-BF05-388B-F349-A184D820AA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5DB26B6-49DB-26EC-8454-98F9B61A355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5E49FF4-39E4-D942-EF23-2CC10D25C5E4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is “to”?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808BD3-A71A-432A-A084-DA63C7285FD8}"/>
              </a:ext>
            </a:extLst>
          </p:cNvPr>
          <p:cNvSpPr txBox="1">
            <a:spLocks/>
          </p:cNvSpPr>
          <p:nvPr/>
        </p:nvSpPr>
        <p:spPr>
          <a:xfrm>
            <a:off x="5554684" y="5002155"/>
            <a:ext cx="2579666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FC0F43-EDF1-B50F-CC64-A2CAC8E07363}"/>
              </a:ext>
            </a:extLst>
          </p:cNvPr>
          <p:cNvSpPr/>
          <p:nvPr/>
        </p:nvSpPr>
        <p:spPr>
          <a:xfrm rot="16200000">
            <a:off x="5999108" y="422737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73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4757426" y="473023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4937273" y="4221252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16200000">
            <a:off x="6955871" y="426502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6972298" y="4761339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1012123" y="254789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881558" y="1557349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5400000">
            <a:off x="6304878" y="2551594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6010936" y="1576686"/>
            <a:ext cx="1772691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9706783" y="423195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A318311-ADAA-4201-52BD-3B297D592C06}"/>
              </a:ext>
            </a:extLst>
          </p:cNvPr>
          <p:cNvSpPr/>
          <p:nvPr/>
        </p:nvSpPr>
        <p:spPr>
          <a:xfrm rot="16200000">
            <a:off x="2841424" y="427239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D96528-3CE2-97DB-AAA6-D0A7E25CC233}"/>
              </a:ext>
            </a:extLst>
          </p:cNvPr>
          <p:cNvSpPr txBox="1">
            <a:spLocks/>
          </p:cNvSpPr>
          <p:nvPr/>
        </p:nvSpPr>
        <p:spPr>
          <a:xfrm>
            <a:off x="2590049" y="4713153"/>
            <a:ext cx="198087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9683727" y="472577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7DAE9397-CAC6-2B6A-1C37-97D03C9683C6}"/>
              </a:ext>
            </a:extLst>
          </p:cNvPr>
          <p:cNvSpPr/>
          <p:nvPr/>
        </p:nvSpPr>
        <p:spPr>
          <a:xfrm rot="5400000">
            <a:off x="8104900" y="249100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A39002-EB44-474F-8327-26CE5EC9C172}"/>
              </a:ext>
            </a:extLst>
          </p:cNvPr>
          <p:cNvSpPr txBox="1">
            <a:spLocks/>
          </p:cNvSpPr>
          <p:nvPr/>
        </p:nvSpPr>
        <p:spPr>
          <a:xfrm>
            <a:off x="8103915" y="1550680"/>
            <a:ext cx="198087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  <p:bldP spid="8" grpId="0" animBg="1"/>
      <p:bldP spid="6" grpId="0" animBg="1"/>
      <p:bldP spid="12" grpId="0" animBg="1"/>
      <p:bldP spid="14" grpId="0" animBg="1"/>
      <p:bldP spid="17" grpId="0" animBg="1"/>
      <p:bldP spid="18" grpId="0" animBg="1"/>
      <p:bldP spid="22" grpId="0" animBg="1"/>
      <p:bldP spid="5" grpId="0" animBg="1"/>
      <p:bldP spid="4" grpId="0" animBg="1"/>
      <p:bldP spid="20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Standard English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214982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the way people speak is different from the way that formal English is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written down.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2502569" y="2959123"/>
            <a:ext cx="7666794" cy="241110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8691" y="287894"/>
            <a:ext cx="10283535" cy="156633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some people might say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“We was working hard.”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48691" y="2116805"/>
            <a:ext cx="10283534" cy="178623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this isn’t “Standard English”.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53AB785-E0CE-4781-01A7-214A21AA85D3}"/>
              </a:ext>
            </a:extLst>
          </p:cNvPr>
          <p:cNvSpPr txBox="1">
            <a:spLocks/>
          </p:cNvSpPr>
          <p:nvPr/>
        </p:nvSpPr>
        <p:spPr>
          <a:xfrm>
            <a:off x="948691" y="4165625"/>
            <a:ext cx="10283534" cy="102800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correct the sentence?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157D9E-3D36-04D1-1F92-98AC19B7C420}"/>
              </a:ext>
            </a:extLst>
          </p:cNvPr>
          <p:cNvSpPr txBox="1">
            <a:spLocks/>
          </p:cNvSpPr>
          <p:nvPr/>
        </p:nvSpPr>
        <p:spPr>
          <a:xfrm>
            <a:off x="948691" y="5456213"/>
            <a:ext cx="10283535" cy="102800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“We </a:t>
            </a:r>
            <a:r>
              <a:rPr lang="en-GB" sz="4000" b="1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hard.”</a:t>
            </a:r>
          </a:p>
        </p:txBody>
      </p:sp>
    </p:spTree>
    <p:extLst>
      <p:ext uri="{BB962C8B-B14F-4D97-AF65-F5344CB8AC3E}">
        <p14:creationId xmlns:p14="http://schemas.microsoft.com/office/powerpoint/2010/main" val="217900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0" y="1256450"/>
            <a:ext cx="5345619" cy="227732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Origins in Middle English (1100s–1400s)</a:t>
            </a:r>
            <a:b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Norman Conquest of 1066, English was heavily influenced by French and Latin.</a:t>
            </a:r>
            <a:b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was no single "standard" form of English—people spoke various regional dialects.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5"/>
            <a:ext cx="11377035" cy="72863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English language has changed lots over the last 1,000 years!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C92281B-0BEB-D51B-8968-8FB9AC73E9C0}"/>
              </a:ext>
            </a:extLst>
          </p:cNvPr>
          <p:cNvSpPr txBox="1">
            <a:spLocks/>
          </p:cNvSpPr>
          <p:nvPr/>
        </p:nvSpPr>
        <p:spPr>
          <a:xfrm>
            <a:off x="407479" y="3821282"/>
            <a:ext cx="5345619" cy="227732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Chancery Standard (1400s)</a:t>
            </a:r>
            <a:b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Chancery Office (a government office) started using a more consistent form of English for official documents.</a:t>
            </a:r>
          </a:p>
          <a:p>
            <a:pPr algn="ctr"/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form became known as Chancery Standard.</a:t>
            </a:r>
            <a:b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helped unify spelling and grammar across regions.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625E21-7854-2D2F-2340-3CD6A4FE9FFC}"/>
              </a:ext>
            </a:extLst>
          </p:cNvPr>
          <p:cNvSpPr txBox="1">
            <a:spLocks/>
          </p:cNvSpPr>
          <p:nvPr/>
        </p:nvSpPr>
        <p:spPr>
          <a:xfrm>
            <a:off x="6438902" y="1256450"/>
            <a:ext cx="5345619" cy="1229575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Middle English (Geofrey Chaucer):</a:t>
            </a:r>
          </a:p>
          <a:p>
            <a:pPr algn="ctr"/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Whan that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aprill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his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shoures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soote</a:t>
            </a:r>
            <a:b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droghte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march hath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perced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roote</a:t>
            </a:r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</a:p>
          <a:p>
            <a:pPr algn="ctr"/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2D0E2FD-7C95-4409-965D-CC6138D3884E}"/>
              </a:ext>
            </a:extLst>
          </p:cNvPr>
          <p:cNvSpPr txBox="1">
            <a:spLocks/>
          </p:cNvSpPr>
          <p:nvPr/>
        </p:nvSpPr>
        <p:spPr>
          <a:xfrm>
            <a:off x="6438898" y="2632388"/>
            <a:ext cx="5345619" cy="886675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April with its sweet showers has pierced the drought of March to the root</a:t>
            </a:r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ED72D98-97BF-2F46-4C5E-B20D21BCFEE7}"/>
              </a:ext>
            </a:extLst>
          </p:cNvPr>
          <p:cNvSpPr txBox="1">
            <a:spLocks/>
          </p:cNvSpPr>
          <p:nvPr/>
        </p:nvSpPr>
        <p:spPr>
          <a:xfrm>
            <a:off x="6438897" y="3821282"/>
            <a:ext cx="5345619" cy="1229575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Chancery English :</a:t>
            </a:r>
          </a:p>
          <a:p>
            <a:pPr algn="ctr"/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Whan men ben glad,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ofte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they singe and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daunce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</a:p>
          <a:p>
            <a:pPr algn="ctr"/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A53A29A-749D-97AA-0A97-48D40B9900EF}"/>
              </a:ext>
            </a:extLst>
          </p:cNvPr>
          <p:cNvSpPr txBox="1">
            <a:spLocks/>
          </p:cNvSpPr>
          <p:nvPr/>
        </p:nvSpPr>
        <p:spPr>
          <a:xfrm>
            <a:off x="6438897" y="5240506"/>
            <a:ext cx="5345619" cy="886675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people are happy, they often sing and dance.</a:t>
            </a:r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326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3" grpId="0" animBg="1"/>
      <p:bldP spid="4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64DE3-5F75-8520-41AF-5AA28FC53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F58A1C3B-3021-E0A8-2F61-6C2A2AA8FB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6E9F10-BF2C-2B89-C33E-FB37D9207300}"/>
              </a:ext>
            </a:extLst>
          </p:cNvPr>
          <p:cNvSpPr txBox="1">
            <a:spLocks/>
          </p:cNvSpPr>
          <p:nvPr/>
        </p:nvSpPr>
        <p:spPr>
          <a:xfrm>
            <a:off x="407474" y="338165"/>
            <a:ext cx="5345619" cy="171672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Printing Press Revolution (1476)</a:t>
            </a:r>
            <a:b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printing press came to England and so books could be printed for the first time. This helped standardise spelling and grammar, as printed texts reached a wider audience.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7F878F1-01D8-7B6D-5FA4-72E1250DEF0B}"/>
              </a:ext>
            </a:extLst>
          </p:cNvPr>
          <p:cNvSpPr txBox="1">
            <a:spLocks/>
          </p:cNvSpPr>
          <p:nvPr/>
        </p:nvSpPr>
        <p:spPr>
          <a:xfrm>
            <a:off x="1647825" y="2233639"/>
            <a:ext cx="9134475" cy="171672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Education and Dictionaries (1600s–1700s)</a:t>
            </a:r>
            <a:b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rise of formal education and grammar schools promoted a consistent form of English.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Samuel Johnson’s Dictionary (1755) was a major milestone—it codified spelling and usage.</a:t>
            </a:r>
            <a:b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Grammar books began prescribing rules for "correct" English.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4950350-316D-4BDC-30B8-C9DFC3A2080D}"/>
              </a:ext>
            </a:extLst>
          </p:cNvPr>
          <p:cNvSpPr txBox="1">
            <a:spLocks/>
          </p:cNvSpPr>
          <p:nvPr/>
        </p:nvSpPr>
        <p:spPr>
          <a:xfrm>
            <a:off x="407474" y="4129114"/>
            <a:ext cx="11377036" cy="2614586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Standard English</a:t>
            </a:r>
          </a:p>
          <a:p>
            <a:pPr algn="ctr"/>
            <a:endParaRPr lang="en-GB" sz="1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Today, Standard English is taught in schools and used in formal writing, media, and public communication.</a:t>
            </a:r>
          </a:p>
          <a:p>
            <a:pPr algn="ctr"/>
            <a:endParaRPr lang="en-GB" sz="1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not tied to any one accent (e.g., you can speak Standard English with a Northern or Southern accent).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defined by grammar, vocabulary, and spelling, not pronunciation.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D98A20E-8F9E-B92C-0278-4B40B2FB9980}"/>
              </a:ext>
            </a:extLst>
          </p:cNvPr>
          <p:cNvSpPr txBox="1">
            <a:spLocks/>
          </p:cNvSpPr>
          <p:nvPr/>
        </p:nvSpPr>
        <p:spPr>
          <a:xfrm>
            <a:off x="6438907" y="338165"/>
            <a:ext cx="5345619" cy="1716725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First known printed English advertisement on how to buy a book:</a:t>
            </a:r>
          </a:p>
          <a:p>
            <a:pPr algn="ctr"/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emprynted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after the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forme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this present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lettre</a:t>
            </a:r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b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shal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have them good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chepe</a:t>
            </a:r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2589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F6799-E8BD-E794-3080-F67AFC14E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3400864-953A-1C51-7485-D4189F394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DE2863-6809-104B-D810-1B6CA21E49F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said 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3CC98C4-7293-B6E6-A7B3-9FF255BD1E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loves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C7D62D-3805-545A-3E1E-08463427CA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88C6404-D975-0697-B1ED-004425C8E88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80772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F15F04-2BFE-D023-C171-D16DEA2EBF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04BB59A-3C24-5A84-963E-DF0CD084DA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F63CF5F-7923-B21F-AD7B-247970368E2A}"/>
              </a:ext>
            </a:extLst>
          </p:cNvPr>
          <p:cNvSpPr txBox="1">
            <a:spLocks/>
          </p:cNvSpPr>
          <p:nvPr/>
        </p:nvSpPr>
        <p:spPr>
          <a:xfrm>
            <a:off x="407480" y="215330"/>
            <a:ext cx="11377035" cy="95190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Standard English?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7601627-B5DD-4583-FAB4-1E55F2A0AAF0}"/>
              </a:ext>
            </a:extLst>
          </p:cNvPr>
          <p:cNvSpPr txBox="1"/>
          <p:nvPr/>
        </p:nvSpPr>
        <p:spPr>
          <a:xfrm>
            <a:off x="426528" y="1500784"/>
            <a:ext cx="11377035" cy="972562"/>
          </a:xfrm>
          <a:prstGeom prst="roundRect">
            <a:avLst>
              <a:gd name="adj" fmla="val 424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Standard English is a widely accepted set of grammar and spelling rules for formal writing and communication.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BB5307-7B18-32C3-1D37-17EA62AE4953}"/>
              </a:ext>
            </a:extLst>
          </p:cNvPr>
          <p:cNvSpPr txBox="1"/>
          <p:nvPr/>
        </p:nvSpPr>
        <p:spPr>
          <a:xfrm>
            <a:off x="426528" y="2806897"/>
            <a:ext cx="11377035" cy="972562"/>
          </a:xfrm>
          <a:prstGeom prst="roundRect">
            <a:avLst>
              <a:gd name="adj" fmla="val 424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It provides a common framework that ensures clarity and consistency across various written texts.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D2816B-142E-77C0-0E31-5BE0FCC6CC5A}"/>
              </a:ext>
            </a:extLst>
          </p:cNvPr>
          <p:cNvSpPr txBox="1"/>
          <p:nvPr/>
        </p:nvSpPr>
        <p:spPr>
          <a:xfrm>
            <a:off x="426528" y="5419124"/>
            <a:ext cx="11377035" cy="972562"/>
          </a:xfrm>
          <a:prstGeom prst="roundRect">
            <a:avLst>
              <a:gd name="adj" fmla="val 424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Understanding Standard English highlights the importance of grammar and punctuation in everyday writing tasks.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B30E57-4010-488A-0B59-E71818DCAEA1}"/>
              </a:ext>
            </a:extLst>
          </p:cNvPr>
          <p:cNvSpPr txBox="1"/>
          <p:nvPr/>
        </p:nvSpPr>
        <p:spPr>
          <a:xfrm>
            <a:off x="426528" y="4113010"/>
            <a:ext cx="11377035" cy="972562"/>
          </a:xfrm>
          <a:prstGeom prst="roundRect">
            <a:avLst>
              <a:gd name="adj" fmla="val 424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Using Standard English helps writers convey ideas effectively and consistently, making writing clear and easy to follow.</a:t>
            </a:r>
          </a:p>
        </p:txBody>
      </p:sp>
    </p:spTree>
    <p:extLst>
      <p:ext uri="{BB962C8B-B14F-4D97-AF65-F5344CB8AC3E}">
        <p14:creationId xmlns:p14="http://schemas.microsoft.com/office/powerpoint/2010/main" val="167956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07479" y="286347"/>
            <a:ext cx="11377035" cy="137006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are writing,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should nearly always use “Standard English”.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31278" y="1845871"/>
            <a:ext cx="11377035" cy="3439239"/>
          </a:xfrm>
          <a:prstGeom prst="roundRect">
            <a:avLst>
              <a:gd name="adj" fmla="val 9466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Standard English is the form of English we use to ensure everyone understands written communication clearly, like in schoolwork or official letters.</a:t>
            </a:r>
          </a:p>
          <a:p>
            <a:pPr algn="ctr"/>
            <a:endParaRPr lang="en-GB" sz="2800" dirty="0">
              <a:solidFill>
                <a:schemeClr val="bg1"/>
              </a:solidFill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There is no slang and rarely any apostrophes of omission.</a:t>
            </a:r>
          </a:p>
          <a:p>
            <a:pPr algn="ctr"/>
            <a:endParaRPr lang="en-GB" sz="2800" dirty="0">
              <a:solidFill>
                <a:schemeClr val="bg1"/>
              </a:solidFill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It should be used in all formal situations.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CA1EDE-BD08-A71B-2C77-10F8E92A6787}"/>
              </a:ext>
            </a:extLst>
          </p:cNvPr>
          <p:cNvSpPr txBox="1">
            <a:spLocks/>
          </p:cNvSpPr>
          <p:nvPr/>
        </p:nvSpPr>
        <p:spPr>
          <a:xfrm>
            <a:off x="407478" y="5449423"/>
            <a:ext cx="11377035" cy="1115118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Non-Standard English, like different regional dialects or ways of speaking with friends, is not wrong—it is just used in different situations.</a:t>
            </a:r>
          </a:p>
        </p:txBody>
      </p: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1A6C2-4AA1-6AC8-AB38-3558171C61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388C0CA6-00DB-1777-AB3F-567741674B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1F6F6049-602B-0FF3-FF53-9D990ED05290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do we need Standard English?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8F943F-B325-4183-4134-96165FEF15E4}"/>
              </a:ext>
            </a:extLst>
          </p:cNvPr>
          <p:cNvSpPr txBox="1"/>
          <p:nvPr/>
        </p:nvSpPr>
        <p:spPr>
          <a:xfrm>
            <a:off x="407482" y="1800273"/>
            <a:ext cx="11318846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Grammar rules enable clear understanding by preventing confusion and misinterpretation in writing.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250E208-3E40-E2E5-2A46-126AC7C96B58}"/>
              </a:ext>
            </a:extLst>
          </p:cNvPr>
          <p:cNvSpPr txBox="1">
            <a:spLocks/>
          </p:cNvSpPr>
          <p:nvPr/>
        </p:nvSpPr>
        <p:spPr>
          <a:xfrm>
            <a:off x="433488" y="3270004"/>
            <a:ext cx="11292840" cy="119181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</a:rPr>
              <a:t>Consistency in Standard English helps clear communication.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1F58D34-A5F2-92E6-3745-307E2D95B867}"/>
              </a:ext>
            </a:extLst>
          </p:cNvPr>
          <p:cNvSpPr txBox="1">
            <a:spLocks/>
          </p:cNvSpPr>
          <p:nvPr/>
        </p:nvSpPr>
        <p:spPr>
          <a:xfrm>
            <a:off x="420485" y="4739734"/>
            <a:ext cx="11292840" cy="111142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</a:rPr>
              <a:t>Using Standard English makes writing appear more polished, professional, and intelligent in formal settings.</a:t>
            </a:r>
          </a:p>
        </p:txBody>
      </p:sp>
    </p:spTree>
    <p:extLst>
      <p:ext uri="{BB962C8B-B14F-4D97-AF65-F5344CB8AC3E}">
        <p14:creationId xmlns:p14="http://schemas.microsoft.com/office/powerpoint/2010/main" val="6952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3" grpId="0" animBg="1"/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019800" y="2617519"/>
            <a:ext cx="5764717" cy="119181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thinking about playing football.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amend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2619707"/>
            <a:ext cx="5288468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We was thinking about playing football.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4133800"/>
            <a:ext cx="5288467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team were shouting loudly.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5647893"/>
            <a:ext cx="5288467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done nothing wrong.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019800" y="4131274"/>
            <a:ext cx="5764717" cy="119181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</a:rPr>
              <a:t>The team </a:t>
            </a:r>
            <a:r>
              <a:rPr lang="en-GB" sz="3200" i="1" u="sng" dirty="0">
                <a:solidFill>
                  <a:schemeClr val="bg1"/>
                </a:solidFill>
              </a:rPr>
              <a:t>was</a:t>
            </a:r>
            <a:r>
              <a:rPr lang="en-GB" sz="3200" dirty="0">
                <a:solidFill>
                  <a:schemeClr val="bg1"/>
                </a:solidFill>
              </a:rPr>
              <a:t> shouting loudly.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090470" y="5645028"/>
            <a:ext cx="5635858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</a:rPr>
              <a:t>I </a:t>
            </a:r>
            <a:r>
              <a:rPr lang="en-GB" sz="3200" i="1" u="sng" dirty="0">
                <a:solidFill>
                  <a:schemeClr val="bg1"/>
                </a:solidFill>
              </a:rPr>
              <a:t>did</a:t>
            </a:r>
            <a:r>
              <a:rPr lang="en-GB" sz="3200" dirty="0">
                <a:solidFill>
                  <a:schemeClr val="bg1"/>
                </a:solidFill>
              </a:rPr>
              <a:t> nothing wrong.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37D3E22-3A95-47CF-5EC8-50F160F8D8FF}"/>
              </a:ext>
            </a:extLst>
          </p:cNvPr>
          <p:cNvSpPr txBox="1">
            <a:spLocks/>
          </p:cNvSpPr>
          <p:nvPr/>
        </p:nvSpPr>
        <p:spPr>
          <a:xfrm>
            <a:off x="6019800" y="1648593"/>
            <a:ext cx="5764717" cy="646986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Standard English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CD0C1F-BF90-E830-9694-28FFA9208D74}"/>
              </a:ext>
            </a:extLst>
          </p:cNvPr>
          <p:cNvSpPr txBox="1"/>
          <p:nvPr/>
        </p:nvSpPr>
        <p:spPr>
          <a:xfrm>
            <a:off x="407482" y="1650444"/>
            <a:ext cx="5288468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None Standard English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13" grpId="0" animBg="1"/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is Standard English.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They have finished their homework.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56438" y="5167501"/>
            <a:ext cx="11569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correctly spelled, punctuated, and grammatically accurate.</a:t>
            </a:r>
            <a:endParaRPr lang="en-GB" sz="24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C1DE7A9-EA47-544D-1EF1-D71FC70CA4BC}"/>
              </a:ext>
            </a:extLst>
          </p:cNvPr>
          <p:cNvSpPr txBox="1"/>
          <p:nvPr/>
        </p:nvSpPr>
        <p:spPr>
          <a:xfrm>
            <a:off x="297723" y="2284827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They have finished their homework.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is Standard English.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39985" y="2551837"/>
            <a:ext cx="11686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 </a:t>
            </a:r>
            <a:r>
              <a:rPr lang="en-GB" sz="5400" dirty="0" err="1">
                <a:solidFill>
                  <a:schemeClr val="bg1"/>
                </a:solidFill>
                <a:latin typeface="Andika" panose="02000000000000000000" pitchFamily="2" charset="0"/>
              </a:rPr>
              <a:t>ain’t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got no money.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69977" y="5014049"/>
            <a:ext cx="115694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Standard English version of this sentence is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no money.”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00433A-CEA7-44AE-293F-859515AA32F8}"/>
              </a:ext>
            </a:extLst>
          </p:cNvPr>
          <p:cNvSpPr txBox="1"/>
          <p:nvPr/>
        </p:nvSpPr>
        <p:spPr>
          <a:xfrm>
            <a:off x="239985" y="2551837"/>
            <a:ext cx="11686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 </a:t>
            </a:r>
            <a:r>
              <a:rPr lang="en-GB" sz="5400" dirty="0" err="1">
                <a:solidFill>
                  <a:schemeClr val="bg1"/>
                </a:solidFill>
                <a:latin typeface="Andika" panose="02000000000000000000" pitchFamily="2" charset="0"/>
              </a:rPr>
              <a:t>ain’t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got no money.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in Standard English.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He don’t know the answer.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8" y="2218421"/>
            <a:ext cx="1168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He don’t know the answer.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DACEFD-08C8-7FC5-B0C5-6BF85ECBCC59}"/>
              </a:ext>
            </a:extLst>
          </p:cNvPr>
          <p:cNvSpPr txBox="1"/>
          <p:nvPr/>
        </p:nvSpPr>
        <p:spPr>
          <a:xfrm>
            <a:off x="369977" y="5014049"/>
            <a:ext cx="115694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Standard English version of this sentence is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“He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</a:rPr>
              <a:t>doesn’t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know the answer.”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E2CA7-9561-14F1-D382-DC1F4C541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D442ED-D413-C672-3792-5E9E1EE0E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B7AF2C-BB66-41F2-DE94-D97AE6B1899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said 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0F3BBB-EBB8-1C8C-2AA5-F6399C9413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loves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C79DB5-60B7-98CF-78DE-A325471EC14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B7C990-DB25-F390-57DC-B4D0B238012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1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3946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in Standard English.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He doesn’t know the answer.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8CA9789-71DB-12B0-DA85-255E162398AE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He doesn’t know the answer.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A22F79-D799-6BA3-7903-10E4732B4006}"/>
              </a:ext>
            </a:extLst>
          </p:cNvPr>
          <p:cNvSpPr txBox="1"/>
          <p:nvPr/>
        </p:nvSpPr>
        <p:spPr>
          <a:xfrm>
            <a:off x="356438" y="5167501"/>
            <a:ext cx="11569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correctly spelled, punctuated, and grammatically accurate.</a:t>
            </a:r>
            <a:endParaRPr lang="en-GB" sz="24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00891" y="68953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in Standard English.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Are you going to the shop?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100F98-DBB3-8F64-755C-16DCFB04FF34}"/>
              </a:ext>
            </a:extLst>
          </p:cNvPr>
          <p:cNvSpPr txBox="1"/>
          <p:nvPr/>
        </p:nvSpPr>
        <p:spPr>
          <a:xfrm>
            <a:off x="252549" y="2390924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Are you going to the shop?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8074DB-6931-B243-DB11-EA905A87C4C6}"/>
              </a:ext>
            </a:extLst>
          </p:cNvPr>
          <p:cNvSpPr txBox="1"/>
          <p:nvPr/>
        </p:nvSpPr>
        <p:spPr>
          <a:xfrm>
            <a:off x="356438" y="5167501"/>
            <a:ext cx="11569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correctly spelled, punctuated, and grammatically accurate.</a:t>
            </a:r>
            <a:endParaRPr lang="en-GB" sz="24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in Standard English.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They done their homework.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A7412E-A651-E63E-E0C1-DFC266E9E3C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They done their homework.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C8F84B-DB0C-043D-94FF-078814F70086}"/>
              </a:ext>
            </a:extLst>
          </p:cNvPr>
          <p:cNvSpPr txBox="1"/>
          <p:nvPr/>
        </p:nvSpPr>
        <p:spPr>
          <a:xfrm>
            <a:off x="369977" y="5014049"/>
            <a:ext cx="115694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Standard English version of this sentence is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“They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done their homework.”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in Standard English.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094328"/>
            <a:ext cx="116121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 seen him yesterday.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A6EDB1-A860-63AA-DB2A-AD806BFF0C2C}"/>
              </a:ext>
            </a:extLst>
          </p:cNvPr>
          <p:cNvSpPr txBox="1"/>
          <p:nvPr/>
        </p:nvSpPr>
        <p:spPr>
          <a:xfrm>
            <a:off x="227421" y="2094328"/>
            <a:ext cx="116121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 seen him yesterday.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AA4F15-5507-34B3-131A-312B8D1E5DA2}"/>
              </a:ext>
            </a:extLst>
          </p:cNvPr>
          <p:cNvSpPr txBox="1"/>
          <p:nvPr/>
        </p:nvSpPr>
        <p:spPr>
          <a:xfrm>
            <a:off x="369977" y="5014049"/>
            <a:ext cx="115694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Standard English version of this sentence is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</a:rPr>
              <a:t>saw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him yesterday.”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in Standard English.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355464" y="2183101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We were very tired after the game.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B90006-926E-8A29-92E8-729A97EE7598}"/>
              </a:ext>
            </a:extLst>
          </p:cNvPr>
          <p:cNvSpPr txBox="1"/>
          <p:nvPr/>
        </p:nvSpPr>
        <p:spPr>
          <a:xfrm>
            <a:off x="355464" y="2183101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We were very tired after the game.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661962-0ADC-2A3E-AA39-3098E6256BD2}"/>
              </a:ext>
            </a:extLst>
          </p:cNvPr>
          <p:cNvSpPr txBox="1"/>
          <p:nvPr/>
        </p:nvSpPr>
        <p:spPr>
          <a:xfrm>
            <a:off x="356438" y="5167501"/>
            <a:ext cx="11569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correctly spelled, punctuated, and grammatically accurate.</a:t>
            </a:r>
            <a:endParaRPr lang="en-GB" sz="24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said 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loves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“You going to the shop?”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Are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you going to the shop?”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sentences below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Standard English?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9017" y="-71087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9758" y="264529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We was going to the park yesterday.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She don’t like that movie.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done it already.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Them books is on the table.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7 -0.0507 L -0.24127 0.14514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5" y="9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8AEABD-D2F9-ADC3-3DB5-E9CD5F1F2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C035302-7461-057E-1C5F-094F2AD58F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7B778F5-5ABF-94F3-E315-109F0BD1C54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665B6C-0E95-4527-9372-A7D7A1710C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“You going to the shop?”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Are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you going to the shop?”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2BF5CB1-5E64-5F5F-7772-711A7D4CB877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sentences below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Standard English?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9F3BEC6-0594-396F-A9D5-B1F94D206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0FC6682-B966-55C5-2C08-B0DB0915C7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A9AB370-CF32-6BC9-F289-83D7A0997C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9758" y="264529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We was going to the park yesterday.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went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to the park yesterday.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She don’t like that movie.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done it already.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Them books is on the table.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299C6B-C916-8158-6B28-5B5E1EE5A78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A7A50DB-2DC3-F9EB-D0BA-C167120A5F7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5FC1CCF-C2D4-B4A3-8F6D-5FA717D1474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928EED-EA1A-39EA-D633-FDB7684E724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0587635-5EC5-A928-EE02-7199DF7BD71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76C2096-4D43-5FD0-4FC0-BA341B1BB5D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7436509-3915-A739-E1BA-9EBB87E9A3CB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FBDE8E3-35BA-E7C2-ECC4-DD351C05951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8C21B78-AFEA-5344-3886-05391DDF9777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D6E3B52-5B85-012F-3661-A9106E37A1E6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FF6A81E-AFFB-5EB5-C748-684F80AFB73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60EA854-8787-A31E-39C5-ADBA25E5DB93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29783-FF8D-FDBC-4C03-F09D7D0919E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517CDC2-E8CF-DE9B-A2C5-3970C915D62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DBFA920-E31C-D85A-BE50-6B746EA2FFA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FEA42F3-1CE4-7DAC-4B73-2EBC2F3F96B6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F2B49CA-15FC-C44E-6F1A-815DAE4DA44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C214542-04D2-251F-F25C-EF263C20749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DFD4CB3-EEF2-CF0E-72B7-5B9227A2451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A3E6431-37B3-82BA-CD72-52C35201FD8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48253A-155F-E492-D170-F1E2A957726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036CC9F-10D5-95EC-C93B-C22E54B7862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2C96EA5-4520-429E-39D8-8E13B3CEB1D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FE705AE-409E-4583-416B-164C262D7D3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CD91CAD-6E2A-55B1-F602-B0BA87FB64C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82749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2E1EEE-7D8B-351B-40D8-DD2815ECC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7F5DF12-3AD8-311A-D09B-9F4C56C1C7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B797F5A-2C67-26B4-04D7-D08DC36B401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C155CE2-2470-BE91-A8D3-1664FB825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“You going to the shop?”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Are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you going to the shop?”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0C3FCB-B60B-2DEA-8E60-0C383D47930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sentences below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Standard English?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6511B6D-09F2-CF15-A225-D81D99E2C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03B9FF-AB70-1922-B676-A0C97F6E84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03E461F-7DA9-520B-7CC1-AA32A0EBB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9758" y="264529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We was going to the park yesterday.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went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to the park yesterday.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She don’t like that movie.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She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doesn’t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like that movie.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done it already.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Them books is on the table.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95764B8-AE29-A31B-2F78-DD600AF8D18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E727D0C-B1DA-4E90-14AB-6EC5401D03E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ADB7750-6271-CB31-8927-9F9F78126D5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0FFB8D-3C0C-BCDA-FA7B-E2B5F653466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1B0FC7B-8F68-2A44-B092-E892851F877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9122883-022A-BAD7-78A2-2AB18CAFFE9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18AAA25-3C2E-6C7B-6F6B-135C49935D8A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C223387-8389-0E7F-FAE0-4CC3A87CCF4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14E6405-76CE-4E27-8B5B-BE68DEA201F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5E1E730-8791-E5D7-9CC4-1F48A7BC84E3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F42C08A-84C0-8D1D-1625-8C0AAF7AFA1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A3F0564-0B8F-EFA2-72C6-395A96C0503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C8CF5FA-5835-F77E-BAB4-8D358F7A8957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487946-0A90-AE26-42CE-7E3C7611312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888AC0F-D6DD-E4CD-6151-366151B1F101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EC96166-6F3E-7938-28D8-3C407B1E8398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18862F3-1AF3-C7A1-5665-934C47E072A4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DCBCF44-68D0-5433-AF61-270392F6AAD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EA82DE1-BAFC-8B30-00C8-266AA7AF548D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067046C-0908-9C5E-3025-48033A82A7C7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8F8ED71-AE7F-0108-245F-0B10C8A37256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1854417-4A1E-DA4E-EF16-7094F6471EA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D6F0E39-8A3D-70FB-967E-0CF28AA52C2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07F8BB6-6B60-918F-472E-4C917C74E3C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D690856-B755-4383-587F-3E06D542390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41490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51B82-F802-F721-60F5-60004C2F8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DCDC91F-0644-0D13-1D3B-7436DAE4E3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CA1D04D-1B2A-38D6-2DD4-01B13EE49D0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10E2CD-855E-4750-2ABF-57975800E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“You going to the shop?”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Are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you going to the shop?”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ADFC90E-33CD-BB1D-70E3-9E4A96C1B6C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sentences below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Standard English?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FB01D00-27C0-44B0-5416-AD1251EBD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E981BB3-60FB-CC37-12FD-5693AF51D8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ECC3F3C-6912-C9B3-786E-5039C2B489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9758" y="264529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We was going to the park yesterday.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went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to the park yesterday.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She don’t like that movie.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She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doesn’t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like that movie.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done it already.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have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done it already.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Them books is on the table.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0C7B6B5-4058-C4DB-6CC6-CFCAEE14679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8ACB604B-7D59-82D7-D781-0C7688C4A8A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144CA25-7E79-9EAF-D969-A4590D0D952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D7C4A1-7279-B86F-662D-FC64AE59CA5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4D01FF0-43E9-1E3C-5943-D77277CC34C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0B5FC57-1092-2A38-09B7-EE13A43F381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C6DD8F7-5EFA-16B7-2461-0649D8810CC8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8865D9C-DD72-CD85-7017-D6944AC08C2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92175D9-3A64-BBD0-6B0C-2132EF5EFEEA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13E60BB-C1E4-AC12-6A5A-2AFE91F5E49F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291A891-3371-A866-2F8A-4013E90C05F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4B83D91-F73A-3442-7E48-B62C8204323E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632695B-7072-7F44-D458-001FDD46FD58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EDF7801-B2AD-EE26-1AA1-873351C863FC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DFF5FDA-EB70-D226-F512-8E21832F8A4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7D58605-48AF-6AF7-D8E8-AD74F5434843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AAD9E52-BBCF-6770-63F8-D639D2232C6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ADFD468-D936-AB76-1F45-DE655E0065B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9407E4F-352C-F785-6DA9-78F54392DB95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2A09E82-0889-9BB4-2AF4-5288C0837EB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51E1E64-1397-540E-8038-C4DAB1FC2A5B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629536E-36EC-65BD-AD9B-F4DBB8AEE0B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55384A9-30DD-E982-F823-368277B3B77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AE60B833-CE4F-BB3C-D2B6-3FF70EB05E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B328004-3537-8137-FD05-D0038D975BF6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651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462DB-5716-36A9-48B9-C14023A6E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55BDF5D-62B4-C0A9-F8B5-360F2563D4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938661E-A9DB-3272-0A23-FCB0A6B4CDA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BF4109F-56C1-D4EC-6DC1-C78D614DD9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“You going to the shop?”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Are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you going to the shop?”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6EE65A9-517F-597A-0EC6-FF619B5A141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sentences below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Standard English?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F310BF5-5CAC-9748-034E-79848E1A1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0124A3B-D399-A494-2BBB-8676942312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06BAF56-2DFC-824A-4C5C-3D87F84AF3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9758" y="2645293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We was going to the park yesterday.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went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to the park yesterday.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She don’t like that movie.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She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doesn’t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like that movie.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done it already.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have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done it already.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Them books is on the table.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Those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books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are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on the table.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4C82510-2D68-5359-34D9-D6604347CED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8A6A23DB-399A-69F6-6C74-9D9D500ECAC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8F04CFB-8305-748D-4A23-81C102BF59B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D32BEC-19C4-9D17-C553-A79BBBD9290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71A06A05-452F-CABB-ED3C-AD6019F6EF1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6046A466-2FF0-920B-DAE1-144D027DB8B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DABBBD5-D880-3D0D-3E87-0E11893BC93E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5DB5782-CA7E-E3B7-D889-9295F26BEF4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2D59FF2-1A67-3628-0130-45C6534CE8B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859F640-DD7D-707A-C8A8-1D5CB22DF130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99BAFA7-4AAA-C9EB-55A7-079A6431ED6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C007CDF-31F3-8157-1305-F17BBDB6D8D6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70D4EB2-D9EE-36AF-9639-8C0EA3BBD663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01059E6-4E65-D432-1169-0DA134D48B6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625EF18-2D8A-5257-AACF-91CBC4F4EAD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EF72436-3472-E958-9D05-A42245AB0423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06E1FD3-65A3-FAE9-A1B8-D32E20AD4F17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892C9B0-7941-A69C-6453-685C4C1991B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9711B3-C919-96D8-F79B-4CB3EFDF1F7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0C465F5-2C78-C119-644A-99446C4E4061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CE28D57-01AA-D061-7C7D-D82B9CD1968B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E89BD88-3DA8-BD9B-7F4F-FF320EF7AAD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8EA40C3-248B-CD72-A8C7-702615789AA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E8209B1-4509-F35C-B143-4E2AABAB5D3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23D5839-127E-A1E9-6A97-66FBE63E304F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29124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1" y="180974"/>
          <a:ext cx="12011024" cy="6070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5236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Simile?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simile in the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Her smile was as bright as the sun.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Gsimile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Metaphor?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metaphor in the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windowsill.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Gmetaphor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Personification - Which word personifies the subject?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personifies the subject: "The old house sighed in the wind."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Gpersonification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Which word is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is an onomatopoeia: "The bucket clanged loudly on the floor."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Alliteration, metaphor, simile or personification?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alliteration, a metaphor, a simile or personification in this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Gallit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Which sentence is in Standard English?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in &lt;b&gt;Standard English&lt;/b&gt;?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GStandEnglish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7221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Which sentence has a double negative?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has a &lt;b&gt;double negative&lt;/b&gt;?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GDblNeg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sentence 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GFormal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56E67-5239-39DF-0932-207177CD9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FE7016-D917-0026-E969-54101584F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F49D4D-4CBB-DE9A-F7D8-5B96A0E988E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said 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D80D00-3CD4-78CB-30E0-CA51FD0ACE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loves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77D04C-2E32-B060-01A0-5D538C4187C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CD3833-480C-4250-DC5A-C3C152A57B1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296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617BE-E049-D956-DF34-E51EFA93F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DB4F3E-9D3D-4A4D-4157-1A6833718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CF98A0-2456-6B30-A0B7-88EFEBD7054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said 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70F050-B16E-1FBF-6F7A-E51D5652F3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7604BDB-06F7-4831-3412-529448843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4BD52B-0B39-9BB5-AD50-2E4943A0AD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8950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D53D7-7CD1-2015-0B15-15A1786FB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E7297F3-E57F-0835-7EC0-58728B0C6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864CBF-E992-68AF-BE41-526A9F683A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said 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AE4A4F-DBC1-C7AB-332B-C4A51601DEE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99A390-ED9B-B377-D221-873B44E82A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9D0654D-B4AE-2322-BCD9-B83589051F9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4481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82140-F397-4C83-4926-80511B507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16A92B-FA8D-B3AD-5C97-5AF6960E5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FF6B1-EA11-CD42-3D23-F082FBC2C8E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said 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5C28C4-46F6-F666-9D07-6E5FB61BE1F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A81E9A9-B3FC-5E22-CC62-01F2CDB6636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1ED243-ACF2-CDA0-E2A1-891A2FD228E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6429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3617</Words>
  <Application>Microsoft Office PowerPoint</Application>
  <PresentationFormat>Widescreen</PresentationFormat>
  <Paragraphs>491</Paragraphs>
  <Slides>55</Slides>
  <Notes>5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Standard English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2025-12-22T09:15:17Z</dcterms:modified>
</cp:coreProperties>
</file>