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2593" r:id="rId2"/>
    <p:sldId id="274" r:id="rId3"/>
    <p:sldId id="257" r:id="rId4"/>
    <p:sldId id="258" r:id="rId5"/>
    <p:sldId id="519" r:id="rId6"/>
    <p:sldId id="2587" r:id="rId7"/>
    <p:sldId id="489" r:id="rId8"/>
    <p:sldId id="490" r:id="rId9"/>
    <p:sldId id="522" r:id="rId10"/>
    <p:sldId id="491" r:id="rId11"/>
    <p:sldId id="492" r:id="rId12"/>
    <p:sldId id="520" r:id="rId13"/>
    <p:sldId id="521" r:id="rId14"/>
    <p:sldId id="523" r:id="rId15"/>
    <p:sldId id="474" r:id="rId16"/>
    <p:sldId id="507" r:id="rId17"/>
    <p:sldId id="499" r:id="rId18"/>
    <p:sldId id="500" r:id="rId19"/>
  </p:sldIdLst>
  <p:sldSz cx="12192000" cy="6858000"/>
  <p:notesSz cx="6858000" cy="9144000"/>
  <p:embeddedFontLst>
    <p:embeddedFont>
      <p:font typeface="Andika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F8023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713534-0CED-464B-94CB-A3771E41DC76}" v="2" dt="2025-12-09T15:02:29.7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9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Before we look at doubles, let's remember what a single negative is. These are all words that tell us something is not happening or that we have none of something. Say them with me!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Here’s the problem: when you use two negative words together, they cancel each other out! It's like having two 'no' signs that turn into a 'yes' sign.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172BA-28FF-F3D7-854A-86117C060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FA7867-C9BE-F59B-4C4D-FBA691068C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E928F1-1615-8532-9888-EC115812E6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Here’s the problem: when you use two negative words together, they cancel each other out! It's like having two 'no' signs that turn into a 'yes' sign.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F01AC2-D5B9-2C5D-E288-22026D820D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366117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contains a double negative.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 can’t hardly wait.</a:t>
            </a:r>
          </a:p>
        </p:txBody>
      </p:sp>
    </p:spTree>
    <p:extLst>
      <p:ext uri="{BB962C8B-B14F-4D97-AF65-F5344CB8AC3E}">
        <p14:creationId xmlns:p14="http://schemas.microsoft.com/office/powerpoint/2010/main" val="125680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F2F751-1F6C-BA54-C318-D13D0B39C2C3}"/>
              </a:ext>
            </a:extLst>
          </p:cNvPr>
          <p:cNvSpPr txBox="1"/>
          <p:nvPr/>
        </p:nvSpPr>
        <p:spPr>
          <a:xfrm>
            <a:off x="239985" y="2551837"/>
            <a:ext cx="11686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 can’t hardly wait.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178C0C-37F6-5D63-178E-7B7A588D0BD1}"/>
              </a:ext>
            </a:extLst>
          </p:cNvPr>
          <p:cNvSpPr txBox="1"/>
          <p:nvPr/>
        </p:nvSpPr>
        <p:spPr>
          <a:xfrm>
            <a:off x="356438" y="516750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“can’t” is a negator, but “hardly” is not a negator. </a:t>
            </a:r>
          </a:p>
          <a:p>
            <a:pPr algn="ctr"/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“hardly” means “barely,” so the sentence means “I can barely wait,”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which is still a negative tone but not a logical double negative.</a:t>
            </a:r>
          </a:p>
        </p:txBody>
      </p:sp>
    </p:spTree>
    <p:extLst>
      <p:ext uri="{BB962C8B-B14F-4D97-AF65-F5344CB8AC3E}">
        <p14:creationId xmlns:p14="http://schemas.microsoft.com/office/powerpoint/2010/main" val="82458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52BE45-9B13-B949-EE69-29ECCC92F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C8EA17B-8557-EC62-8E2B-378E707CC2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363595A-080B-63FB-EEEE-26B5B776E606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0E253-354F-D39F-C467-D5804F5B3898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contains a double negative.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01A7A7-D3A4-F2AF-2E35-5BF1B57E8FDC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He can't never be on time.</a:t>
            </a:r>
          </a:p>
        </p:txBody>
      </p:sp>
    </p:spTree>
    <p:extLst>
      <p:ext uri="{BB962C8B-B14F-4D97-AF65-F5344CB8AC3E}">
        <p14:creationId xmlns:p14="http://schemas.microsoft.com/office/powerpoint/2010/main" val="27779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A77D31-BFAD-ABD5-2BF4-8BFD772C5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E08AC3-0F19-8EC8-4EFE-A96BDE6C82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518E1-51BC-2804-A4B6-CB28C6DB17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303A4C-198E-6FF6-8163-1B5A06C9016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6A8FDB59-F465-B363-8E6A-271173C30C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5F06CE-37BF-FFA8-CD11-1A9337691659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He can't never be on time.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DC4861-701F-25ED-261F-CB7CDC054193}"/>
              </a:ext>
            </a:extLst>
          </p:cNvPr>
          <p:cNvSpPr txBox="1"/>
          <p:nvPr/>
        </p:nvSpPr>
        <p:spPr>
          <a:xfrm>
            <a:off x="356438" y="516750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“can’t” and “never” are both negators!</a:t>
            </a:r>
          </a:p>
          <a:p>
            <a:pPr algn="ctr"/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He can't never be on time. = He can be on time.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Is this what the writer meant?</a:t>
            </a:r>
          </a:p>
        </p:txBody>
      </p:sp>
    </p:spTree>
    <p:extLst>
      <p:ext uri="{BB962C8B-B14F-4D97-AF65-F5344CB8AC3E}">
        <p14:creationId xmlns:p14="http://schemas.microsoft.com/office/powerpoint/2010/main" val="363453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EB98F-908B-ACF1-7CB1-9A258B42A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2F6FCFF-AB08-5E70-45EB-CE783BE90D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F3E286C-191B-1E49-185E-A20FA473B613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D228CA-C003-87D8-39DA-DA02CDE21914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fix the sentence?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D1B6E4-9DC1-B93B-A8B8-A702A750EF91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He can't never be on time.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=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6C82BC-B0BB-7197-B461-4ACBE81E898F}"/>
              </a:ext>
            </a:extLst>
          </p:cNvPr>
          <p:cNvSpPr txBox="1"/>
          <p:nvPr/>
        </p:nvSpPr>
        <p:spPr>
          <a:xfrm>
            <a:off x="297722" y="3762155"/>
            <a:ext cx="11596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He is never on time.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OR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He can’t be on time.</a:t>
            </a:r>
          </a:p>
        </p:txBody>
      </p:sp>
    </p:spTree>
    <p:extLst>
      <p:ext uri="{BB962C8B-B14F-4D97-AF65-F5344CB8AC3E}">
        <p14:creationId xmlns:p14="http://schemas.microsoft.com/office/powerpoint/2010/main" val="352225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contains a double negative.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It’s not impossible.</a:t>
            </a:r>
          </a:p>
        </p:txBody>
      </p:sp>
    </p:spTree>
    <p:extLst>
      <p:ext uri="{BB962C8B-B14F-4D97-AF65-F5344CB8AC3E}">
        <p14:creationId xmlns:p14="http://schemas.microsoft.com/office/powerpoint/2010/main" val="84244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8" y="2218421"/>
            <a:ext cx="1168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It’s not impossible.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3A9102-D5DD-1626-4DE6-FC56CE92FC2D}"/>
              </a:ext>
            </a:extLst>
          </p:cNvPr>
          <p:cNvSpPr txBox="1"/>
          <p:nvPr/>
        </p:nvSpPr>
        <p:spPr>
          <a:xfrm>
            <a:off x="356438" y="516750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“not” is a negator, but “impossible” is not a negator. </a:t>
            </a:r>
          </a:p>
          <a:p>
            <a:pPr algn="ctr"/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This means “possible,”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but it’s not considered incorrect because it’s a way to soften certainty.</a:t>
            </a:r>
          </a:p>
        </p:txBody>
      </p:sp>
    </p:spTree>
    <p:extLst>
      <p:ext uri="{BB962C8B-B14F-4D97-AF65-F5344CB8AC3E}">
        <p14:creationId xmlns:p14="http://schemas.microsoft.com/office/powerpoint/2010/main" val="41422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contains a double negative.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She isn't doing nothing.</a:t>
            </a:r>
          </a:p>
        </p:txBody>
      </p:sp>
    </p:spTree>
    <p:extLst>
      <p:ext uri="{BB962C8B-B14F-4D97-AF65-F5344CB8AC3E}">
        <p14:creationId xmlns:p14="http://schemas.microsoft.com/office/powerpoint/2010/main" val="46892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0F62AE-C39E-6852-7986-19A916441896}"/>
              </a:ext>
            </a:extLst>
          </p:cNvPr>
          <p:cNvSpPr txBox="1"/>
          <p:nvPr/>
        </p:nvSpPr>
        <p:spPr>
          <a:xfrm>
            <a:off x="324117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“During the chaos"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During the chaos 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CA9789-71DB-12B0-DA85-255E162398AE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She isn't doing nothing.</a:t>
            </a:r>
          </a:p>
        </p:txBody>
      </p:sp>
      <p:sp>
        <p:nvSpPr>
          <p:cNvPr id="6" name="Rectangle: Rounded Corners 5">
            <a:hlinkClick r:id="rId6"/>
            <a:extLst>
              <a:ext uri="{FF2B5EF4-FFF2-40B4-BE49-F238E27FC236}">
                <a16:creationId xmlns:a16="http://schemas.microsoft.com/office/drawing/2014/main" id="{ECBC77A1-A1B4-470F-4CAF-9062137C588A}"/>
              </a:ext>
            </a:extLst>
          </p:cNvPr>
          <p:cNvSpPr/>
          <p:nvPr/>
        </p:nvSpPr>
        <p:spPr>
          <a:xfrm>
            <a:off x="3343490" y="359506"/>
            <a:ext cx="5530727" cy="40862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45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Double Negatives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2868EF3-E5E1-9E5A-DAFE-6631C7CBB5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C38157E-E768-F25D-3720-8AD36614DDA4}"/>
              </a:ext>
            </a:extLst>
          </p:cNvPr>
          <p:cNvSpPr txBox="1">
            <a:spLocks/>
          </p:cNvSpPr>
          <p:nvPr/>
        </p:nvSpPr>
        <p:spPr>
          <a:xfrm>
            <a:off x="407482" y="339635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“negator” is?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E075384-6E73-B2FC-98CE-4302C9AD4B3D}"/>
              </a:ext>
            </a:extLst>
          </p:cNvPr>
          <p:cNvSpPr txBox="1">
            <a:spLocks/>
          </p:cNvSpPr>
          <p:nvPr/>
        </p:nvSpPr>
        <p:spPr>
          <a:xfrm>
            <a:off x="5200650" y="1825625"/>
            <a:ext cx="6583867" cy="478472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most common negators are: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nothing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nobody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neither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D52FDA-91E7-69E8-6E63-B7E121DDD6C4}"/>
              </a:ext>
            </a:extLst>
          </p:cNvPr>
          <p:cNvSpPr txBox="1"/>
          <p:nvPr/>
        </p:nvSpPr>
        <p:spPr>
          <a:xfrm>
            <a:off x="407482" y="1825625"/>
            <a:ext cx="441216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 negator is a word that means 'no' or 'not'.</a:t>
            </a:r>
          </a:p>
        </p:txBody>
      </p:sp>
      <p:pic>
        <p:nvPicPr>
          <p:cNvPr id="11" name="Picture 10" descr="A cartoon character with a hat and a wand&#10;&#10;AI-generated content may be incorrect.">
            <a:extLst>
              <a:ext uri="{FF2B5EF4-FFF2-40B4-BE49-F238E27FC236}">
                <a16:creationId xmlns:a16="http://schemas.microsoft.com/office/drawing/2014/main" id="{04852432-DF78-D5A9-6F1B-E8D8F8B908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0" y="3667606"/>
            <a:ext cx="3171825" cy="30850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41B489D-2CFE-487F-54AB-EBDB23BCDC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F5A7B5D-8204-E1BF-8DDA-59C5F7B2D0C8}"/>
              </a:ext>
            </a:extLst>
          </p:cNvPr>
          <p:cNvSpPr txBox="1">
            <a:spLocks/>
          </p:cNvSpPr>
          <p:nvPr/>
        </p:nvSpPr>
        <p:spPr>
          <a:xfrm>
            <a:off x="483682" y="339635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Double Trouble!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C81BF2-208B-5545-E4D1-9ABFDCFD321A}"/>
              </a:ext>
            </a:extLst>
          </p:cNvPr>
          <p:cNvSpPr txBox="1"/>
          <p:nvPr/>
        </p:nvSpPr>
        <p:spPr>
          <a:xfrm>
            <a:off x="483682" y="1679516"/>
            <a:ext cx="11377034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 </a:t>
            </a:r>
            <a:r>
              <a:rPr lang="en-GB" sz="3200" i="1" u="sng" dirty="0">
                <a:solidFill>
                  <a:schemeClr val="bg1"/>
                </a:solidFill>
              </a:rPr>
              <a:t>double negative</a:t>
            </a:r>
            <a:r>
              <a:rPr lang="en-GB" sz="3200" dirty="0">
                <a:solidFill>
                  <a:schemeClr val="bg1"/>
                </a:solidFill>
              </a:rPr>
              <a:t> is when you use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TWO negators in the same part of a sentence.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DFC62E-7281-F817-56C7-3AF151EDC58E}"/>
              </a:ext>
            </a:extLst>
          </p:cNvPr>
          <p:cNvSpPr txBox="1">
            <a:spLocks/>
          </p:cNvSpPr>
          <p:nvPr/>
        </p:nvSpPr>
        <p:spPr>
          <a:xfrm>
            <a:off x="518066" y="4019165"/>
            <a:ext cx="11377034" cy="92233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did not see nobody.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2C9098-A4F8-54E2-C3E3-9A8F043A8D84}"/>
              </a:ext>
            </a:extLst>
          </p:cNvPr>
          <p:cNvSpPr txBox="1"/>
          <p:nvPr/>
        </p:nvSpPr>
        <p:spPr>
          <a:xfrm>
            <a:off x="518066" y="3094992"/>
            <a:ext cx="11377034" cy="64698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many negators are in this sentence?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EF582B3-FD38-EFE0-C70F-7F8ED6DD39FE}"/>
              </a:ext>
            </a:extLst>
          </p:cNvPr>
          <p:cNvSpPr txBox="1">
            <a:spLocks/>
          </p:cNvSpPr>
          <p:nvPr/>
        </p:nvSpPr>
        <p:spPr>
          <a:xfrm>
            <a:off x="2341057" y="5218690"/>
            <a:ext cx="3212018" cy="80341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Negator 1: not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3256C0D-2B9B-84B0-E6D4-696B6C41A2CF}"/>
              </a:ext>
            </a:extLst>
          </p:cNvPr>
          <p:cNvSpPr txBox="1">
            <a:spLocks/>
          </p:cNvSpPr>
          <p:nvPr/>
        </p:nvSpPr>
        <p:spPr>
          <a:xfrm>
            <a:off x="6960682" y="5218690"/>
            <a:ext cx="3212018" cy="80341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Negator 2: nobody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6DB4FE3-86BF-CFB7-D359-A2918746B628}"/>
              </a:ext>
            </a:extLst>
          </p:cNvPr>
          <p:cNvSpPr/>
          <p:nvPr/>
        </p:nvSpPr>
        <p:spPr>
          <a:xfrm rot="18685538">
            <a:off x="4582320" y="4858969"/>
            <a:ext cx="903402" cy="35883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39AA5F0-4744-B560-092D-D4A7AD4E6EBD}"/>
              </a:ext>
            </a:extLst>
          </p:cNvPr>
          <p:cNvSpPr/>
          <p:nvPr/>
        </p:nvSpPr>
        <p:spPr>
          <a:xfrm rot="13802166">
            <a:off x="6933299" y="4900678"/>
            <a:ext cx="903402" cy="35883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D03BB-B182-AF1B-E2A8-E36473282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568C349-257B-8652-6388-DD260E00F1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67AAE53-2BFC-45D7-3513-582257F61A21}"/>
              </a:ext>
            </a:extLst>
          </p:cNvPr>
          <p:cNvSpPr txBox="1">
            <a:spLocks/>
          </p:cNvSpPr>
          <p:nvPr/>
        </p:nvSpPr>
        <p:spPr>
          <a:xfrm>
            <a:off x="483682" y="339635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Double Trouble!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2A6C724-51F3-28FA-C426-631B61B00B9F}"/>
              </a:ext>
            </a:extLst>
          </p:cNvPr>
          <p:cNvSpPr txBox="1">
            <a:spLocks/>
          </p:cNvSpPr>
          <p:nvPr/>
        </p:nvSpPr>
        <p:spPr>
          <a:xfrm>
            <a:off x="518066" y="1749927"/>
            <a:ext cx="11308266" cy="92233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 like in maths, two negatives make a POSITIVE!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8A94970-092C-79D3-0CC6-08F125EEA79C}"/>
              </a:ext>
            </a:extLst>
          </p:cNvPr>
          <p:cNvSpPr txBox="1">
            <a:spLocks/>
          </p:cNvSpPr>
          <p:nvPr/>
        </p:nvSpPr>
        <p:spPr>
          <a:xfrm>
            <a:off x="518066" y="5913436"/>
            <a:ext cx="11377035" cy="80341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did not see nobody = I saw somebody!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70B5A50-CC6A-54F1-0794-022841E06EFE}"/>
              </a:ext>
            </a:extLst>
          </p:cNvPr>
          <p:cNvSpPr txBox="1">
            <a:spLocks/>
          </p:cNvSpPr>
          <p:nvPr/>
        </p:nvSpPr>
        <p:spPr>
          <a:xfrm>
            <a:off x="518066" y="3291379"/>
            <a:ext cx="11377034" cy="92233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did not see nobody.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5B7B268-8733-55BA-2D67-BEC6A81319D3}"/>
              </a:ext>
            </a:extLst>
          </p:cNvPr>
          <p:cNvSpPr txBox="1">
            <a:spLocks/>
          </p:cNvSpPr>
          <p:nvPr/>
        </p:nvSpPr>
        <p:spPr>
          <a:xfrm>
            <a:off x="2341057" y="4490904"/>
            <a:ext cx="3212018" cy="80341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Negator 1: not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EA9383-E1A6-9283-5F6E-7300A9546B64}"/>
              </a:ext>
            </a:extLst>
          </p:cNvPr>
          <p:cNvSpPr txBox="1">
            <a:spLocks/>
          </p:cNvSpPr>
          <p:nvPr/>
        </p:nvSpPr>
        <p:spPr>
          <a:xfrm>
            <a:off x="6960682" y="4490904"/>
            <a:ext cx="3212018" cy="80341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Negator 2: nobody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5D6CE3C-A26A-3D77-C8FB-51FB5F694467}"/>
              </a:ext>
            </a:extLst>
          </p:cNvPr>
          <p:cNvSpPr/>
          <p:nvPr/>
        </p:nvSpPr>
        <p:spPr>
          <a:xfrm rot="18685538">
            <a:off x="4582320" y="4131183"/>
            <a:ext cx="903402" cy="35883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32A61D1-A5D0-7892-B897-EC9413BCF516}"/>
              </a:ext>
            </a:extLst>
          </p:cNvPr>
          <p:cNvSpPr/>
          <p:nvPr/>
        </p:nvSpPr>
        <p:spPr>
          <a:xfrm rot="13802166">
            <a:off x="6933299" y="4172892"/>
            <a:ext cx="903402" cy="35883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876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8" y="1591529"/>
            <a:ext cx="11377035" cy="3371136"/>
          </a:xfrm>
          <a:prstGeom prst="roundRect">
            <a:avLst>
              <a:gd name="adj" fmla="val 12711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Standard English is considered the correct way of writing. </a:t>
            </a:r>
          </a:p>
          <a:p>
            <a:pPr algn="ctr"/>
            <a:endParaRPr lang="en-GB" sz="3200" dirty="0">
              <a:solidFill>
                <a:schemeClr val="bg1"/>
              </a:solidFill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There is no slang and rarely any apostrophes of omission.</a:t>
            </a:r>
          </a:p>
          <a:p>
            <a:pPr algn="ctr"/>
            <a:endParaRPr lang="en-GB" sz="3200" dirty="0">
              <a:solidFill>
                <a:schemeClr val="bg1"/>
              </a:solidFill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should be used in all formal situations.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63CF5F-7923-B21F-AD7B-247970368E2A}"/>
              </a:ext>
            </a:extLst>
          </p:cNvPr>
          <p:cNvSpPr txBox="1">
            <a:spLocks/>
          </p:cNvSpPr>
          <p:nvPr/>
        </p:nvSpPr>
        <p:spPr>
          <a:xfrm>
            <a:off x="407478" y="444235"/>
            <a:ext cx="11377035" cy="95190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what is Standard English?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B0E029-FFC8-A8DF-8D94-9D5F160B7FE4}"/>
              </a:ext>
            </a:extLst>
          </p:cNvPr>
          <p:cNvSpPr txBox="1">
            <a:spLocks/>
          </p:cNvSpPr>
          <p:nvPr/>
        </p:nvSpPr>
        <p:spPr>
          <a:xfrm>
            <a:off x="407478" y="5158056"/>
            <a:ext cx="11377035" cy="95190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Double negatives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Standard English!</a:t>
            </a:r>
          </a:p>
        </p:txBody>
      </p: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contains a double negative.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 don't have no money.</a:t>
            </a:r>
          </a:p>
        </p:txBody>
      </p:sp>
    </p:spTree>
    <p:extLst>
      <p:ext uri="{BB962C8B-B14F-4D97-AF65-F5344CB8AC3E}">
        <p14:creationId xmlns:p14="http://schemas.microsoft.com/office/powerpoint/2010/main" val="23431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56438" y="516750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“don’t” and “no” are both negators!</a:t>
            </a:r>
          </a:p>
          <a:p>
            <a:pPr algn="ctr"/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I don’t have no money. = I have money.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Is this what the writer meant?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9806D9-4DCE-E78A-7486-024980EF4D0E}"/>
              </a:ext>
            </a:extLst>
          </p:cNvPr>
          <p:cNvSpPr txBox="1"/>
          <p:nvPr/>
        </p:nvSpPr>
        <p:spPr>
          <a:xfrm>
            <a:off x="297723" y="2284827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 don't have no money.</a:t>
            </a:r>
          </a:p>
        </p:txBody>
      </p:sp>
    </p:spTree>
    <p:extLst>
      <p:ext uri="{BB962C8B-B14F-4D97-AF65-F5344CB8AC3E}">
        <p14:creationId xmlns:p14="http://schemas.microsoft.com/office/powerpoint/2010/main" val="158968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C58E-64C1-370F-4D70-A34E934BB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1F11A88-499F-6FB3-DDBF-4B1A3094D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A539678-F2C8-3E66-EF9C-A753B51218C5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77C1BC-41FD-0690-B07A-63F453FC1471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fix the sentence?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099B40-3A99-4166-FF82-052C2918E593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 don't have no money.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=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DEFD3C-1FF5-4B85-44F5-4AE51996187F}"/>
              </a:ext>
            </a:extLst>
          </p:cNvPr>
          <p:cNvSpPr txBox="1"/>
          <p:nvPr/>
        </p:nvSpPr>
        <p:spPr>
          <a:xfrm>
            <a:off x="297722" y="3762155"/>
            <a:ext cx="11596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 don’t have money. 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OR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 have no money.</a:t>
            </a:r>
          </a:p>
        </p:txBody>
      </p:sp>
    </p:spTree>
    <p:extLst>
      <p:ext uri="{BB962C8B-B14F-4D97-AF65-F5344CB8AC3E}">
        <p14:creationId xmlns:p14="http://schemas.microsoft.com/office/powerpoint/2010/main" val="285431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730</Words>
  <Application>Microsoft Office PowerPoint</Application>
  <PresentationFormat>Widescreen</PresentationFormat>
  <Paragraphs>89</Paragraphs>
  <Slides>18</Slides>
  <Notes>3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Andika</vt:lpstr>
      <vt:lpstr>Office Theme</vt:lpstr>
      <vt:lpstr> How to Use this PowerPoint</vt:lpstr>
      <vt:lpstr>Double Negatives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2025-12-22T09:15:06Z</dcterms:modified>
</cp:coreProperties>
</file>