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2593" r:id="rId2"/>
    <p:sldId id="274" r:id="rId3"/>
    <p:sldId id="2584" r:id="rId4"/>
    <p:sldId id="2585" r:id="rId5"/>
    <p:sldId id="2587" r:id="rId6"/>
    <p:sldId id="2590" r:id="rId7"/>
    <p:sldId id="2591" r:id="rId8"/>
    <p:sldId id="2592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9924E3-8B67-4234-AC45-985E0F8FBAA6}" v="2" dt="2025-12-09T15:04:14.7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1182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Please check the link and the contents prior to your lesson.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3072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1UP9OqozTOg?start=12&amp;feature=oembed" TargetMode="External"/><Relationship Id="rId6" Type="http://schemas.openxmlformats.org/officeDocument/2006/relationships/hyperlink" Target="https://www.youtube.com/shorts/1UP9OqozTOg?t=12&amp;feature=share" TargetMode="External"/><Relationship Id="rId5" Type="http://schemas.openxmlformats.org/officeDocument/2006/relationships/hyperlink" Target="https://www.youtube.com/shorts/1UP9OqozTOg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2924" y="2135579"/>
            <a:ext cx="11106149" cy="17722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Received Pronunciation (RP)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CD24D-9112-BF0E-7C53-F990CD94F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480A339F-F92B-3EF2-71BF-3865472298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5A02BC5-5F70-14B2-813D-5B36C9AC3CA8}"/>
              </a:ext>
            </a:extLst>
          </p:cNvPr>
          <p:cNvSpPr txBox="1">
            <a:spLocks/>
          </p:cNvSpPr>
          <p:nvPr/>
        </p:nvSpPr>
        <p:spPr>
          <a:xfrm>
            <a:off x="407481" y="247073"/>
            <a:ext cx="11377035" cy="9628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accent 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81C8BE-1BD3-A9DA-F59A-12B88867749A}"/>
              </a:ext>
            </a:extLst>
          </p:cNvPr>
          <p:cNvSpPr txBox="1">
            <a:spLocks/>
          </p:cNvSpPr>
          <p:nvPr/>
        </p:nvSpPr>
        <p:spPr>
          <a:xfrm>
            <a:off x="407481" y="5353625"/>
            <a:ext cx="11377034" cy="970975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we have more than one accent in the room?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026615-E347-DD36-CA6B-DB8A9A220236}"/>
              </a:ext>
            </a:extLst>
          </p:cNvPr>
          <p:cNvSpPr txBox="1">
            <a:spLocks/>
          </p:cNvSpPr>
          <p:nvPr/>
        </p:nvSpPr>
        <p:spPr>
          <a:xfrm>
            <a:off x="407481" y="1380547"/>
            <a:ext cx="11377035" cy="2200853"/>
          </a:xfrm>
          <a:prstGeom prst="roundRect">
            <a:avLst>
              <a:gd name="adj" fmla="val 556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accent is how someone speaks.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usually influenced by where they grow up,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their native language and identity.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5A7EB67-114F-3B51-CB45-1F3CDF8C702F}"/>
              </a:ext>
            </a:extLst>
          </p:cNvPr>
          <p:cNvSpPr txBox="1">
            <a:spLocks/>
          </p:cNvSpPr>
          <p:nvPr/>
        </p:nvSpPr>
        <p:spPr>
          <a:xfrm>
            <a:off x="1266950" y="3839151"/>
            <a:ext cx="9658094" cy="125672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accents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as equally correct, and they add to the richness of our surroundings.</a:t>
            </a:r>
          </a:p>
        </p:txBody>
      </p:sp>
    </p:spTree>
    <p:extLst>
      <p:ext uri="{BB962C8B-B14F-4D97-AF65-F5344CB8AC3E}">
        <p14:creationId xmlns:p14="http://schemas.microsoft.com/office/powerpoint/2010/main" val="187652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74D2DF-A093-D576-CF8F-81F0FCB09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C6E9EAB7-9029-7AA4-5934-1E988BD3E5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hlinkClick r:id="rId5"/>
            <a:extLst>
              <a:ext uri="{FF2B5EF4-FFF2-40B4-BE49-F238E27FC236}">
                <a16:creationId xmlns:a16="http://schemas.microsoft.com/office/drawing/2014/main" id="{D3F1267E-FE1E-D745-9290-D3F0B7C16AE9}"/>
              </a:ext>
            </a:extLst>
          </p:cNvPr>
          <p:cNvSpPr txBox="1">
            <a:spLocks/>
          </p:cNvSpPr>
          <p:nvPr/>
        </p:nvSpPr>
        <p:spPr>
          <a:xfrm>
            <a:off x="454204" y="1876425"/>
            <a:ext cx="7272978" cy="155257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a short video with a few different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  <a:hlinkClick r:id="rId6"/>
              </a:rPr>
              <a:t>accents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892D5AA-B1BB-3C2A-6797-99CB7ED9F729}"/>
              </a:ext>
            </a:extLst>
          </p:cNvPr>
          <p:cNvSpPr txBox="1">
            <a:spLocks/>
          </p:cNvSpPr>
          <p:nvPr/>
        </p:nvSpPr>
        <p:spPr>
          <a:xfrm>
            <a:off x="454204" y="422698"/>
            <a:ext cx="7272978" cy="118503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loads of accents in the UK alone!</a:t>
            </a:r>
          </a:p>
        </p:txBody>
      </p:sp>
      <p:pic>
        <p:nvPicPr>
          <p:cNvPr id="18" name="Online Media 17" title="An Introduction to some accents from around the UK! #shorts">
            <a:hlinkClick r:id="" action="ppaction://media"/>
            <a:extLst>
              <a:ext uri="{FF2B5EF4-FFF2-40B4-BE49-F238E27FC236}">
                <a16:creationId xmlns:a16="http://schemas.microsoft.com/office/drawing/2014/main" id="{4B013872-BFA1-282A-6C8D-A1B3A216AEA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8167749" y="422699"/>
            <a:ext cx="3428049" cy="606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34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7" y="3602185"/>
            <a:ext cx="11377035" cy="1160562"/>
          </a:xfrm>
          <a:prstGeom prst="roundRect">
            <a:avLst>
              <a:gd name="adj" fmla="val 12711"/>
            </a:avLst>
          </a:prstGeom>
          <a:solidFill>
            <a:srgbClr val="7030A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RP is a clear accent used in formal settings such as news broadcasts for consistent communication.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63CF5F-7923-B21F-AD7B-247970368E2A}"/>
              </a:ext>
            </a:extLst>
          </p:cNvPr>
          <p:cNvSpPr txBox="1">
            <a:spLocks/>
          </p:cNvSpPr>
          <p:nvPr/>
        </p:nvSpPr>
        <p:spPr>
          <a:xfrm>
            <a:off x="407478" y="444235"/>
            <a:ext cx="11377035" cy="192749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an accent called “Received Pronunciation”, which is often abbreviated to RP.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88E15F-3267-3E95-087E-6EB65857B2AD}"/>
              </a:ext>
            </a:extLst>
          </p:cNvPr>
          <p:cNvSpPr txBox="1"/>
          <p:nvPr/>
        </p:nvSpPr>
        <p:spPr>
          <a:xfrm>
            <a:off x="407476" y="2671945"/>
            <a:ext cx="11377035" cy="630019"/>
          </a:xfrm>
          <a:prstGeom prst="roundRect">
            <a:avLst>
              <a:gd name="adj" fmla="val 12711"/>
            </a:avLst>
          </a:prstGeom>
          <a:solidFill>
            <a:srgbClr val="00206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RP is a non-regional accent.</a:t>
            </a:r>
          </a:p>
        </p:txBody>
      </p: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76082-0EB3-ECA6-1558-6717D9157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612ED92-00F4-B3F5-F52E-4DE3962A3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510771-ABF4-53B6-76F4-A42D2E5377C1}"/>
              </a:ext>
            </a:extLst>
          </p:cNvPr>
          <p:cNvSpPr txBox="1">
            <a:spLocks/>
          </p:cNvSpPr>
          <p:nvPr/>
        </p:nvSpPr>
        <p:spPr>
          <a:xfrm>
            <a:off x="407481" y="247073"/>
            <a:ext cx="11377035" cy="9628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E7B563-D820-95F7-83FF-F71199D67113}"/>
              </a:ext>
            </a:extLst>
          </p:cNvPr>
          <p:cNvSpPr txBox="1">
            <a:spLocks/>
          </p:cNvSpPr>
          <p:nvPr/>
        </p:nvSpPr>
        <p:spPr>
          <a:xfrm>
            <a:off x="407480" y="4185171"/>
            <a:ext cx="11377033" cy="970975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RP emphasizes clear consonant pronunciation,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especially the 't' in words like 'better' and 'water'.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1BCBB5-2A87-552D-6197-207C31B7FF39}"/>
              </a:ext>
            </a:extLst>
          </p:cNvPr>
          <p:cNvSpPr txBox="1">
            <a:spLocks/>
          </p:cNvSpPr>
          <p:nvPr/>
        </p:nvSpPr>
        <p:spPr>
          <a:xfrm>
            <a:off x="407481" y="1380547"/>
            <a:ext cx="11377035" cy="1102771"/>
          </a:xfrm>
          <a:prstGeom prst="roundRect">
            <a:avLst>
              <a:gd name="adj" fmla="val 556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RP emphasizes clear pronunciation, helping listeners understand every word distinctly and easily.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839E339-D7E9-BEFE-3371-A4B7D22B1591}"/>
              </a:ext>
            </a:extLst>
          </p:cNvPr>
          <p:cNvSpPr txBox="1">
            <a:spLocks/>
          </p:cNvSpPr>
          <p:nvPr/>
        </p:nvSpPr>
        <p:spPr>
          <a:xfrm>
            <a:off x="407482" y="2653901"/>
            <a:ext cx="11377034" cy="125672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RP uses distinct vowel sounds, such as the long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'a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 in 'grass', differentiating it from regional accents.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4E4A9C-0780-4C47-648A-E01598F78298}"/>
              </a:ext>
            </a:extLst>
          </p:cNvPr>
          <p:cNvSpPr txBox="1">
            <a:spLocks/>
          </p:cNvSpPr>
          <p:nvPr/>
        </p:nvSpPr>
        <p:spPr>
          <a:xfrm>
            <a:off x="407480" y="5382691"/>
            <a:ext cx="11377035" cy="9628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say a sentence with a RP accent?</a:t>
            </a:r>
          </a:p>
        </p:txBody>
      </p:sp>
    </p:spTree>
    <p:extLst>
      <p:ext uri="{BB962C8B-B14F-4D97-AF65-F5344CB8AC3E}">
        <p14:creationId xmlns:p14="http://schemas.microsoft.com/office/powerpoint/2010/main" val="192004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208C89-BD61-60AC-D47F-1BD18734F7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F18F49D-ADB3-DD2D-025F-9713BC58A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57441EC-B0F6-C008-182F-DEC68433DBB8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7C8411-5834-56D4-0217-7D72BB50073A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read this alliterative sentence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a Northern English accent and in RP?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5D60BC-C5E5-CF6D-A23D-CCA8DAA8D5A1}"/>
              </a:ext>
            </a:extLst>
          </p:cNvPr>
          <p:cNvSpPr txBox="1"/>
          <p:nvPr/>
        </p:nvSpPr>
        <p:spPr>
          <a:xfrm>
            <a:off x="252549" y="2103852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Grant’s aunt plants grass in 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vast class.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6A0F17-DA5F-054F-CBDA-B26F9CF46BC3}"/>
              </a:ext>
            </a:extLst>
          </p:cNvPr>
          <p:cNvSpPr txBox="1"/>
          <p:nvPr/>
        </p:nvSpPr>
        <p:spPr>
          <a:xfrm>
            <a:off x="600891" y="4357683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RP, aunt, plant, grass, vast, and class all share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long /a/ sound.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5815C1-3533-B5D5-040A-CEEE9D008458}"/>
              </a:ext>
            </a:extLst>
          </p:cNvPr>
          <p:cNvSpPr txBox="1"/>
          <p:nvPr/>
        </p:nvSpPr>
        <p:spPr>
          <a:xfrm>
            <a:off x="600891" y="5434901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many Northern English accents, these words use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short /a/ sound, breaking the rhythm.</a:t>
            </a:r>
          </a:p>
        </p:txBody>
      </p:sp>
    </p:spTree>
    <p:extLst>
      <p:ext uri="{BB962C8B-B14F-4D97-AF65-F5344CB8AC3E}">
        <p14:creationId xmlns:p14="http://schemas.microsoft.com/office/powerpoint/2010/main" val="34898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A1102E-6114-3989-3D13-A847A17C5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F82E28B-F88E-E4F4-B58D-B6E93D92FC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7027B2B-9684-B26B-E8F9-0847DD914E0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8BC24A-2C43-7455-AA00-3F0088A50DB5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read this alliterative sentence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your own accent and in RP?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78BC0E-6612-94EE-49C4-BCB85D161266}"/>
              </a:ext>
            </a:extLst>
          </p:cNvPr>
          <p:cNvSpPr txBox="1"/>
          <p:nvPr/>
        </p:nvSpPr>
        <p:spPr>
          <a:xfrm>
            <a:off x="90352" y="2500317"/>
            <a:ext cx="11596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Betty bought a bit of bitter butter.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2C8F1E-1842-7B04-C6DF-3B35BE69E82D}"/>
              </a:ext>
            </a:extLst>
          </p:cNvPr>
          <p:cNvSpPr txBox="1"/>
          <p:nvPr/>
        </p:nvSpPr>
        <p:spPr>
          <a:xfrm>
            <a:off x="600891" y="4357683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RP speakers clearly pronounce the “t”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Betty, bit, bitter, and butter.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1E6C5B-8D65-6B28-D49A-E1AAA59B85C7}"/>
              </a:ext>
            </a:extLst>
          </p:cNvPr>
          <p:cNvSpPr txBox="1"/>
          <p:nvPr/>
        </p:nvSpPr>
        <p:spPr>
          <a:xfrm>
            <a:off x="600891" y="5434901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many English accents, the “t” is softened or dropped, making it harder to say fast.</a:t>
            </a: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3FEC49BE-AC6D-352F-DFC4-BE9554674207}"/>
              </a:ext>
            </a:extLst>
          </p:cNvPr>
          <p:cNvSpPr/>
          <p:nvPr/>
        </p:nvSpPr>
        <p:spPr>
          <a:xfrm>
            <a:off x="3330635" y="148720"/>
            <a:ext cx="5530727" cy="40862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16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427</Words>
  <Application>Microsoft Office PowerPoint</Application>
  <PresentationFormat>Widescreen</PresentationFormat>
  <Paragraphs>34</Paragraphs>
  <Slides>8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Received Pronunciation (RP)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2025-12-22T09:13:53Z</dcterms:modified>
</cp:coreProperties>
</file>