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599" r:id="rId2"/>
    <p:sldId id="438" r:id="rId3"/>
    <p:sldId id="439" r:id="rId4"/>
    <p:sldId id="2593" r:id="rId5"/>
    <p:sldId id="2594" r:id="rId6"/>
    <p:sldId id="2595" r:id="rId7"/>
    <p:sldId id="2596" r:id="rId8"/>
    <p:sldId id="2597" r:id="rId9"/>
    <p:sldId id="2598" r:id="rId10"/>
    <p:sldId id="468" r:id="rId11"/>
    <p:sldId id="445" r:id="rId12"/>
    <p:sldId id="446" r:id="rId13"/>
    <p:sldId id="447" r:id="rId14"/>
    <p:sldId id="469" r:id="rId15"/>
    <p:sldId id="470" r:id="rId16"/>
    <p:sldId id="274" r:id="rId17"/>
    <p:sldId id="2584" r:id="rId18"/>
    <p:sldId id="2585" r:id="rId19"/>
    <p:sldId id="2587" r:id="rId20"/>
    <p:sldId id="2590" r:id="rId21"/>
    <p:sldId id="2591" r:id="rId22"/>
    <p:sldId id="2592" r:id="rId23"/>
    <p:sldId id="532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3ACCB4E-4F19-487A-AB78-325141963637}">
          <p14:sldIdLst>
            <p14:sldId id="2599"/>
            <p14:sldId id="438"/>
            <p14:sldId id="439"/>
            <p14:sldId id="2593"/>
            <p14:sldId id="2594"/>
            <p14:sldId id="2595"/>
            <p14:sldId id="2596"/>
            <p14:sldId id="2597"/>
            <p14:sldId id="2598"/>
            <p14:sldId id="468"/>
            <p14:sldId id="445"/>
            <p14:sldId id="446"/>
            <p14:sldId id="447"/>
            <p14:sldId id="469"/>
            <p14:sldId id="470"/>
            <p14:sldId id="274"/>
            <p14:sldId id="2584"/>
            <p14:sldId id="2585"/>
            <p14:sldId id="2587"/>
            <p14:sldId id="2590"/>
            <p14:sldId id="2591"/>
            <p14:sldId id="2592"/>
            <p14:sldId id="53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9694E-A457-45F4-BB36-F02CAA8320B1}" v="3" dt="2025-12-15T13:02:06.0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Please check the link and the contents prior to your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072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UP9OqozTOg?start=12&amp;feature=oembed" TargetMode="External"/><Relationship Id="rId6" Type="http://schemas.openxmlformats.org/officeDocument/2006/relationships/hyperlink" Target="https://www.youtube.com/shorts/1UP9OqozTOg?t=12&amp;feature=share" TargetMode="External"/><Relationship Id="rId5" Type="http://schemas.openxmlformats.org/officeDocument/2006/relationships/hyperlink" Target="https://www.youtube.com/shorts/1UP9OqozTOg" TargetMode="Externa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320819" y="5009345"/>
            <a:ext cx="50220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680931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91196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7496945" y="3867771"/>
            <a:ext cx="145955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2998839" y="3867771"/>
            <a:ext cx="1091380" cy="4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51090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824653" y="443215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141454" y="441400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254750" y="507491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7503840" y="3867771"/>
            <a:ext cx="162251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2998838" y="3867771"/>
            <a:ext cx="1091381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269783" y="503953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16888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3556" y="432008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688594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638341" y="3867772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2989006" y="3867771"/>
            <a:ext cx="1091381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605036" y="532348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77275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“baby”?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179528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291406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helping baby animals.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505684" y="2698240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662412" y="269824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954660" y="26982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522794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924" y="2135579"/>
            <a:ext cx="11106149" cy="17722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Received Pronunciation (RP)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CD24D-9112-BF0E-7C53-F990CD94F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480A339F-F92B-3EF2-71BF-38654722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5A02BC5-5F70-14B2-813D-5B36C9AC3CA8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accent 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81C8BE-1BD3-A9DA-F59A-12B88867749A}"/>
              </a:ext>
            </a:extLst>
          </p:cNvPr>
          <p:cNvSpPr txBox="1">
            <a:spLocks/>
          </p:cNvSpPr>
          <p:nvPr/>
        </p:nvSpPr>
        <p:spPr>
          <a:xfrm>
            <a:off x="407481" y="5353625"/>
            <a:ext cx="11377034" cy="9709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we have more than one accent in the room?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026615-E347-DD36-CA6B-DB8A9A220236}"/>
              </a:ext>
            </a:extLst>
          </p:cNvPr>
          <p:cNvSpPr txBox="1">
            <a:spLocks/>
          </p:cNvSpPr>
          <p:nvPr/>
        </p:nvSpPr>
        <p:spPr>
          <a:xfrm>
            <a:off x="407481" y="1380547"/>
            <a:ext cx="11377035" cy="2200853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accent is how someone speaks.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usually influenced by where they grow up,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native language and identity.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A7EB67-114F-3B51-CB45-1F3CDF8C702F}"/>
              </a:ext>
            </a:extLst>
          </p:cNvPr>
          <p:cNvSpPr txBox="1">
            <a:spLocks/>
          </p:cNvSpPr>
          <p:nvPr/>
        </p:nvSpPr>
        <p:spPr>
          <a:xfrm>
            <a:off x="1266950" y="3839151"/>
            <a:ext cx="9658094" cy="125672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accents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as equally correct, and they add to the richness of our surroundings.</a:t>
            </a:r>
          </a:p>
        </p:txBody>
      </p:sp>
    </p:spTree>
    <p:extLst>
      <p:ext uri="{BB962C8B-B14F-4D97-AF65-F5344CB8AC3E}">
        <p14:creationId xmlns:p14="http://schemas.microsoft.com/office/powerpoint/2010/main" val="187652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4D2DF-A093-D576-CF8F-81F0FCB09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6E9EAB7-9029-7AA4-5934-1E988BD3E5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hlinkClick r:id="rId5"/>
            <a:extLst>
              <a:ext uri="{FF2B5EF4-FFF2-40B4-BE49-F238E27FC236}">
                <a16:creationId xmlns:a16="http://schemas.microsoft.com/office/drawing/2014/main" id="{D3F1267E-FE1E-D745-9290-D3F0B7C16AE9}"/>
              </a:ext>
            </a:extLst>
          </p:cNvPr>
          <p:cNvSpPr txBox="1">
            <a:spLocks/>
          </p:cNvSpPr>
          <p:nvPr/>
        </p:nvSpPr>
        <p:spPr>
          <a:xfrm>
            <a:off x="454204" y="1876425"/>
            <a:ext cx="7272978" cy="155257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short video with a few different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  <a:hlinkClick r:id="rId6"/>
              </a:rPr>
              <a:t>accents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92D5AA-B1BB-3C2A-6797-99CB7ED9F729}"/>
              </a:ext>
            </a:extLst>
          </p:cNvPr>
          <p:cNvSpPr txBox="1">
            <a:spLocks/>
          </p:cNvSpPr>
          <p:nvPr/>
        </p:nvSpPr>
        <p:spPr>
          <a:xfrm>
            <a:off x="454204" y="422698"/>
            <a:ext cx="7272978" cy="11850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accents in the UK alone!</a:t>
            </a:r>
          </a:p>
        </p:txBody>
      </p:sp>
      <p:pic>
        <p:nvPicPr>
          <p:cNvPr id="18" name="Online Media 17" title="An Introduction to some accents from around the UK! #shorts">
            <a:hlinkClick r:id="" action="ppaction://media"/>
            <a:extLst>
              <a:ext uri="{FF2B5EF4-FFF2-40B4-BE49-F238E27FC236}">
                <a16:creationId xmlns:a16="http://schemas.microsoft.com/office/drawing/2014/main" id="{4B013872-BFA1-282A-6C8D-A1B3A216AE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8167749" y="422699"/>
            <a:ext cx="3428049" cy="606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4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7" y="3602185"/>
            <a:ext cx="11377035" cy="1160562"/>
          </a:xfrm>
          <a:prstGeom prst="roundRect">
            <a:avLst>
              <a:gd name="adj" fmla="val 12711"/>
            </a:avLst>
          </a:prstGeom>
          <a:solidFill>
            <a:srgbClr val="7030A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RP is a clear accent used in formal settings such as news broadcasts for consistent communication.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78" y="444235"/>
            <a:ext cx="11377035" cy="192749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an accent called “Received Pronunciation”, which is often abbreviated to RP.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88E15F-3267-3E95-087E-6EB65857B2AD}"/>
              </a:ext>
            </a:extLst>
          </p:cNvPr>
          <p:cNvSpPr txBox="1"/>
          <p:nvPr/>
        </p:nvSpPr>
        <p:spPr>
          <a:xfrm>
            <a:off x="407476" y="2671945"/>
            <a:ext cx="11377035" cy="630019"/>
          </a:xfrm>
          <a:prstGeom prst="roundRect">
            <a:avLst>
              <a:gd name="adj" fmla="val 12711"/>
            </a:avLst>
          </a:prstGeom>
          <a:solidFill>
            <a:srgbClr val="00206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RP is a non-regional accent.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6082-0EB3-ECA6-1558-6717D9157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612ED92-00F4-B3F5-F52E-4DE3962A3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510771-ABF4-53B6-76F4-A42D2E5377C1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E7B563-D820-95F7-83FF-F71199D67113}"/>
              </a:ext>
            </a:extLst>
          </p:cNvPr>
          <p:cNvSpPr txBox="1">
            <a:spLocks/>
          </p:cNvSpPr>
          <p:nvPr/>
        </p:nvSpPr>
        <p:spPr>
          <a:xfrm>
            <a:off x="407480" y="4185171"/>
            <a:ext cx="11377033" cy="9709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emphasizes clear consonant pronunciation,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especially the 't' in words like 'better' and 'water'.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1BCBB5-2A87-552D-6197-207C31B7FF39}"/>
              </a:ext>
            </a:extLst>
          </p:cNvPr>
          <p:cNvSpPr txBox="1">
            <a:spLocks/>
          </p:cNvSpPr>
          <p:nvPr/>
        </p:nvSpPr>
        <p:spPr>
          <a:xfrm>
            <a:off x="407481" y="1380547"/>
            <a:ext cx="11377035" cy="110277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emphasizes clear pronunciation, helping listeners understand every word distinctly and easily.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39E339-D7E9-BEFE-3371-A4B7D22B1591}"/>
              </a:ext>
            </a:extLst>
          </p:cNvPr>
          <p:cNvSpPr txBox="1">
            <a:spLocks/>
          </p:cNvSpPr>
          <p:nvPr/>
        </p:nvSpPr>
        <p:spPr>
          <a:xfrm>
            <a:off x="407482" y="2653901"/>
            <a:ext cx="11377034" cy="125672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uses distinct vowel sounds, such as the long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'a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 in 'grass', differentiating it from regional accents.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4E4A9C-0780-4C47-648A-E01598F78298}"/>
              </a:ext>
            </a:extLst>
          </p:cNvPr>
          <p:cNvSpPr txBox="1">
            <a:spLocks/>
          </p:cNvSpPr>
          <p:nvPr/>
        </p:nvSpPr>
        <p:spPr>
          <a:xfrm>
            <a:off x="407480" y="5382691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a sentence with a RP accent?</a:t>
            </a:r>
          </a:p>
        </p:txBody>
      </p:sp>
    </p:spTree>
    <p:extLst>
      <p:ext uri="{BB962C8B-B14F-4D97-AF65-F5344CB8AC3E}">
        <p14:creationId xmlns:p14="http://schemas.microsoft.com/office/powerpoint/2010/main" val="192004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08C89-BD61-60AC-D47F-1BD18734F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F18F49D-ADB3-DD2D-025F-9713BC58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7441EC-B0F6-C008-182F-DEC68433DBB8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7C8411-5834-56D4-0217-7D72BB50073A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read this alliterative sentence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 Northern English accent and in RP?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D60BC-C5E5-CF6D-A23D-CCA8DAA8D5A1}"/>
              </a:ext>
            </a:extLst>
          </p:cNvPr>
          <p:cNvSpPr txBox="1"/>
          <p:nvPr/>
        </p:nvSpPr>
        <p:spPr>
          <a:xfrm>
            <a:off x="252549" y="2103852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Grant’s aunt plants grass in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vast class.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6A0F17-DA5F-054F-CBDA-B26F9CF46BC3}"/>
              </a:ext>
            </a:extLst>
          </p:cNvPr>
          <p:cNvSpPr txBox="1"/>
          <p:nvPr/>
        </p:nvSpPr>
        <p:spPr>
          <a:xfrm>
            <a:off x="600891" y="4357683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RP, aunt, plant, grass, vast, and class all share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/a/ sound.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815C1-3533-B5D5-040A-CEEE9D008458}"/>
              </a:ext>
            </a:extLst>
          </p:cNvPr>
          <p:cNvSpPr txBox="1"/>
          <p:nvPr/>
        </p:nvSpPr>
        <p:spPr>
          <a:xfrm>
            <a:off x="600891" y="5434901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many Northern English accents, these words use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short /a/ sound, breaking the rhythm.</a:t>
            </a:r>
          </a:p>
        </p:txBody>
      </p:sp>
    </p:spTree>
    <p:extLst>
      <p:ext uri="{BB962C8B-B14F-4D97-AF65-F5344CB8AC3E}">
        <p14:creationId xmlns:p14="http://schemas.microsoft.com/office/powerpoint/2010/main" val="34898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1102E-6114-3989-3D13-A847A17C5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F82E28B-F88E-E4F4-B58D-B6E93D92F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027B2B-9684-B26B-E8F9-0847DD914E0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BC24A-2C43-7455-AA00-3F0088A50DB5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read this alliterative sentence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your own accent and in RP?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78BC0E-6612-94EE-49C4-BCB85D161266}"/>
              </a:ext>
            </a:extLst>
          </p:cNvPr>
          <p:cNvSpPr txBox="1"/>
          <p:nvPr/>
        </p:nvSpPr>
        <p:spPr>
          <a:xfrm>
            <a:off x="90352" y="250031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Betty bought a bit of bitter butter.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2C8F1E-1842-7B04-C6DF-3B35BE69E82D}"/>
              </a:ext>
            </a:extLst>
          </p:cNvPr>
          <p:cNvSpPr txBox="1"/>
          <p:nvPr/>
        </p:nvSpPr>
        <p:spPr>
          <a:xfrm>
            <a:off x="600891" y="4357683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RP speakers clearly pronounce the “t”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Betty, bit, bitter, and butter.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1E6C5B-8D65-6B28-D49A-E1AAA59B85C7}"/>
              </a:ext>
            </a:extLst>
          </p:cNvPr>
          <p:cNvSpPr txBox="1"/>
          <p:nvPr/>
        </p:nvSpPr>
        <p:spPr>
          <a:xfrm>
            <a:off x="600891" y="5434901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many English accents, the “t” is softened or dropped, making it harder to say fast.</a:t>
            </a:r>
          </a:p>
        </p:txBody>
      </p:sp>
    </p:spTree>
    <p:extLst>
      <p:ext uri="{BB962C8B-B14F-4D97-AF65-F5344CB8AC3E}">
        <p14:creationId xmlns:p14="http://schemas.microsoft.com/office/powerpoint/2010/main" val="10951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D6874-DB2B-F14C-16AC-97887AA8D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AF6D4D7-3E8E-7BEC-4738-0F94E74AD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3A4607-5D37-CA63-0275-03D77B24F2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0C7909-5AF1-E1B4-9B40-9F31A0E9BB3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2FE42D-2ED5-64F8-5304-AB5A9B7085CC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BEE7EB-808E-CE1D-FDD0-E3524264EC8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87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201C0-AD17-87DE-AB2C-9C8B5066A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46A079-0823-F21E-4550-410CDE206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8EAF32-8ADC-8CBD-BFC3-637565ABE33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7DC53B-43CC-8F21-D3FA-A4EC8CC04D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1128B3-E76B-1833-6FE3-9526DF3BEBE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B0C6FF-704A-66A0-8FAD-400F677CD8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759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078EE-8747-D518-D9C2-45F358379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FF56D2-6106-AB6E-C637-A5F2C252B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283EE0-5BC4-ACF1-AB47-0DE0D739D85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C1FA22-499A-AE28-1AE2-AAD03B0919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15ACB4-E36E-2D16-9770-83757C76B7C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91F0C0-9846-AA16-B0BF-65F8C15C85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771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4A834-E656-0683-EDA0-C29F1ECA1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405F54-5546-7BFE-F6C4-EDB45AB48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D70ABA-C513-3E66-AAAA-75CF585AC2F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ABB7AF-1F0E-9370-A812-0EECBFAD30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FF0B0F-AE1C-693B-6773-E25E2E49000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62A00F1-43BB-22D0-5508-B87DDC7428D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67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2128B-2CD1-6DCB-273F-94D6A83A4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468E6E-F931-E7C5-BE1C-FA44C1BF4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17664F-2792-8523-1BA9-FF9BDEE698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08BCDE-B43C-AA5F-8255-AB5979B548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were looking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96A62D-9CE0-E22E-30B8-F7B5C633AC2D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adjective?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new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A041BD-2FFA-19D2-38F9-0DFEC766D04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54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21BD2-927D-AC32-5972-37D92F585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864D0D6-C9C1-9E91-5B40-6FED55BC1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066183-670E-0CFB-458F-B996D92898E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find a pink gem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8BBA4-F410-2E45-C2D5-FC1F38BECB9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were looking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for a new gem.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3CFB57-AB1C-C41A-75B2-219124D3F090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Robots were looking for a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new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gem.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30FAC9-DB33-5E77-4E87-3DB04B3065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looking for a new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308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1375</Words>
  <Application>Microsoft Office PowerPoint</Application>
  <PresentationFormat>Widescreen</PresentationFormat>
  <Paragraphs>225</Paragraphs>
  <Slides>23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Received Pronunciation (RP)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2025-12-22T09:13:45Z</dcterms:modified>
</cp:coreProperties>
</file>