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0"/>
  </p:notesMasterIdLst>
  <p:sldIdLst>
    <p:sldId id="2593" r:id="rId2"/>
    <p:sldId id="506" r:id="rId3"/>
    <p:sldId id="2584" r:id="rId4"/>
    <p:sldId id="2585" r:id="rId5"/>
    <p:sldId id="2586" r:id="rId6"/>
    <p:sldId id="2587" r:id="rId7"/>
    <p:sldId id="2588" r:id="rId8"/>
    <p:sldId id="385" r:id="rId9"/>
  </p:sldIdLst>
  <p:sldSz cx="12192000" cy="6858000"/>
  <p:notesSz cx="6858000" cy="9144000"/>
  <p:embeddedFontLst>
    <p:embeddedFont>
      <p:font typeface="Andika" panose="02000000000000000000" pitchFamily="2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C728365-26D0-45A2-AC64-329B64D7F292}" v="472" dt="2025-12-19T10:38:58.71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168E5F-36C5-E68F-A85F-F1D2A5485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D46C1B7-10FB-54D8-9A17-FC406E65F3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775790-BC0E-7AC2-023D-4CCBAB9336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CCA9AC-632B-D808-99A4-33B2E9E969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80600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19B459-5D7D-A179-04DC-4C8F1B1801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7908BE-FB46-B124-AD62-0B25C35BB9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E8CDDD4-3BE1-AF23-A146-E40C2B09C3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7B3F81-93E3-34EA-2033-3B8816F786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41636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4DD567-3E85-5248-8183-ACD01D343B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C45CDD-90C2-FC12-F65A-EBFC354418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4C3283-4526-5CF5-95D6-7BED9FAACB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39D691-7EAF-2A74-7598-2C642F1C5E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59271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F03CA0-C428-F484-1194-B45EAE5176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409A31A-6F63-08D8-CE6B-A1727400DE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C0FA14F-0C40-7EF0-EAA8-E2B0AF9BD8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D346CB-8F28-E0A4-646C-276B73C235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16661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E3D0DA-7D51-0C5D-0940-57D24C623E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9E5170E-27F5-146E-CD82-C3CA24AC00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A001BA1-A8E8-2BDA-A8F4-009EAE8D87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511538-CF48-5511-C56B-EB798B2CB3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9751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8855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231725" y="1682498"/>
            <a:ext cx="11780975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312" y="1879958"/>
            <a:ext cx="11481963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____ (</a:t>
            </a:r>
            <a:r>
              <a:rPr lang="en-GB" altLang="en-US" sz="2000" b="1" i="1" u="sng" dirty="0">
                <a:solidFill>
                  <a:schemeClr val="tx1"/>
                </a:solidFill>
                <a:latin typeface="Andika" panose="02000000000000000000" pitchFamily="2" charset="0"/>
              </a:rPr>
              <a:t>fix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in the simple past tense) the ship.” should be “Emile </a:t>
            </a:r>
            <a:r>
              <a:rPr lang="en-GB" altLang="en-US" sz="2000" b="1" i="1" u="sng" dirty="0">
                <a:solidFill>
                  <a:schemeClr val="tx1"/>
                </a:solidFill>
                <a:latin typeface="Andika" panose="02000000000000000000" pitchFamily="2" charset="0"/>
              </a:rPr>
              <a:t>fixed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ship.”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fill in the blanks in the sentences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5607" y="2611352"/>
            <a:ext cx="9183561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____ (</a:t>
            </a:r>
            <a:r>
              <a:rPr lang="en-GB" altLang="en-US" sz="2000" b="1" i="1" u="sng" dirty="0">
                <a:solidFill>
                  <a:schemeClr val="tx1"/>
                </a:solidFill>
                <a:latin typeface="Andika" panose="02000000000000000000" pitchFamily="2" charset="0"/>
              </a:rPr>
              <a:t>fix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in the present simple tense) the ship.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____ (</a:t>
            </a:r>
            <a:r>
              <a:rPr lang="en-GB" altLang="en-US" sz="2000" b="1" i="1" u="sng" dirty="0">
                <a:solidFill>
                  <a:schemeClr val="tx1"/>
                </a:solidFill>
                <a:latin typeface="Andika" panose="02000000000000000000" pitchFamily="2" charset="0"/>
              </a:rPr>
              <a:t>pilot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in the present simple tense) the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_____ (</a:t>
            </a:r>
            <a:r>
              <a:rPr lang="en-GB" altLang="en-US" sz="2000" b="1" i="1" u="sng" dirty="0">
                <a:solidFill>
                  <a:schemeClr val="tx1"/>
                </a:solidFill>
                <a:latin typeface="Andika" panose="02000000000000000000" pitchFamily="2" charset="0"/>
              </a:rPr>
              <a:t>scan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in the present progressive tense)  the area.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______ (</a:t>
            </a:r>
            <a:r>
              <a:rPr lang="en-GB" altLang="en-US" sz="2000" b="1" i="1" u="sng" dirty="0">
                <a:solidFill>
                  <a:schemeClr val="tx1"/>
                </a:solidFill>
                <a:latin typeface="Andika" panose="02000000000000000000" pitchFamily="2" charset="0"/>
              </a:rPr>
              <a:t>disappear</a:t>
            </a:r>
            <a:r>
              <a:rPr lang="en-GB" altLang="en-US" sz="2000" b="1" i="1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in the past simple tense)</a:t>
            </a:r>
            <a:r>
              <a:rPr lang="en-GB" altLang="en-US" sz="2000" b="1" i="1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into the shadows.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_____ (</a:t>
            </a:r>
            <a:r>
              <a:rPr lang="en-GB" altLang="en-US" sz="2000" b="1" i="1" u="sng" dirty="0">
                <a:solidFill>
                  <a:schemeClr val="tx1"/>
                </a:solidFill>
                <a:latin typeface="Andika" panose="02000000000000000000" pitchFamily="2" charset="0"/>
              </a:rPr>
              <a:t>activate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in the present simple tense) her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_____ (</a:t>
            </a:r>
            <a:r>
              <a:rPr lang="en-GB" altLang="en-US" sz="2000" b="1" i="1" u="sng" dirty="0">
                <a:solidFill>
                  <a:schemeClr val="tx1"/>
                </a:solidFill>
                <a:latin typeface="Andika" panose="02000000000000000000" pitchFamily="2" charset="0"/>
              </a:rPr>
              <a:t>plot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in the past simple tense) his next move.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55617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5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200D66-AB54-31C2-7F01-6E6C0DA794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D981FA8B-CFAF-C4CB-C5A1-3F628EC527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6C66D60-2702-07F3-3C34-E24BEB5DB38D}"/>
              </a:ext>
            </a:extLst>
          </p:cNvPr>
          <p:cNvSpPr/>
          <p:nvPr/>
        </p:nvSpPr>
        <p:spPr>
          <a:xfrm>
            <a:off x="231725" y="1682498"/>
            <a:ext cx="11780975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D133868-BE46-97B4-0078-0E380B21A9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312" y="1879958"/>
            <a:ext cx="11481963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____ (</a:t>
            </a:r>
            <a:r>
              <a:rPr lang="en-GB" altLang="en-US" sz="2000" b="1" i="1" u="sng" dirty="0">
                <a:solidFill>
                  <a:schemeClr val="tx1"/>
                </a:solidFill>
                <a:latin typeface="Andika" panose="02000000000000000000" pitchFamily="2" charset="0"/>
              </a:rPr>
              <a:t>fix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in the simple past tense) the ship.” should be “Emile </a:t>
            </a:r>
            <a:r>
              <a:rPr lang="en-GB" altLang="en-US" sz="2000" b="1" i="1" u="sng" dirty="0">
                <a:solidFill>
                  <a:schemeClr val="tx1"/>
                </a:solidFill>
                <a:latin typeface="Andika" panose="02000000000000000000" pitchFamily="2" charset="0"/>
              </a:rPr>
              <a:t>fixed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ship.”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4F86433-AC78-D04A-271A-66C22C617044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fill in the blanks in the sentences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032A50B-6FEE-57A3-CD10-94E85863D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1E1A1825-94BE-D61F-347B-5909C34311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3DF3774-DE9B-1D58-DE10-0154007FC4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5607" y="2611352"/>
            <a:ext cx="9183561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</a:t>
            </a:r>
            <a:r>
              <a:rPr lang="en-GB" altLang="en-US" sz="2000" dirty="0">
                <a:solidFill>
                  <a:srgbClr val="FF0000"/>
                </a:solidFill>
                <a:latin typeface="Andika" panose="02000000000000000000" pitchFamily="2" charset="0"/>
              </a:rPr>
              <a:t>fix</a:t>
            </a:r>
            <a:r>
              <a:rPr lang="en-GB" altLang="en-US" sz="2000" b="1" i="1" u="sng" dirty="0">
                <a:solidFill>
                  <a:srgbClr val="FF0000"/>
                </a:solidFill>
                <a:latin typeface="Andika" panose="02000000000000000000" pitchFamily="2" charset="0"/>
              </a:rPr>
              <a:t>es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(</a:t>
            </a:r>
            <a:r>
              <a:rPr lang="en-GB" altLang="en-US" sz="2000" b="1" i="1" u="sng" dirty="0">
                <a:solidFill>
                  <a:schemeClr val="tx1"/>
                </a:solidFill>
                <a:latin typeface="Andika" panose="02000000000000000000" pitchFamily="2" charset="0"/>
              </a:rPr>
              <a:t>fix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in the present simple tense) the ship.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____ (</a:t>
            </a:r>
            <a:r>
              <a:rPr lang="en-GB" altLang="en-US" sz="2000" b="1" i="1" u="sng" dirty="0">
                <a:solidFill>
                  <a:schemeClr val="tx1"/>
                </a:solidFill>
                <a:latin typeface="Andika" panose="02000000000000000000" pitchFamily="2" charset="0"/>
              </a:rPr>
              <a:t>pilot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in the present simple tense) the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_____ (</a:t>
            </a:r>
            <a:r>
              <a:rPr lang="en-GB" altLang="en-US" sz="2000" b="1" i="1" u="sng" dirty="0">
                <a:solidFill>
                  <a:schemeClr val="tx1"/>
                </a:solidFill>
                <a:latin typeface="Andika" panose="02000000000000000000" pitchFamily="2" charset="0"/>
              </a:rPr>
              <a:t>scan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in the present progressive tense)  the area.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______ (</a:t>
            </a:r>
            <a:r>
              <a:rPr lang="en-GB" altLang="en-US" sz="2000" b="1" i="1" u="sng" dirty="0">
                <a:solidFill>
                  <a:schemeClr val="tx1"/>
                </a:solidFill>
                <a:latin typeface="Andika" panose="02000000000000000000" pitchFamily="2" charset="0"/>
              </a:rPr>
              <a:t>disappear</a:t>
            </a:r>
            <a:r>
              <a:rPr lang="en-GB" altLang="en-US" sz="2000" b="1" i="1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in the past simple tense)</a:t>
            </a:r>
            <a:r>
              <a:rPr lang="en-GB" altLang="en-US" sz="2000" b="1" i="1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into the shadows.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_____ (</a:t>
            </a:r>
            <a:r>
              <a:rPr lang="en-GB" altLang="en-US" sz="2000" b="1" i="1" u="sng" dirty="0">
                <a:solidFill>
                  <a:schemeClr val="tx1"/>
                </a:solidFill>
                <a:latin typeface="Andika" panose="02000000000000000000" pitchFamily="2" charset="0"/>
              </a:rPr>
              <a:t>activate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in the present simple tense) her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_____ (</a:t>
            </a:r>
            <a:r>
              <a:rPr lang="en-GB" altLang="en-US" sz="2000" b="1" i="1" u="sng" dirty="0">
                <a:solidFill>
                  <a:schemeClr val="tx1"/>
                </a:solidFill>
                <a:latin typeface="Andika" panose="02000000000000000000" pitchFamily="2" charset="0"/>
              </a:rPr>
              <a:t>plot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in the past simple tense) his next move.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31CC5E4E-D944-DF4A-6E05-0F52E3444BC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C2D05DE4-C8D5-4530-BF48-020FF1B275F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A01944C-CBF6-43AD-2983-08EA64171CF2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CA26510-A2A9-2DD7-3A14-D4044595D9D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53D2894-061F-25B8-AEFE-B16474D2E1A0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AF1F981-FE6F-BCFF-CEAB-AE541F9E05AA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83E3200-1C18-9BC9-F52C-05A3CF7E8266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FA4233C-62DA-BFB4-C0D8-3AD501649373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FCFFF65-00FD-85E3-C1BA-949F4200D0BF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B469090-7565-5D73-15A7-F688F264645F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6F31C17-84DE-9488-2A94-B3BC06BA521C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d Oval">
            <a:extLst>
              <a:ext uri="{FF2B5EF4-FFF2-40B4-BE49-F238E27FC236}">
                <a16:creationId xmlns:a16="http://schemas.microsoft.com/office/drawing/2014/main" id="{C7FB5FEF-E7AE-297B-1933-4A5888C21D5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379D21B-FC2D-822C-13B5-F215F0547709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D80DB8B-2360-4DD2-3F7E-2D9D89956151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A05B076-B7BE-A439-C973-931A4EE1386F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387043C-14A2-B737-56B0-EEBF874F18E2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0305EB5-5660-BB0B-8E42-686ABA1F787A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CC73C34-4242-85F1-E076-5C9BB61832E1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8A2165D-C43B-B944-96F3-52A049A22C78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816B8884-4A39-6C63-20F2-2F78362A9B4D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9405C01E-0195-CB79-B6C8-B01790E664B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410A57FD-E23F-28A3-083B-617F3E61B12E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435895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E51A69-37C5-40E2-8796-291CCF748C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1FFD898F-DD31-91A0-404D-FC926CE042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1265DF8-4214-E76F-7728-F1BC24E6E834}"/>
              </a:ext>
            </a:extLst>
          </p:cNvPr>
          <p:cNvSpPr/>
          <p:nvPr/>
        </p:nvSpPr>
        <p:spPr>
          <a:xfrm>
            <a:off x="231725" y="1682498"/>
            <a:ext cx="11780975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A2D93CC-678C-9FAE-2D30-76A726C9DF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312" y="1879958"/>
            <a:ext cx="11481963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____ (</a:t>
            </a:r>
            <a:r>
              <a:rPr lang="en-GB" altLang="en-US" sz="2000" b="1" i="1" u="sng" dirty="0">
                <a:solidFill>
                  <a:schemeClr val="tx1"/>
                </a:solidFill>
                <a:latin typeface="Andika" panose="02000000000000000000" pitchFamily="2" charset="0"/>
              </a:rPr>
              <a:t>fix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in the simple past tense) the ship.” should be “Emile </a:t>
            </a:r>
            <a:r>
              <a:rPr lang="en-GB" altLang="en-US" sz="2000" b="1" i="1" u="sng" dirty="0">
                <a:solidFill>
                  <a:schemeClr val="tx1"/>
                </a:solidFill>
                <a:latin typeface="Andika" panose="02000000000000000000" pitchFamily="2" charset="0"/>
              </a:rPr>
              <a:t>fixed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ship.”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5229A6F-C6AB-4AEE-55F7-120624B87640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fill in the blanks in the sentences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E511DAB-5075-C086-2E79-37C2B3A523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408594B-83AD-0E1D-F0EF-C1FB98163B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3B346D0-D18F-082A-98A8-F3DE03C211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5607" y="2611352"/>
            <a:ext cx="9183561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</a:t>
            </a:r>
            <a:r>
              <a:rPr lang="en-GB" altLang="en-US" sz="2000" dirty="0">
                <a:solidFill>
                  <a:srgbClr val="FF0000"/>
                </a:solidFill>
                <a:latin typeface="Andika" panose="02000000000000000000" pitchFamily="2" charset="0"/>
              </a:rPr>
              <a:t>fix</a:t>
            </a:r>
            <a:r>
              <a:rPr lang="en-GB" altLang="en-US" sz="2000" b="1" i="1" u="sng" dirty="0">
                <a:solidFill>
                  <a:srgbClr val="FF0000"/>
                </a:solidFill>
                <a:latin typeface="Andika" panose="02000000000000000000" pitchFamily="2" charset="0"/>
              </a:rPr>
              <a:t>es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(</a:t>
            </a:r>
            <a:r>
              <a:rPr lang="en-GB" altLang="en-US" sz="2000" b="1" i="1" u="sng" dirty="0">
                <a:solidFill>
                  <a:schemeClr val="tx1"/>
                </a:solidFill>
                <a:latin typeface="Andika" panose="02000000000000000000" pitchFamily="2" charset="0"/>
              </a:rPr>
              <a:t>fix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in the present simple tense) the ship.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</a:t>
            </a:r>
            <a:r>
              <a:rPr lang="en-GB" altLang="en-US" sz="2000" dirty="0">
                <a:solidFill>
                  <a:srgbClr val="FF0000"/>
                </a:solidFill>
                <a:latin typeface="Andika" panose="02000000000000000000" pitchFamily="2" charset="0"/>
              </a:rPr>
              <a:t>pilot</a:t>
            </a:r>
            <a:r>
              <a:rPr lang="en-GB" altLang="en-US" sz="2000" b="1" i="1" u="sng" dirty="0">
                <a:solidFill>
                  <a:srgbClr val="FF0000"/>
                </a:solidFill>
                <a:latin typeface="Andika" panose="02000000000000000000" pitchFamily="2" charset="0"/>
              </a:rPr>
              <a:t>s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(</a:t>
            </a:r>
            <a:r>
              <a:rPr lang="en-GB" altLang="en-US" sz="2000" b="1" i="1" u="sng" dirty="0">
                <a:solidFill>
                  <a:schemeClr val="tx1"/>
                </a:solidFill>
                <a:latin typeface="Andika" panose="02000000000000000000" pitchFamily="2" charset="0"/>
              </a:rPr>
              <a:t>pilot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in the present simple tense) the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</a:t>
            </a:r>
            <a:r>
              <a:rPr lang="en-GB" altLang="en-US" sz="2000" dirty="0">
                <a:solidFill>
                  <a:srgbClr val="FF0000"/>
                </a:solidFill>
                <a:latin typeface="Andika" panose="02000000000000000000" pitchFamily="2" charset="0"/>
              </a:rPr>
              <a:t>is scann</a:t>
            </a:r>
            <a:r>
              <a:rPr lang="en-GB" altLang="en-US" sz="2000" b="1" i="1" u="sng" dirty="0">
                <a:solidFill>
                  <a:srgbClr val="FF0000"/>
                </a:solidFill>
                <a:latin typeface="Andika" panose="02000000000000000000" pitchFamily="2" charset="0"/>
              </a:rPr>
              <a:t>ing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(</a:t>
            </a:r>
            <a:r>
              <a:rPr lang="en-GB" altLang="en-US" sz="2000" b="1" i="1" u="sng" dirty="0">
                <a:solidFill>
                  <a:schemeClr val="tx1"/>
                </a:solidFill>
                <a:latin typeface="Andika" panose="02000000000000000000" pitchFamily="2" charset="0"/>
              </a:rPr>
              <a:t>scan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in the present progressive tense)  the area.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______ (</a:t>
            </a:r>
            <a:r>
              <a:rPr lang="en-GB" altLang="en-US" sz="2000" b="1" i="1" u="sng" dirty="0">
                <a:solidFill>
                  <a:schemeClr val="tx1"/>
                </a:solidFill>
                <a:latin typeface="Andika" panose="02000000000000000000" pitchFamily="2" charset="0"/>
              </a:rPr>
              <a:t>disappear</a:t>
            </a:r>
            <a:r>
              <a:rPr lang="en-GB" altLang="en-US" sz="2000" b="1" i="1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in the past simple tense)</a:t>
            </a:r>
            <a:r>
              <a:rPr lang="en-GB" altLang="en-US" sz="2000" b="1" i="1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into the shadows.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_____ (</a:t>
            </a:r>
            <a:r>
              <a:rPr lang="en-GB" altLang="en-US" sz="2000" b="1" i="1" u="sng" dirty="0">
                <a:solidFill>
                  <a:schemeClr val="tx1"/>
                </a:solidFill>
                <a:latin typeface="Andika" panose="02000000000000000000" pitchFamily="2" charset="0"/>
              </a:rPr>
              <a:t>activate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in the present simple tense) her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_____ (</a:t>
            </a:r>
            <a:r>
              <a:rPr lang="en-GB" altLang="en-US" sz="2000" b="1" i="1" u="sng" dirty="0">
                <a:solidFill>
                  <a:schemeClr val="tx1"/>
                </a:solidFill>
                <a:latin typeface="Andika" panose="02000000000000000000" pitchFamily="2" charset="0"/>
              </a:rPr>
              <a:t>plot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in the past simple tense) his next move.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C39FA4E6-7D38-601B-F4B3-7DAF3563895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5A4BBD5F-F29B-4051-7253-DAF956A7929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BA78F97-CBE0-4A50-9913-AA6EBE783FA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8EA53CC7-552A-1927-547F-2A0A52C434A4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942375A-13C9-D421-4BB2-C361946349AE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6B874C5-43CB-9FB8-2198-EB75147FCA2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2ECDD32-A863-17AD-29D9-47B457B715DE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5F03151-235F-A959-BCCF-FC30D7556FB6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539DE98-1311-804A-DAC4-4DA4F31C0DE9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3CAA38D-7EEA-EB7B-EF8C-733E866F4C5E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92B09E2-4672-0BD1-9A34-1261C9367D6B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d Oval">
            <a:extLst>
              <a:ext uri="{FF2B5EF4-FFF2-40B4-BE49-F238E27FC236}">
                <a16:creationId xmlns:a16="http://schemas.microsoft.com/office/drawing/2014/main" id="{10FAAE97-D44D-0BC7-6F39-24B01987DF0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BDFF038-8D4C-FA44-399B-21949FFC6C3A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F105229-E8CA-83E9-7401-56523BAA1C08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2589BD7-76A0-2212-5079-9C3FA4FD8A31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BE43EF-9B20-CE15-5A61-45C0007DE434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442A859-7771-F19D-D7CA-4026E4636D4C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583A8AA-6E6B-0E8F-8C0A-B64649D015D0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EBF1223-1A03-509A-C8DF-5CA3DF7D05FB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24ABE57-32C2-1E57-BFFC-277FEF4A0B6C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FD3F9FC5-957B-EF4A-ABCE-89D02DBA8E1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E030DC19-0AD8-8932-0BB0-D94E74CED562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722373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DED16F-2678-5199-B3BB-763129A791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F9CD2FD6-7971-50B1-BABF-749D3EA10C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1E0E700-FD22-6190-718C-56692D2C7241}"/>
              </a:ext>
            </a:extLst>
          </p:cNvPr>
          <p:cNvSpPr/>
          <p:nvPr/>
        </p:nvSpPr>
        <p:spPr>
          <a:xfrm>
            <a:off x="231725" y="1682498"/>
            <a:ext cx="11780975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43BC054-087E-A7CF-1A20-1E7FA279C1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312" y="1879958"/>
            <a:ext cx="11481963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____ (</a:t>
            </a:r>
            <a:r>
              <a:rPr lang="en-GB" altLang="en-US" sz="2000" b="1" i="1" u="sng" dirty="0">
                <a:solidFill>
                  <a:schemeClr val="tx1"/>
                </a:solidFill>
                <a:latin typeface="Andika" panose="02000000000000000000" pitchFamily="2" charset="0"/>
              </a:rPr>
              <a:t>fix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in the simple past tense) the ship.” should be “Emile </a:t>
            </a:r>
            <a:r>
              <a:rPr lang="en-GB" altLang="en-US" sz="2000" b="1" i="1" u="sng" dirty="0">
                <a:solidFill>
                  <a:schemeClr val="tx1"/>
                </a:solidFill>
                <a:latin typeface="Andika" panose="02000000000000000000" pitchFamily="2" charset="0"/>
              </a:rPr>
              <a:t>fixed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ship.”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24941EB-A163-C524-161B-DBA7647BEB35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fill in the blanks in the sentences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F97B1CB-A549-1487-DE23-24B24BE855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7179225-9F5D-DF68-A6ED-94312EBAED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7061B64-72E9-F370-9E8E-9D90745523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5607" y="2611352"/>
            <a:ext cx="9183561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</a:t>
            </a:r>
            <a:r>
              <a:rPr lang="en-GB" altLang="en-US" sz="2000" dirty="0">
                <a:solidFill>
                  <a:srgbClr val="FF0000"/>
                </a:solidFill>
                <a:latin typeface="Andika" panose="02000000000000000000" pitchFamily="2" charset="0"/>
              </a:rPr>
              <a:t>fix</a:t>
            </a:r>
            <a:r>
              <a:rPr lang="en-GB" altLang="en-US" sz="2000" b="1" i="1" u="sng" dirty="0">
                <a:solidFill>
                  <a:srgbClr val="FF0000"/>
                </a:solidFill>
                <a:latin typeface="Andika" panose="02000000000000000000" pitchFamily="2" charset="0"/>
              </a:rPr>
              <a:t>es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(</a:t>
            </a:r>
            <a:r>
              <a:rPr lang="en-GB" altLang="en-US" sz="2000" b="1" i="1" u="sng" dirty="0">
                <a:solidFill>
                  <a:schemeClr val="tx1"/>
                </a:solidFill>
                <a:latin typeface="Andika" panose="02000000000000000000" pitchFamily="2" charset="0"/>
              </a:rPr>
              <a:t>fix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in the present simple tense) the ship.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</a:t>
            </a:r>
            <a:r>
              <a:rPr lang="en-GB" altLang="en-US" sz="2000" dirty="0">
                <a:solidFill>
                  <a:srgbClr val="FF0000"/>
                </a:solidFill>
                <a:latin typeface="Andika" panose="02000000000000000000" pitchFamily="2" charset="0"/>
              </a:rPr>
              <a:t>pilot</a:t>
            </a:r>
            <a:r>
              <a:rPr lang="en-GB" altLang="en-US" sz="2000" b="1" i="1" u="sng" dirty="0">
                <a:solidFill>
                  <a:srgbClr val="FF0000"/>
                </a:solidFill>
                <a:latin typeface="Andika" panose="02000000000000000000" pitchFamily="2" charset="0"/>
              </a:rPr>
              <a:t>s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(</a:t>
            </a:r>
            <a:r>
              <a:rPr lang="en-GB" altLang="en-US" sz="2000" b="1" i="1" u="sng" dirty="0">
                <a:solidFill>
                  <a:schemeClr val="tx1"/>
                </a:solidFill>
                <a:latin typeface="Andika" panose="02000000000000000000" pitchFamily="2" charset="0"/>
              </a:rPr>
              <a:t>pilot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in the present simple tense) the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</a:t>
            </a:r>
            <a:r>
              <a:rPr lang="en-GB" altLang="en-US" sz="2000" dirty="0">
                <a:solidFill>
                  <a:srgbClr val="FF0000"/>
                </a:solidFill>
                <a:latin typeface="Andika" panose="02000000000000000000" pitchFamily="2" charset="0"/>
              </a:rPr>
              <a:t>is scann</a:t>
            </a:r>
            <a:r>
              <a:rPr lang="en-GB" altLang="en-US" sz="2000" b="1" i="1" u="sng" dirty="0">
                <a:solidFill>
                  <a:srgbClr val="FF0000"/>
                </a:solidFill>
                <a:latin typeface="Andika" panose="02000000000000000000" pitchFamily="2" charset="0"/>
              </a:rPr>
              <a:t>ing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(</a:t>
            </a:r>
            <a:r>
              <a:rPr lang="en-GB" altLang="en-US" sz="2000" b="1" i="1" u="sng" dirty="0">
                <a:solidFill>
                  <a:schemeClr val="tx1"/>
                </a:solidFill>
                <a:latin typeface="Andika" panose="02000000000000000000" pitchFamily="2" charset="0"/>
              </a:rPr>
              <a:t>scan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in the present progressive tense)  the area.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</a:t>
            </a:r>
            <a:r>
              <a:rPr lang="en-GB" altLang="en-US" sz="2000" dirty="0">
                <a:solidFill>
                  <a:srgbClr val="FF0000"/>
                </a:solidFill>
                <a:latin typeface="Andika" panose="02000000000000000000" pitchFamily="2" charset="0"/>
              </a:rPr>
              <a:t>disappear</a:t>
            </a:r>
            <a:r>
              <a:rPr lang="en-GB" altLang="en-US" sz="2000" b="1" i="1" u="sng" dirty="0">
                <a:solidFill>
                  <a:srgbClr val="FF0000"/>
                </a:solidFill>
                <a:latin typeface="Andika" panose="02000000000000000000" pitchFamily="2" charset="0"/>
              </a:rPr>
              <a:t>ed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(</a:t>
            </a:r>
            <a:r>
              <a:rPr lang="en-GB" altLang="en-US" sz="2000" b="1" i="1" u="sng" dirty="0">
                <a:solidFill>
                  <a:schemeClr val="tx1"/>
                </a:solidFill>
                <a:latin typeface="Andika" panose="02000000000000000000" pitchFamily="2" charset="0"/>
              </a:rPr>
              <a:t>disappear</a:t>
            </a:r>
            <a:r>
              <a:rPr lang="en-GB" altLang="en-US" sz="2000" b="1" i="1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in the past simple tense)</a:t>
            </a:r>
            <a:r>
              <a:rPr lang="en-GB" altLang="en-US" sz="2000" b="1" i="1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into the shadows.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_____ (</a:t>
            </a:r>
            <a:r>
              <a:rPr lang="en-GB" altLang="en-US" sz="2000" b="1" i="1" u="sng" dirty="0">
                <a:solidFill>
                  <a:schemeClr val="tx1"/>
                </a:solidFill>
                <a:latin typeface="Andika" panose="02000000000000000000" pitchFamily="2" charset="0"/>
              </a:rPr>
              <a:t>activate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in the present simple tense) her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_____ (</a:t>
            </a:r>
            <a:r>
              <a:rPr lang="en-GB" altLang="en-US" sz="2000" b="1" i="1" u="sng" dirty="0">
                <a:solidFill>
                  <a:schemeClr val="tx1"/>
                </a:solidFill>
                <a:latin typeface="Andika" panose="02000000000000000000" pitchFamily="2" charset="0"/>
              </a:rPr>
              <a:t>plot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in the past simple tense) his next move.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69170B59-512A-D70F-9986-9875FC65C02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445A36A5-289A-3F53-A906-22F2B29BE4E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F437FFD-F0FE-3CDA-51D0-42DFC73962D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DBD3701-F6C0-A549-CFA0-9F2A18C4930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F13827E-02BD-CC05-E9E7-5D323E51699C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9B8FAD1-EB50-8585-9A17-ABC3F5CA0443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6BABFA4-BD6B-728F-B14A-3C2B8AD06ED5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39B9A1D-647B-D661-B183-EEE323B95C90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B5380D8-D665-C6E4-C049-774818BB8EF4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5DE5E9A-1747-6CE1-61F6-FE524EB161C7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98916E7-1057-3E98-F7AD-4B2CED64A9D0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d Oval">
            <a:extLst>
              <a:ext uri="{FF2B5EF4-FFF2-40B4-BE49-F238E27FC236}">
                <a16:creationId xmlns:a16="http://schemas.microsoft.com/office/drawing/2014/main" id="{1BDBC4D6-CAAF-0176-0098-EF5C3C1145F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F05B9B3-3A8F-E47F-F079-F824DBE6A388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8C977C5-0B83-4F8B-FEC1-58DF3C1E4C46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E5AD4FE-B8B6-B29E-8D45-685D59C57E3A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0796EBD-4614-2832-FEDF-E984B22BE9A3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C84CD8E-1779-B11D-7A5A-516EDE9D3325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FEC4B78-08FA-A70E-3948-965BE0A4A428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9A7EA06-E80E-6593-A2ED-32A456B2EDD6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04433CE-6E89-4EDC-6F7A-24410E3C986B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A662C83A-7F37-6901-10AD-CA03FB42AEAF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0617AA92-C8D6-F230-5095-2D6D51211CA6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561745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E50946-584F-4DDD-6ECE-79C8DDC2DF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05E908A1-7559-3699-B103-0651A541BC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5A54BDF-1F04-9B15-0751-51D6B5FD5C34}"/>
              </a:ext>
            </a:extLst>
          </p:cNvPr>
          <p:cNvSpPr/>
          <p:nvPr/>
        </p:nvSpPr>
        <p:spPr>
          <a:xfrm>
            <a:off x="231725" y="1682498"/>
            <a:ext cx="11780975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8F2AFD3-DD5C-7B04-1D1D-81C02484C1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312" y="1879958"/>
            <a:ext cx="11481963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____ (</a:t>
            </a:r>
            <a:r>
              <a:rPr lang="en-GB" altLang="en-US" sz="2000" b="1" i="1" u="sng" dirty="0">
                <a:solidFill>
                  <a:schemeClr val="tx1"/>
                </a:solidFill>
                <a:latin typeface="Andika" panose="02000000000000000000" pitchFamily="2" charset="0"/>
              </a:rPr>
              <a:t>fix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in the simple past tense) the ship.” should be “Emile </a:t>
            </a:r>
            <a:r>
              <a:rPr lang="en-GB" altLang="en-US" sz="2000" b="1" i="1" u="sng" dirty="0">
                <a:solidFill>
                  <a:schemeClr val="tx1"/>
                </a:solidFill>
                <a:latin typeface="Andika" panose="02000000000000000000" pitchFamily="2" charset="0"/>
              </a:rPr>
              <a:t>fixed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ship.”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3B7CE78-D814-D4CC-BDD2-E7F5B8CB346A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fill in the blanks in the sentences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73479CF-FCF7-4E55-F495-ADD37661CA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569EAF5-6132-7DED-C469-A0439BFF3D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B8D7EBB-B987-503B-D98E-ECA2CC3F6D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5607" y="2611352"/>
            <a:ext cx="9183561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</a:t>
            </a:r>
            <a:r>
              <a:rPr lang="en-GB" altLang="en-US" sz="2000" dirty="0">
                <a:solidFill>
                  <a:srgbClr val="FF0000"/>
                </a:solidFill>
                <a:latin typeface="Andika" panose="02000000000000000000" pitchFamily="2" charset="0"/>
              </a:rPr>
              <a:t>fix</a:t>
            </a:r>
            <a:r>
              <a:rPr lang="en-GB" altLang="en-US" sz="2000" b="1" i="1" u="sng" dirty="0">
                <a:solidFill>
                  <a:srgbClr val="FF0000"/>
                </a:solidFill>
                <a:latin typeface="Andika" panose="02000000000000000000" pitchFamily="2" charset="0"/>
              </a:rPr>
              <a:t>es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(</a:t>
            </a:r>
            <a:r>
              <a:rPr lang="en-GB" altLang="en-US" sz="2000" b="1" i="1" u="sng" dirty="0">
                <a:solidFill>
                  <a:schemeClr val="tx1"/>
                </a:solidFill>
                <a:latin typeface="Andika" panose="02000000000000000000" pitchFamily="2" charset="0"/>
              </a:rPr>
              <a:t>fix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in the present simple tense) the ship.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</a:t>
            </a:r>
            <a:r>
              <a:rPr lang="en-GB" altLang="en-US" sz="2000" dirty="0">
                <a:solidFill>
                  <a:srgbClr val="FF0000"/>
                </a:solidFill>
                <a:latin typeface="Andika" panose="02000000000000000000" pitchFamily="2" charset="0"/>
              </a:rPr>
              <a:t>pilot</a:t>
            </a:r>
            <a:r>
              <a:rPr lang="en-GB" altLang="en-US" sz="2000" b="1" i="1" u="sng" dirty="0">
                <a:solidFill>
                  <a:srgbClr val="FF0000"/>
                </a:solidFill>
                <a:latin typeface="Andika" panose="02000000000000000000" pitchFamily="2" charset="0"/>
              </a:rPr>
              <a:t>s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(</a:t>
            </a:r>
            <a:r>
              <a:rPr lang="en-GB" altLang="en-US" sz="2000" b="1" i="1" u="sng" dirty="0">
                <a:solidFill>
                  <a:schemeClr val="tx1"/>
                </a:solidFill>
                <a:latin typeface="Andika" panose="02000000000000000000" pitchFamily="2" charset="0"/>
              </a:rPr>
              <a:t>pilot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in the present simple tense) the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</a:t>
            </a:r>
            <a:r>
              <a:rPr lang="en-GB" altLang="en-US" sz="2000" dirty="0">
                <a:solidFill>
                  <a:srgbClr val="FF0000"/>
                </a:solidFill>
                <a:latin typeface="Andika" panose="02000000000000000000" pitchFamily="2" charset="0"/>
              </a:rPr>
              <a:t>is scann</a:t>
            </a:r>
            <a:r>
              <a:rPr lang="en-GB" altLang="en-US" sz="2000" b="1" i="1" u="sng" dirty="0">
                <a:solidFill>
                  <a:srgbClr val="FF0000"/>
                </a:solidFill>
                <a:latin typeface="Andika" panose="02000000000000000000" pitchFamily="2" charset="0"/>
              </a:rPr>
              <a:t>ing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(</a:t>
            </a:r>
            <a:r>
              <a:rPr lang="en-GB" altLang="en-US" sz="2000" b="1" i="1" u="sng" dirty="0">
                <a:solidFill>
                  <a:schemeClr val="tx1"/>
                </a:solidFill>
                <a:latin typeface="Andika" panose="02000000000000000000" pitchFamily="2" charset="0"/>
              </a:rPr>
              <a:t>scan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in the present progressive tense)  the area.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</a:t>
            </a:r>
            <a:r>
              <a:rPr lang="en-GB" altLang="en-US" sz="2000" dirty="0">
                <a:solidFill>
                  <a:srgbClr val="FF0000"/>
                </a:solidFill>
                <a:latin typeface="Andika" panose="02000000000000000000" pitchFamily="2" charset="0"/>
              </a:rPr>
              <a:t>disappear</a:t>
            </a:r>
            <a:r>
              <a:rPr lang="en-GB" altLang="en-US" sz="2000" b="1" i="1" u="sng" dirty="0">
                <a:solidFill>
                  <a:srgbClr val="FF0000"/>
                </a:solidFill>
                <a:latin typeface="Andika" panose="02000000000000000000" pitchFamily="2" charset="0"/>
              </a:rPr>
              <a:t>ed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(</a:t>
            </a:r>
            <a:r>
              <a:rPr lang="en-GB" altLang="en-US" sz="2000" b="1" i="1" u="sng" dirty="0">
                <a:solidFill>
                  <a:schemeClr val="tx1"/>
                </a:solidFill>
                <a:latin typeface="Andika" panose="02000000000000000000" pitchFamily="2" charset="0"/>
              </a:rPr>
              <a:t>disappear</a:t>
            </a:r>
            <a:r>
              <a:rPr lang="en-GB" altLang="en-US" sz="2000" b="1" i="1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in the past simple tense)</a:t>
            </a:r>
            <a:r>
              <a:rPr lang="en-GB" altLang="en-US" sz="2000" b="1" i="1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into the shadows.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</a:t>
            </a:r>
            <a:r>
              <a:rPr lang="en-GB" altLang="en-US" sz="2000" dirty="0">
                <a:solidFill>
                  <a:srgbClr val="FF0000"/>
                </a:solidFill>
                <a:latin typeface="Andika" panose="02000000000000000000" pitchFamily="2" charset="0"/>
              </a:rPr>
              <a:t>activate</a:t>
            </a:r>
            <a:r>
              <a:rPr lang="en-GB" altLang="en-US" sz="2000" b="1" i="1" u="sng" dirty="0">
                <a:solidFill>
                  <a:srgbClr val="FF0000"/>
                </a:solidFill>
                <a:latin typeface="Andika" panose="02000000000000000000" pitchFamily="2" charset="0"/>
              </a:rPr>
              <a:t>s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(</a:t>
            </a:r>
            <a:r>
              <a:rPr lang="en-GB" altLang="en-US" sz="2000" b="1" i="1" u="sng" dirty="0">
                <a:solidFill>
                  <a:schemeClr val="tx1"/>
                </a:solidFill>
                <a:latin typeface="Andika" panose="02000000000000000000" pitchFamily="2" charset="0"/>
              </a:rPr>
              <a:t>activate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in the present simple tense) her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_____ (</a:t>
            </a:r>
            <a:r>
              <a:rPr lang="en-GB" altLang="en-US" sz="2000" b="1" i="1" u="sng" dirty="0">
                <a:solidFill>
                  <a:schemeClr val="tx1"/>
                </a:solidFill>
                <a:latin typeface="Andika" panose="02000000000000000000" pitchFamily="2" charset="0"/>
              </a:rPr>
              <a:t>plot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in the past simple tense) his next move.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7962D839-1BA1-244B-67E4-657CA29CBE5D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4AE78D8C-D725-69F4-E36C-DAEF640564A0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81337B-0B33-EB68-4592-736AC42B63B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BA73A97-0BA0-9E8C-9F32-67FDBF164D2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AC42B85-A51A-FB89-EF6A-B6E2097CED3A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19C8C37-8610-56B1-FF77-A3AAB6E6B7D1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31BE8BB-23AD-0FF6-A2AA-4C988F78ECEE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944CF8D-F7FC-410C-0575-E6E15723C0F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F0FA0F3-6FA0-407C-423B-7C22C904B823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954BC71-08DA-4D5E-7FD6-D4B43BA5A3FE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DDE5148-F30E-0A8F-F8A0-F93D2C4787BD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d Oval">
            <a:extLst>
              <a:ext uri="{FF2B5EF4-FFF2-40B4-BE49-F238E27FC236}">
                <a16:creationId xmlns:a16="http://schemas.microsoft.com/office/drawing/2014/main" id="{91264DF3-697F-CB6F-9E94-F3FAE28202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76A413D-D933-B0D5-BC2E-BF949306F900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97D7478-286A-A34C-8FBA-413914CF4DA5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7BC484B-CBE2-576B-C50F-F8DBCC479DB0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0790FD5-836D-F3F2-8C5E-001FFA865D02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48476DF-9311-73B1-8A8F-A2843EDE053D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85AC65A-B0EA-EAE3-EE31-AAB64D417108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8B52F3B-4FE3-75C9-594C-356AE64B9623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8A7A226A-0503-F2F6-4EA0-3428BEB90B0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F83C1865-EA62-0D08-1B01-BFBC2E272F8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99AF03C8-3851-EEC4-6777-D360A364D11C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094262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338DE2-58EA-4E00-8D5A-0577B85F03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715706D-9541-FA1E-6415-1ADC726BF3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8F2CCBB-E274-7C89-675F-48B940AD84CD}"/>
              </a:ext>
            </a:extLst>
          </p:cNvPr>
          <p:cNvSpPr/>
          <p:nvPr/>
        </p:nvSpPr>
        <p:spPr>
          <a:xfrm>
            <a:off x="231725" y="1682498"/>
            <a:ext cx="11780975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4DF48F7-CCD4-140A-CBBB-EB59270894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312" y="1879958"/>
            <a:ext cx="11481963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____ (</a:t>
            </a:r>
            <a:r>
              <a:rPr lang="en-GB" altLang="en-US" sz="2000" b="1" i="1" u="sng" dirty="0">
                <a:solidFill>
                  <a:schemeClr val="tx1"/>
                </a:solidFill>
                <a:latin typeface="Andika" panose="02000000000000000000" pitchFamily="2" charset="0"/>
              </a:rPr>
              <a:t>fix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in the simple past tense) the ship.” should be “Emile </a:t>
            </a:r>
            <a:r>
              <a:rPr lang="en-GB" altLang="en-US" sz="2000" b="1" i="1" u="sng" dirty="0">
                <a:solidFill>
                  <a:schemeClr val="tx1"/>
                </a:solidFill>
                <a:latin typeface="Andika" panose="02000000000000000000" pitchFamily="2" charset="0"/>
              </a:rPr>
              <a:t>fixed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the ship.”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68BD5F5-338B-088A-E835-5A9936E4316F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fill in the blanks in the sentences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C349E7A-A6E0-85CD-F9BA-165A9F10F3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3F8924E-8281-B838-2BE9-53341AB6B0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966893E-1ED6-4B44-E156-2577F07D8B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5607" y="2611352"/>
            <a:ext cx="9183561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</a:t>
            </a:r>
            <a:r>
              <a:rPr lang="en-GB" altLang="en-US" sz="2000" dirty="0">
                <a:solidFill>
                  <a:srgbClr val="FF0000"/>
                </a:solidFill>
                <a:latin typeface="Andika" panose="02000000000000000000" pitchFamily="2" charset="0"/>
              </a:rPr>
              <a:t>fix</a:t>
            </a:r>
            <a:r>
              <a:rPr lang="en-GB" altLang="en-US" sz="2000" b="1" i="1" u="sng" dirty="0">
                <a:solidFill>
                  <a:srgbClr val="FF0000"/>
                </a:solidFill>
                <a:latin typeface="Andika" panose="02000000000000000000" pitchFamily="2" charset="0"/>
              </a:rPr>
              <a:t>es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(</a:t>
            </a:r>
            <a:r>
              <a:rPr lang="en-GB" altLang="en-US" sz="2000" b="1" i="1" u="sng" dirty="0">
                <a:solidFill>
                  <a:schemeClr val="tx1"/>
                </a:solidFill>
                <a:latin typeface="Andika" panose="02000000000000000000" pitchFamily="2" charset="0"/>
              </a:rPr>
              <a:t>fix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in the present simple tense) the ship.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</a:t>
            </a:r>
            <a:r>
              <a:rPr lang="en-GB" altLang="en-US" sz="2000" dirty="0">
                <a:solidFill>
                  <a:srgbClr val="FF0000"/>
                </a:solidFill>
                <a:latin typeface="Andika" panose="02000000000000000000" pitchFamily="2" charset="0"/>
              </a:rPr>
              <a:t>pilot</a:t>
            </a:r>
            <a:r>
              <a:rPr lang="en-GB" altLang="en-US" sz="2000" b="1" i="1" u="sng" dirty="0">
                <a:solidFill>
                  <a:srgbClr val="FF0000"/>
                </a:solidFill>
                <a:latin typeface="Andika" panose="02000000000000000000" pitchFamily="2" charset="0"/>
              </a:rPr>
              <a:t>s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(</a:t>
            </a:r>
            <a:r>
              <a:rPr lang="en-GB" altLang="en-US" sz="2000" b="1" i="1" u="sng" dirty="0">
                <a:solidFill>
                  <a:schemeClr val="tx1"/>
                </a:solidFill>
                <a:latin typeface="Andika" panose="02000000000000000000" pitchFamily="2" charset="0"/>
              </a:rPr>
              <a:t>pilot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in the present simple tense) the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</a:t>
            </a:r>
            <a:r>
              <a:rPr lang="en-GB" altLang="en-US" sz="2000" dirty="0">
                <a:solidFill>
                  <a:srgbClr val="FF0000"/>
                </a:solidFill>
                <a:latin typeface="Andika" panose="02000000000000000000" pitchFamily="2" charset="0"/>
              </a:rPr>
              <a:t>is scann</a:t>
            </a:r>
            <a:r>
              <a:rPr lang="en-GB" altLang="en-US" sz="2000" b="1" i="1" u="sng" dirty="0">
                <a:solidFill>
                  <a:srgbClr val="FF0000"/>
                </a:solidFill>
                <a:latin typeface="Andika" panose="02000000000000000000" pitchFamily="2" charset="0"/>
              </a:rPr>
              <a:t>ing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(</a:t>
            </a:r>
            <a:r>
              <a:rPr lang="en-GB" altLang="en-US" sz="2000" b="1" i="1" u="sng" dirty="0">
                <a:solidFill>
                  <a:schemeClr val="tx1"/>
                </a:solidFill>
                <a:latin typeface="Andika" panose="02000000000000000000" pitchFamily="2" charset="0"/>
              </a:rPr>
              <a:t>scan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in the present progressive tense)  the area.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</a:t>
            </a:r>
            <a:r>
              <a:rPr lang="en-GB" altLang="en-US" sz="2000" dirty="0">
                <a:solidFill>
                  <a:srgbClr val="FF0000"/>
                </a:solidFill>
                <a:latin typeface="Andika" panose="02000000000000000000" pitchFamily="2" charset="0"/>
              </a:rPr>
              <a:t>disappear</a:t>
            </a:r>
            <a:r>
              <a:rPr lang="en-GB" altLang="en-US" sz="2000" b="1" i="1" u="sng" dirty="0">
                <a:solidFill>
                  <a:srgbClr val="FF0000"/>
                </a:solidFill>
                <a:latin typeface="Andika" panose="02000000000000000000" pitchFamily="2" charset="0"/>
              </a:rPr>
              <a:t>ed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(</a:t>
            </a:r>
            <a:r>
              <a:rPr lang="en-GB" altLang="en-US" sz="2000" b="1" i="1" u="sng" dirty="0">
                <a:solidFill>
                  <a:schemeClr val="tx1"/>
                </a:solidFill>
                <a:latin typeface="Andika" panose="02000000000000000000" pitchFamily="2" charset="0"/>
              </a:rPr>
              <a:t>disappear</a:t>
            </a:r>
            <a:r>
              <a:rPr lang="en-GB" altLang="en-US" sz="2000" b="1" i="1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in the past simple tense)</a:t>
            </a:r>
            <a:r>
              <a:rPr lang="en-GB" altLang="en-US" sz="2000" b="1" i="1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into the shadows.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</a:t>
            </a:r>
            <a:r>
              <a:rPr lang="en-GB" altLang="en-US" sz="2000" dirty="0">
                <a:solidFill>
                  <a:srgbClr val="FF0000"/>
                </a:solidFill>
                <a:latin typeface="Andika" panose="02000000000000000000" pitchFamily="2" charset="0"/>
              </a:rPr>
              <a:t>activate</a:t>
            </a:r>
            <a:r>
              <a:rPr lang="en-GB" altLang="en-US" sz="2000" b="1" i="1" u="sng" dirty="0">
                <a:solidFill>
                  <a:srgbClr val="FF0000"/>
                </a:solidFill>
                <a:latin typeface="Andika" panose="02000000000000000000" pitchFamily="2" charset="0"/>
              </a:rPr>
              <a:t>s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(</a:t>
            </a:r>
            <a:r>
              <a:rPr lang="en-GB" altLang="en-US" sz="2000" b="1" i="1" u="sng" dirty="0">
                <a:solidFill>
                  <a:schemeClr val="tx1"/>
                </a:solidFill>
                <a:latin typeface="Andika" panose="02000000000000000000" pitchFamily="2" charset="0"/>
              </a:rPr>
              <a:t>activate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in the present simple tense) her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</a:t>
            </a:r>
            <a:r>
              <a:rPr lang="en-GB" altLang="en-US" sz="2000" dirty="0">
                <a:solidFill>
                  <a:srgbClr val="FF0000"/>
                </a:solidFill>
                <a:latin typeface="Andika" panose="02000000000000000000" pitchFamily="2" charset="0"/>
              </a:rPr>
              <a:t>plott</a:t>
            </a:r>
            <a:r>
              <a:rPr lang="en-GB" altLang="en-US" sz="2000" b="1" i="1" u="sng" dirty="0">
                <a:solidFill>
                  <a:srgbClr val="FF0000"/>
                </a:solidFill>
                <a:latin typeface="Andika" panose="02000000000000000000" pitchFamily="2" charset="0"/>
              </a:rPr>
              <a:t>ed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(</a:t>
            </a:r>
            <a:r>
              <a:rPr lang="en-GB" altLang="en-US" sz="2000" b="1" i="1" u="sng" dirty="0">
                <a:solidFill>
                  <a:schemeClr val="tx1"/>
                </a:solidFill>
                <a:latin typeface="Andika" panose="02000000000000000000" pitchFamily="2" charset="0"/>
              </a:rPr>
              <a:t>plot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in the past simple tense) his next move.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93B46E-5F7F-D4DD-ADBA-515E99AF434D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A13E10D6-19AF-B2D0-B7A0-C6F74C42422D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0D89326-6303-9FAF-1D89-82FC5225CCF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A716D179-185A-885A-C1D4-7CA129E867E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407484F-3EE4-1721-DBA0-C11401C847C1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518406B-5675-D143-CE95-52059CC3129A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5B5EA04-3891-BBE9-FA42-A251E1D56DCF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D1B5753-0989-AF42-64B0-3ED146FB9B4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7269B70-EFE4-C1A9-BE58-CD1694B0A36F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DE59F8B-A0AF-4E37-B14E-7FC9D8868917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C62AFE7-F27D-DC04-76AD-5B7F3A342302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d Oval">
            <a:extLst>
              <a:ext uri="{FF2B5EF4-FFF2-40B4-BE49-F238E27FC236}">
                <a16:creationId xmlns:a16="http://schemas.microsoft.com/office/drawing/2014/main" id="{60F7BA47-3FAA-CD59-2662-82252F3815E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588FA6B-CBC1-52EC-60BA-980D0C1EDB09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5CD1507-CA2B-6132-A5CD-965FE909FA9B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C30E0D0-8ED2-87A2-9434-EFB1AA447A66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CC086E3-02C4-68CD-5D11-85B5C93CB25F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2C63CBE-8118-4B8E-609C-3F56057E81EA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4B70069-DE2B-CECE-6169-EA3E204B2FE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FA9ED4F-AFB5-93F2-092A-5FD8C6EA6E94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8155B15-5791-2C7F-9BF5-642F621D577D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6A9E27B-7BF8-5F48-9481-BDC842F35450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10BDA99B-C8FB-7A3B-AA15-EB74E0974482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516318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252410" y="285750"/>
          <a:ext cx="11687175" cy="5913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171700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00450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9145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65914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r>
                        <a:rPr lang="en-GB" sz="1800" dirty="0"/>
                        <a:t>Spot the verb - Simple tenses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sat on the mat.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Two verbs.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verbs!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cat catches a mouse and eats it.</a:t>
                      </a:r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GVerb7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– Simple present/past.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My sister lives in Malaysia.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Gtense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Verb tenses - Present </a:t>
                      </a:r>
                      <a:r>
                        <a:rPr lang="fr-FR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simple/progressive?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small cat chases a red ball.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GSimProgPres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3359931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- Simple past/present/future 2?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She played with her doll.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GSimpleTenses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Verb tenses - Perfect past/present/future?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She had eaten all the sweets before lunch.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GPerfectTenses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- Progressive past/present/future?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I was reading a book about dinosaurs.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GProgTenses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- Past/present/future &amp; simple/past/progressive.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She walks to school every day.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Gtenses5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863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1025</Words>
  <Application>Microsoft Office PowerPoint</Application>
  <PresentationFormat>Widescreen</PresentationFormat>
  <Paragraphs>117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2025-12-22T09:12:32Z</dcterms:modified>
</cp:coreProperties>
</file>