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1"/>
  </p:notesMasterIdLst>
  <p:sldIdLst>
    <p:sldId id="2593" r:id="rId2"/>
    <p:sldId id="274" r:id="rId3"/>
    <p:sldId id="443" r:id="rId4"/>
    <p:sldId id="413" r:id="rId5"/>
    <p:sldId id="416" r:id="rId6"/>
    <p:sldId id="419" r:id="rId7"/>
    <p:sldId id="418" r:id="rId8"/>
    <p:sldId id="399" r:id="rId9"/>
    <p:sldId id="400" r:id="rId10"/>
    <p:sldId id="519" r:id="rId11"/>
    <p:sldId id="402" r:id="rId12"/>
    <p:sldId id="520" r:id="rId13"/>
    <p:sldId id="521" r:id="rId14"/>
    <p:sldId id="474" r:id="rId15"/>
    <p:sldId id="475" r:id="rId16"/>
    <p:sldId id="476" r:id="rId17"/>
    <p:sldId id="477" r:id="rId18"/>
    <p:sldId id="499" r:id="rId19"/>
    <p:sldId id="500" r:id="rId20"/>
    <p:sldId id="501" r:id="rId21"/>
    <p:sldId id="502" r:id="rId22"/>
    <p:sldId id="503" r:id="rId23"/>
    <p:sldId id="504" r:id="rId24"/>
    <p:sldId id="465" r:id="rId25"/>
    <p:sldId id="505" r:id="rId26"/>
    <p:sldId id="479" r:id="rId27"/>
    <p:sldId id="480" r:id="rId28"/>
    <p:sldId id="506" r:id="rId29"/>
    <p:sldId id="478" r:id="rId30"/>
  </p:sldIdLst>
  <p:sldSz cx="12192000" cy="6858000"/>
  <p:notesSz cx="6858000" cy="9144000"/>
  <p:embeddedFontLst>
    <p:embeddedFont>
      <p:font typeface="Andika" panose="02000000000000000000" pitchFamily="2" charset="0"/>
      <p:regular r:id="rId32"/>
      <p:bold r:id="rId33"/>
      <p:italic r:id="rId34"/>
      <p:boldItalic r:id="rId3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  <a:srgbClr val="FF00FF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9D85D7E-7A3B-4C90-8335-BAFA1F884B6F}" v="53" dt="2025-12-19T10:45:33.408"/>
    <p1510:client id="{8D23D2BF-BE46-4B36-81BF-77DC37130919}" v="1" dt="2025-12-19T10:51:38.91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font" Target="fonts/font3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1.fntdata"/><Relationship Id="rId37" Type="http://schemas.openxmlformats.org/officeDocument/2006/relationships/viewProps" Target="viewProps.xml"/><Relationship Id="rId40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4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2.fntdata"/><Relationship Id="rId38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– </a:t>
          </a:r>
        </a:p>
        <a:p>
          <a:r>
            <a:rPr lang="en-GB" sz="1400" dirty="0"/>
            <a:t>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– </a:t>
          </a:r>
        </a:p>
        <a:p>
          <a:r>
            <a:rPr lang="en-GB" sz="1400" dirty="0"/>
            <a:t>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40855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84785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40749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174804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40749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174804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40749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38367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4894642" y="2174804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40749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38367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174804"/>
        <a:ext cx="2250547" cy="11711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208512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52442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708407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20602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42461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708407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20602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42461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708407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206024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Where things are</a:t>
          </a:r>
        </a:p>
      </dsp:txBody>
      <dsp:txXfrm>
        <a:off x="4894642" y="2242461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708407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206024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7658940" y="2242461"/>
        <a:ext cx="2250547" cy="117117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26BD469-6B04-F5DB-A69B-B47A26DAEE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3922" y="4163324"/>
            <a:ext cx="2079213" cy="255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C9E3DA-A7A5-CC17-F341-A19C9B0E92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icture containing blue, electric blue, sky, majorelle blue&#10;&#10;Description automatically generated">
            <a:extLst>
              <a:ext uri="{FF2B5EF4-FFF2-40B4-BE49-F238E27FC236}">
                <a16:creationId xmlns:a16="http://schemas.microsoft.com/office/drawing/2014/main" id="{1A8E0816-B6B5-58FF-329E-C92432643B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D619B42E-EA2B-8A29-C441-90771ABE38BB}"/>
              </a:ext>
            </a:extLst>
          </p:cNvPr>
          <p:cNvSpPr txBox="1">
            <a:spLocks/>
          </p:cNvSpPr>
          <p:nvPr/>
        </p:nvSpPr>
        <p:spPr>
          <a:xfrm>
            <a:off x="322466" y="310240"/>
            <a:ext cx="11498232" cy="953295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Three Big Helpers​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FDDBCF6-9FDC-8E1D-4C06-05958EF3A0E2}"/>
              </a:ext>
            </a:extLst>
          </p:cNvPr>
          <p:cNvSpPr txBox="1">
            <a:spLocks/>
          </p:cNvSpPr>
          <p:nvPr/>
        </p:nvSpPr>
        <p:spPr>
          <a:xfrm>
            <a:off x="2665613" y="1404943"/>
            <a:ext cx="7297538" cy="16200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1)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 Helpers​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'Be' verbs such as am, is, are, was, and were.​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DDD92DF-B951-89A1-CC01-47B600FA231A}"/>
              </a:ext>
            </a:extLst>
          </p:cNvPr>
          <p:cNvSpPr txBox="1">
            <a:spLocks/>
          </p:cNvSpPr>
          <p:nvPr/>
        </p:nvSpPr>
        <p:spPr>
          <a:xfrm>
            <a:off x="2665614" y="4927760"/>
            <a:ext cx="7297538" cy="16200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3)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 Helpers​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'Do' verbs like do, does, and did.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FC581F7-2466-A3E9-4577-40E0A57C5420}"/>
              </a:ext>
            </a:extLst>
          </p:cNvPr>
          <p:cNvSpPr txBox="1">
            <a:spLocks/>
          </p:cNvSpPr>
          <p:nvPr/>
        </p:nvSpPr>
        <p:spPr>
          <a:xfrm>
            <a:off x="2665613" y="3166351"/>
            <a:ext cx="7297538" cy="16200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2)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Have Helpers​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'Have' verbs like has, have, and had.​</a:t>
            </a:r>
          </a:p>
        </p:txBody>
      </p:sp>
    </p:spTree>
    <p:extLst>
      <p:ext uri="{BB962C8B-B14F-4D97-AF65-F5344CB8AC3E}">
        <p14:creationId xmlns:p14="http://schemas.microsoft.com/office/powerpoint/2010/main" val="349760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picture containing drawing, yellow, child art, art&#10;&#10;Description automatically generated">
            <a:extLst>
              <a:ext uri="{FF2B5EF4-FFF2-40B4-BE49-F238E27FC236}">
                <a16:creationId xmlns:a16="http://schemas.microsoft.com/office/drawing/2014/main" id="{CCE486AA-2BA9-C4E6-E6DC-32B6972E32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8"/>
            <a:ext cx="11338560" cy="862904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4000" dirty="0">
                <a:solidFill>
                  <a:schemeClr val="bg1"/>
                </a:solidFill>
              </a:rPr>
              <a:t>1) </a:t>
            </a:r>
            <a:r>
              <a:rPr lang="en-GB" sz="4000" u="sng" dirty="0">
                <a:solidFill>
                  <a:schemeClr val="bg1"/>
                </a:solidFill>
                <a:ea typeface="Andika"/>
                <a:cs typeface="Andika"/>
              </a:rPr>
              <a:t>Be Helpers</a:t>
            </a:r>
            <a:endParaRPr lang="en-GB" sz="4000" dirty="0">
              <a:solidFill>
                <a:schemeClr val="bg1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5AB2409-AB10-57A4-67C3-3C3B8A62A4AD}"/>
              </a:ext>
            </a:extLst>
          </p:cNvPr>
          <p:cNvSpPr txBox="1">
            <a:spLocks/>
          </p:cNvSpPr>
          <p:nvPr/>
        </p:nvSpPr>
        <p:spPr>
          <a:xfrm>
            <a:off x="1943100" y="2486620"/>
            <a:ext cx="7735932" cy="86290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She is running in the park.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B022249-FD73-720D-026F-0F6D6ED5D3A6}"/>
              </a:ext>
            </a:extLst>
          </p:cNvPr>
          <p:cNvSpPr txBox="1">
            <a:spLocks/>
          </p:cNvSpPr>
          <p:nvPr/>
        </p:nvSpPr>
        <p:spPr>
          <a:xfrm>
            <a:off x="531222" y="5465158"/>
            <a:ext cx="11338560" cy="95502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GB" sz="40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Remember: 'To Be' verbs can also act as main verbs – I </a:t>
            </a:r>
            <a:r>
              <a:rPr lang="en-GB" sz="4000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am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9 years old.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53E60FE-00E8-80F3-9997-E275F505DD98}"/>
              </a:ext>
            </a:extLst>
          </p:cNvPr>
          <p:cNvSpPr txBox="1">
            <a:spLocks/>
          </p:cNvSpPr>
          <p:nvPr/>
        </p:nvSpPr>
        <p:spPr>
          <a:xfrm>
            <a:off x="531222" y="1516650"/>
            <a:ext cx="11338560" cy="721726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spot the “be” helpers?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EC43A8B-1389-277D-CBA9-5E43E65B7BCC}"/>
              </a:ext>
            </a:extLst>
          </p:cNvPr>
          <p:cNvSpPr txBox="1">
            <a:spLocks/>
          </p:cNvSpPr>
          <p:nvPr/>
        </p:nvSpPr>
        <p:spPr>
          <a:xfrm>
            <a:off x="1943100" y="3527311"/>
            <a:ext cx="7735932" cy="72837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They were playing football yesterday.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051AB80-9B7F-E2B2-321C-EC8986D02E26}"/>
              </a:ext>
            </a:extLst>
          </p:cNvPr>
          <p:cNvSpPr txBox="1">
            <a:spLocks/>
          </p:cNvSpPr>
          <p:nvPr/>
        </p:nvSpPr>
        <p:spPr>
          <a:xfrm>
            <a:off x="1943100" y="4538270"/>
            <a:ext cx="7735932" cy="72837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cake was baking in the oven.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DC2230D-6ED9-24E0-AD2A-461944158976}"/>
              </a:ext>
            </a:extLst>
          </p:cNvPr>
          <p:cNvSpPr txBox="1">
            <a:spLocks/>
          </p:cNvSpPr>
          <p:nvPr/>
        </p:nvSpPr>
        <p:spPr>
          <a:xfrm>
            <a:off x="1943100" y="2500234"/>
            <a:ext cx="7735932" cy="86290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She </a:t>
            </a:r>
            <a:r>
              <a:rPr lang="en-GB" sz="28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is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running in the park.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D6B83EF-49A9-6DDF-3256-77FC067C238A}"/>
              </a:ext>
            </a:extLst>
          </p:cNvPr>
          <p:cNvSpPr txBox="1">
            <a:spLocks/>
          </p:cNvSpPr>
          <p:nvPr/>
        </p:nvSpPr>
        <p:spPr>
          <a:xfrm>
            <a:off x="1943100" y="3540925"/>
            <a:ext cx="7735932" cy="72837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They </a:t>
            </a:r>
            <a:r>
              <a:rPr lang="en-GB" sz="28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were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playing football yesterday.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A424512-6039-67BF-734B-7BE117743D30}"/>
              </a:ext>
            </a:extLst>
          </p:cNvPr>
          <p:cNvSpPr txBox="1">
            <a:spLocks/>
          </p:cNvSpPr>
          <p:nvPr/>
        </p:nvSpPr>
        <p:spPr>
          <a:xfrm>
            <a:off x="1943100" y="4551884"/>
            <a:ext cx="7735932" cy="72837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cake </a:t>
            </a:r>
            <a:r>
              <a:rPr lang="en-GB" sz="28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was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baking in the oven.</a:t>
            </a:r>
          </a:p>
        </p:txBody>
      </p:sp>
    </p:spTree>
    <p:extLst>
      <p:ext uri="{BB962C8B-B14F-4D97-AF65-F5344CB8AC3E}">
        <p14:creationId xmlns:p14="http://schemas.microsoft.com/office/powerpoint/2010/main" val="2307468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2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B58662-F530-B49C-3AA7-36B14479EC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picture containing drawing, yellow, child art, art&#10;&#10;Description automatically generated">
            <a:extLst>
              <a:ext uri="{FF2B5EF4-FFF2-40B4-BE49-F238E27FC236}">
                <a16:creationId xmlns:a16="http://schemas.microsoft.com/office/drawing/2014/main" id="{ADE0383F-A718-4E34-00CD-336A37CCC2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5B9F18-1EAC-4C27-83C7-5A63D19399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8"/>
            <a:ext cx="11338560" cy="862904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4000" dirty="0">
                <a:solidFill>
                  <a:schemeClr val="bg1"/>
                </a:solidFill>
              </a:rPr>
              <a:t>2) </a:t>
            </a:r>
            <a:r>
              <a:rPr lang="en-GB" sz="4000" u="sng" dirty="0">
                <a:solidFill>
                  <a:schemeClr val="bg1"/>
                </a:solidFill>
                <a:ea typeface="Andika"/>
                <a:cs typeface="Andika"/>
              </a:rPr>
              <a:t>Have Helpers</a:t>
            </a:r>
            <a:endParaRPr lang="en-GB" sz="4000" dirty="0">
              <a:solidFill>
                <a:schemeClr val="bg1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864D4CE-2C01-9C82-E613-CEEE5151A0E9}"/>
              </a:ext>
            </a:extLst>
          </p:cNvPr>
          <p:cNvSpPr txBox="1">
            <a:spLocks/>
          </p:cNvSpPr>
          <p:nvPr/>
        </p:nvSpPr>
        <p:spPr>
          <a:xfrm>
            <a:off x="2562225" y="2414010"/>
            <a:ext cx="7377928" cy="86290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 have finished my homework.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0CF4ACA-BDEC-25C3-9DA4-341DBA479DDE}"/>
              </a:ext>
            </a:extLst>
          </p:cNvPr>
          <p:cNvSpPr txBox="1">
            <a:spLocks/>
          </p:cNvSpPr>
          <p:nvPr/>
        </p:nvSpPr>
        <p:spPr>
          <a:xfrm>
            <a:off x="531222" y="5465158"/>
            <a:ext cx="11338560" cy="95502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GB" sz="40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Remember: ‘To have' verbs can also act as main verbs – I </a:t>
            </a:r>
            <a:r>
              <a:rPr lang="en-GB" sz="4000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have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an idea.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71419D43-9EE9-4602-FA89-A41E28815F22}"/>
              </a:ext>
            </a:extLst>
          </p:cNvPr>
          <p:cNvSpPr txBox="1">
            <a:spLocks/>
          </p:cNvSpPr>
          <p:nvPr/>
        </p:nvSpPr>
        <p:spPr>
          <a:xfrm>
            <a:off x="531222" y="1516650"/>
            <a:ext cx="11338560" cy="721726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spot the “have” helpers?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EE9A247-CFE4-4083-3C7A-2B5B197A2534}"/>
              </a:ext>
            </a:extLst>
          </p:cNvPr>
          <p:cNvSpPr txBox="1">
            <a:spLocks/>
          </p:cNvSpPr>
          <p:nvPr/>
        </p:nvSpPr>
        <p:spPr>
          <a:xfrm>
            <a:off x="2562225" y="3454701"/>
            <a:ext cx="7377928" cy="72837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has eaten all the cake.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B718A25-54E1-1790-C313-6A588AC668D7}"/>
              </a:ext>
            </a:extLst>
          </p:cNvPr>
          <p:cNvSpPr txBox="1">
            <a:spLocks/>
          </p:cNvSpPr>
          <p:nvPr/>
        </p:nvSpPr>
        <p:spPr>
          <a:xfrm>
            <a:off x="2562225" y="4465660"/>
            <a:ext cx="7377928" cy="72837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children had gone to bed early.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8F8F13A-7C4A-529D-C053-D48E6BB5136D}"/>
              </a:ext>
            </a:extLst>
          </p:cNvPr>
          <p:cNvSpPr txBox="1">
            <a:spLocks/>
          </p:cNvSpPr>
          <p:nvPr/>
        </p:nvSpPr>
        <p:spPr>
          <a:xfrm>
            <a:off x="2562225" y="2445838"/>
            <a:ext cx="7377928" cy="86290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 </a:t>
            </a:r>
            <a:r>
              <a:rPr lang="en-GB" sz="28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have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finished my homework.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823410F-B08C-5372-4929-6889AAD44DAF}"/>
              </a:ext>
            </a:extLst>
          </p:cNvPr>
          <p:cNvSpPr txBox="1">
            <a:spLocks/>
          </p:cNvSpPr>
          <p:nvPr/>
        </p:nvSpPr>
        <p:spPr>
          <a:xfrm>
            <a:off x="2562225" y="3486529"/>
            <a:ext cx="7377928" cy="72837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</a:t>
            </a:r>
            <a:r>
              <a:rPr lang="en-GB" sz="28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has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eaten all the cake.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62BA82A-467D-CF85-06CF-B3CF56D1B812}"/>
              </a:ext>
            </a:extLst>
          </p:cNvPr>
          <p:cNvSpPr txBox="1">
            <a:spLocks/>
          </p:cNvSpPr>
          <p:nvPr/>
        </p:nvSpPr>
        <p:spPr>
          <a:xfrm>
            <a:off x="2562225" y="4497488"/>
            <a:ext cx="7377928" cy="72837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children </a:t>
            </a:r>
            <a:r>
              <a:rPr lang="en-GB" sz="28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had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gone to bed early.</a:t>
            </a:r>
          </a:p>
        </p:txBody>
      </p:sp>
    </p:spTree>
    <p:extLst>
      <p:ext uri="{BB962C8B-B14F-4D97-AF65-F5344CB8AC3E}">
        <p14:creationId xmlns:p14="http://schemas.microsoft.com/office/powerpoint/2010/main" val="1911934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2" grpId="0" animBg="1"/>
      <p:bldP spid="7" grpId="0" animBg="1"/>
      <p:bldP spid="8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4C72FC-DA2A-B8BD-6B8C-E5C0430B08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picture containing drawing, yellow, child art, art&#10;&#10;Description automatically generated">
            <a:extLst>
              <a:ext uri="{FF2B5EF4-FFF2-40B4-BE49-F238E27FC236}">
                <a16:creationId xmlns:a16="http://schemas.microsoft.com/office/drawing/2014/main" id="{12400C4A-9CC2-3DEB-5B26-6817BF7758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9F02DF-5BFE-BEC3-4814-BD1A01F31B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8"/>
            <a:ext cx="11338560" cy="862904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4000" dirty="0">
                <a:solidFill>
                  <a:schemeClr val="bg1"/>
                </a:solidFill>
              </a:rPr>
              <a:t>3) </a:t>
            </a:r>
            <a:r>
              <a:rPr lang="en-GB" sz="4000" u="sng" dirty="0">
                <a:solidFill>
                  <a:schemeClr val="bg1"/>
                </a:solidFill>
                <a:ea typeface="Andika"/>
                <a:cs typeface="Andika"/>
              </a:rPr>
              <a:t>Do Helpers</a:t>
            </a:r>
            <a:endParaRPr lang="en-GB" sz="4000" dirty="0">
              <a:solidFill>
                <a:schemeClr val="bg1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F2F4A89-3D1A-49AB-8F26-1ABC6D19B608}"/>
              </a:ext>
            </a:extLst>
          </p:cNvPr>
          <p:cNvSpPr txBox="1">
            <a:spLocks/>
          </p:cNvSpPr>
          <p:nvPr/>
        </p:nvSpPr>
        <p:spPr>
          <a:xfrm>
            <a:off x="2562225" y="2414010"/>
            <a:ext cx="7377928" cy="86290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 do like chocolate cake.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4D8E734-FB4E-197B-C76B-09514EBD2454}"/>
              </a:ext>
            </a:extLst>
          </p:cNvPr>
          <p:cNvSpPr txBox="1">
            <a:spLocks/>
          </p:cNvSpPr>
          <p:nvPr/>
        </p:nvSpPr>
        <p:spPr>
          <a:xfrm>
            <a:off x="531222" y="5465158"/>
            <a:ext cx="11338560" cy="95502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GB" sz="40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Remember: ‘To Do' verbs can also act as main verbs – I </a:t>
            </a:r>
            <a:r>
              <a:rPr lang="en-GB" sz="4000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did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everything.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A12EC20-0130-99B4-395E-59C7F892E659}"/>
              </a:ext>
            </a:extLst>
          </p:cNvPr>
          <p:cNvSpPr txBox="1">
            <a:spLocks/>
          </p:cNvSpPr>
          <p:nvPr/>
        </p:nvSpPr>
        <p:spPr>
          <a:xfrm>
            <a:off x="531222" y="1516650"/>
            <a:ext cx="11338560" cy="721726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spot the “do” helpers?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2D846EC-B824-09C7-D6FF-54A383579CA3}"/>
              </a:ext>
            </a:extLst>
          </p:cNvPr>
          <p:cNvSpPr txBox="1">
            <a:spLocks/>
          </p:cNvSpPr>
          <p:nvPr/>
        </p:nvSpPr>
        <p:spPr>
          <a:xfrm>
            <a:off x="2562225" y="3454701"/>
            <a:ext cx="7377928" cy="72837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Aimee does enjoy reading every night.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679C37C-3AAA-D2C6-F4F6-0F91022D4AF7}"/>
              </a:ext>
            </a:extLst>
          </p:cNvPr>
          <p:cNvSpPr txBox="1">
            <a:spLocks/>
          </p:cNvSpPr>
          <p:nvPr/>
        </p:nvSpPr>
        <p:spPr>
          <a:xfrm>
            <a:off x="2562225" y="4465660"/>
            <a:ext cx="7377928" cy="72837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 did finish our homework on time.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CB097D8-3D31-1CFD-6F08-C41E80FF5F3C}"/>
              </a:ext>
            </a:extLst>
          </p:cNvPr>
          <p:cNvSpPr txBox="1">
            <a:spLocks/>
          </p:cNvSpPr>
          <p:nvPr/>
        </p:nvSpPr>
        <p:spPr>
          <a:xfrm>
            <a:off x="2562225" y="2392340"/>
            <a:ext cx="7377928" cy="86290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 </a:t>
            </a:r>
            <a:r>
              <a:rPr lang="en-GB" sz="28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do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like chocolate cake.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4E14184-22AF-CEE8-402C-A16C478104DD}"/>
              </a:ext>
            </a:extLst>
          </p:cNvPr>
          <p:cNvSpPr txBox="1">
            <a:spLocks/>
          </p:cNvSpPr>
          <p:nvPr/>
        </p:nvSpPr>
        <p:spPr>
          <a:xfrm>
            <a:off x="2562225" y="3433031"/>
            <a:ext cx="7377928" cy="72837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Aimee </a:t>
            </a:r>
            <a:r>
              <a:rPr lang="en-GB" sz="28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does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enjoy reading every night.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D771818-2BF1-7AC6-84BB-63C1C1DD4641}"/>
              </a:ext>
            </a:extLst>
          </p:cNvPr>
          <p:cNvSpPr txBox="1">
            <a:spLocks/>
          </p:cNvSpPr>
          <p:nvPr/>
        </p:nvSpPr>
        <p:spPr>
          <a:xfrm>
            <a:off x="2562225" y="4443990"/>
            <a:ext cx="7377928" cy="72837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 </a:t>
            </a:r>
            <a:r>
              <a:rPr lang="en-GB" sz="28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did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finish our homework on time.</a:t>
            </a:r>
          </a:p>
        </p:txBody>
      </p:sp>
    </p:spTree>
    <p:extLst>
      <p:ext uri="{BB962C8B-B14F-4D97-AF65-F5344CB8AC3E}">
        <p14:creationId xmlns:p14="http://schemas.microsoft.com/office/powerpoint/2010/main" val="2705807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2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600891" y="670480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Which word is an auxiliary verb?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D88970-2F52-CF4B-6CDC-C2B2A4F9D2C0}"/>
              </a:ext>
            </a:extLst>
          </p:cNvPr>
          <p:cNvSpPr txBox="1"/>
          <p:nvPr/>
        </p:nvSpPr>
        <p:spPr>
          <a:xfrm>
            <a:off x="297723" y="2284827"/>
            <a:ext cx="115965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She is reading a book.</a:t>
            </a:r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09599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297723" y="5532600"/>
            <a:ext cx="115694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“is” is being used as an auxiliary verb.</a:t>
            </a:r>
            <a:endParaRPr lang="en-GB" sz="32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A80AD1E-98A6-924C-7CB6-861F5A164FF7}"/>
              </a:ext>
            </a:extLst>
          </p:cNvPr>
          <p:cNvSpPr txBox="1"/>
          <p:nvPr/>
        </p:nvSpPr>
        <p:spPr>
          <a:xfrm>
            <a:off x="297723" y="2284827"/>
            <a:ext cx="115965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She </a:t>
            </a:r>
            <a:r>
              <a:rPr lang="en-GB" sz="6000" b="1" u="sng" dirty="0">
                <a:solidFill>
                  <a:schemeClr val="bg1"/>
                </a:solidFill>
                <a:latin typeface="Andika" panose="02000000000000000000" pitchFamily="2" charset="0"/>
              </a:rPr>
              <a:t>is</a:t>
            </a: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 reading a book.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Which word is an auxiliary verb?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353D46B-5CCF-7D18-E75B-09D8CA5C61BE}"/>
              </a:ext>
            </a:extLst>
          </p:cNvPr>
          <p:cNvSpPr txBox="1"/>
          <p:nvPr/>
        </p:nvSpPr>
        <p:spPr>
          <a:xfrm>
            <a:off x="265113" y="2307064"/>
            <a:ext cx="1168690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I have finished my homework.</a:t>
            </a:r>
          </a:p>
        </p:txBody>
      </p:sp>
    </p:spTree>
    <p:extLst>
      <p:ext uri="{BB962C8B-B14F-4D97-AF65-F5344CB8AC3E}">
        <p14:creationId xmlns:p14="http://schemas.microsoft.com/office/powerpoint/2010/main" val="149093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1482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737AF21-EAE9-E47B-B2AA-92C264F3503E}"/>
              </a:ext>
            </a:extLst>
          </p:cNvPr>
          <p:cNvSpPr txBox="1"/>
          <p:nvPr/>
        </p:nvSpPr>
        <p:spPr>
          <a:xfrm>
            <a:off x="357413" y="5706547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“have” is being used as an auxiliary verb.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B3D6D06-75D4-B1B7-1862-6D289F60FC84}"/>
              </a:ext>
            </a:extLst>
          </p:cNvPr>
          <p:cNvSpPr txBox="1"/>
          <p:nvPr/>
        </p:nvSpPr>
        <p:spPr>
          <a:xfrm>
            <a:off x="265113" y="2307064"/>
            <a:ext cx="1168690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I </a:t>
            </a:r>
            <a:r>
              <a:rPr lang="en-GB" sz="6000" b="1" u="sng" dirty="0">
                <a:solidFill>
                  <a:schemeClr val="bg1"/>
                </a:solidFill>
                <a:latin typeface="Andika" panose="02000000000000000000" pitchFamily="2" charset="0"/>
              </a:rPr>
              <a:t>have</a:t>
            </a: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 finished my homework.</a:t>
            </a:r>
          </a:p>
        </p:txBody>
      </p:sp>
    </p:spTree>
    <p:extLst>
      <p:ext uri="{BB962C8B-B14F-4D97-AF65-F5344CB8AC3E}">
        <p14:creationId xmlns:p14="http://schemas.microsoft.com/office/powerpoint/2010/main" val="145412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EE4B88-926C-90AA-CEAB-11AC53EF3A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3542C95-73FF-FAFA-C0F0-CBDE38AAC3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E73ACF8-648C-7039-B3C3-C6D18433ECE9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8421EE1-A8F3-8A52-47B4-CCE305CB8914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Which word is an auxiliary verb?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2F63DE-689C-1EF6-3D6A-78D555D1A208}"/>
              </a:ext>
            </a:extLst>
          </p:cNvPr>
          <p:cNvSpPr txBox="1"/>
          <p:nvPr/>
        </p:nvSpPr>
        <p:spPr>
          <a:xfrm>
            <a:off x="252549" y="2744775"/>
            <a:ext cx="1160911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She does enjoy swimming.</a:t>
            </a:r>
          </a:p>
        </p:txBody>
      </p:sp>
    </p:spTree>
    <p:extLst>
      <p:ext uri="{BB962C8B-B14F-4D97-AF65-F5344CB8AC3E}">
        <p14:creationId xmlns:p14="http://schemas.microsoft.com/office/powerpoint/2010/main" val="950081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4A7A7F-54FA-A9EB-EC22-3938EA0AD0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A779EB0D-D26A-4CB5-9A55-17092B787F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8DCFCD-C93E-0FD4-C6C2-258C8D5E24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8256" y="530353"/>
            <a:ext cx="11661196" cy="590854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A48F5D3-3A43-B372-81DB-56A6305653FD}"/>
              </a:ext>
            </a:extLst>
          </p:cNvPr>
          <p:cNvSpPr txBox="1"/>
          <p:nvPr/>
        </p:nvSpPr>
        <p:spPr>
          <a:xfrm>
            <a:off x="357413" y="5706547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“does” is being used as an auxiliary verb.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A5B8927-3B38-DA75-FEE4-9F9BC287DCB6}"/>
              </a:ext>
            </a:extLst>
          </p:cNvPr>
          <p:cNvSpPr txBox="1"/>
          <p:nvPr/>
        </p:nvSpPr>
        <p:spPr>
          <a:xfrm>
            <a:off x="252549" y="2744775"/>
            <a:ext cx="1160911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She </a:t>
            </a:r>
            <a:r>
              <a:rPr lang="en-GB" sz="6000" b="1" u="sng" dirty="0">
                <a:solidFill>
                  <a:schemeClr val="bg1"/>
                </a:solidFill>
                <a:latin typeface="Andika" panose="02000000000000000000" pitchFamily="2" charset="0"/>
              </a:rPr>
              <a:t>does</a:t>
            </a: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 enjoy swimming.</a:t>
            </a:r>
          </a:p>
        </p:txBody>
      </p:sp>
    </p:spTree>
    <p:extLst>
      <p:ext uri="{BB962C8B-B14F-4D97-AF65-F5344CB8AC3E}">
        <p14:creationId xmlns:p14="http://schemas.microsoft.com/office/powerpoint/2010/main" val="2344308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41984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>
                <a:solidFill>
                  <a:schemeClr val="bg1"/>
                </a:solidFill>
                <a:latin typeface="+mn-lt"/>
                <a:ea typeface="Andika"/>
                <a:cs typeface="Andika"/>
              </a:rPr>
              <a:t>Auxiliary Verbs.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6" y="530352"/>
            <a:ext cx="11699466" cy="5927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Which word is an auxiliary verb?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895A873-AA88-F402-EE4D-64D8A46473F1}"/>
              </a:ext>
            </a:extLst>
          </p:cNvPr>
          <p:cNvSpPr txBox="1"/>
          <p:nvPr/>
        </p:nvSpPr>
        <p:spPr>
          <a:xfrm>
            <a:off x="252548" y="2218421"/>
            <a:ext cx="116869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I am writing a letter.</a:t>
            </a:r>
          </a:p>
        </p:txBody>
      </p:sp>
    </p:spTree>
    <p:extLst>
      <p:ext uri="{BB962C8B-B14F-4D97-AF65-F5344CB8AC3E}">
        <p14:creationId xmlns:p14="http://schemas.microsoft.com/office/powerpoint/2010/main" val="237325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252547" y="530353"/>
            <a:ext cx="11686904" cy="587044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711C546-2AC6-67BF-1F69-1288E2BF119E}"/>
              </a:ext>
            </a:extLst>
          </p:cNvPr>
          <p:cNvSpPr txBox="1"/>
          <p:nvPr/>
        </p:nvSpPr>
        <p:spPr>
          <a:xfrm>
            <a:off x="357413" y="5706547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“am” is being used as an auxiliary verb.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06C7DDC-C7FC-37DE-186D-873C6531452E}"/>
              </a:ext>
            </a:extLst>
          </p:cNvPr>
          <p:cNvSpPr txBox="1"/>
          <p:nvPr/>
        </p:nvSpPr>
        <p:spPr>
          <a:xfrm>
            <a:off x="252548" y="2218421"/>
            <a:ext cx="116869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I </a:t>
            </a:r>
            <a:r>
              <a:rPr lang="en-GB" sz="6000" b="1" i="1" u="sng" dirty="0">
                <a:solidFill>
                  <a:schemeClr val="bg1"/>
                </a:solidFill>
                <a:latin typeface="Andika" panose="02000000000000000000" pitchFamily="2" charset="0"/>
              </a:rPr>
              <a:t>am</a:t>
            </a: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 writing a letter.</a:t>
            </a:r>
          </a:p>
        </p:txBody>
      </p:sp>
    </p:spTree>
    <p:extLst>
      <p:ext uri="{BB962C8B-B14F-4D97-AF65-F5344CB8AC3E}">
        <p14:creationId xmlns:p14="http://schemas.microsoft.com/office/powerpoint/2010/main" val="328970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8A8D69-70BF-8EE9-27A6-C5AD125843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6B1FE3E7-7AC7-2D1E-D07B-4DA57156F8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74D309-50AD-BC37-BED5-837FA72779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A9AC60A-7EB5-2D71-F6D8-8E27F61AEEA4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Which word is an auxiliary verb?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549D1FA-ECDD-19AA-CF22-D0E1CE276207}"/>
              </a:ext>
            </a:extLst>
          </p:cNvPr>
          <p:cNvSpPr txBox="1"/>
          <p:nvPr/>
        </p:nvSpPr>
        <p:spPr>
          <a:xfrm>
            <a:off x="252549" y="2390924"/>
            <a:ext cx="1169946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He has broken his phone.</a:t>
            </a:r>
          </a:p>
        </p:txBody>
      </p:sp>
    </p:spTree>
    <p:extLst>
      <p:ext uri="{BB962C8B-B14F-4D97-AF65-F5344CB8AC3E}">
        <p14:creationId xmlns:p14="http://schemas.microsoft.com/office/powerpoint/2010/main" val="1684118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6FBCA4-880D-B7FD-CB5E-CCF8051100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5AAFE62E-73AF-F044-4F4C-2F551B4263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73ED54-DDFB-8E2F-8586-74A8A7A5AE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3407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ED6651C-E0E9-FA81-C116-E4AA9CB1BA2E}"/>
              </a:ext>
            </a:extLst>
          </p:cNvPr>
          <p:cNvSpPr txBox="1"/>
          <p:nvPr/>
        </p:nvSpPr>
        <p:spPr>
          <a:xfrm>
            <a:off x="357413" y="5706547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“has” is being used as an auxiliary verb.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87BD08F-8133-B9FD-84A0-ADF9F9A6D490}"/>
              </a:ext>
            </a:extLst>
          </p:cNvPr>
          <p:cNvSpPr txBox="1"/>
          <p:nvPr/>
        </p:nvSpPr>
        <p:spPr>
          <a:xfrm>
            <a:off x="252549" y="2390924"/>
            <a:ext cx="1169946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He </a:t>
            </a:r>
            <a:r>
              <a:rPr lang="en-GB" sz="6000" b="1" u="sng" dirty="0">
                <a:solidFill>
                  <a:schemeClr val="bg1"/>
                </a:solidFill>
                <a:latin typeface="Andika" panose="02000000000000000000" pitchFamily="2" charset="0"/>
              </a:rPr>
              <a:t>has</a:t>
            </a: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 broken his phone.</a:t>
            </a:r>
          </a:p>
        </p:txBody>
      </p:sp>
    </p:spTree>
    <p:extLst>
      <p:ext uri="{BB962C8B-B14F-4D97-AF65-F5344CB8AC3E}">
        <p14:creationId xmlns:p14="http://schemas.microsoft.com/office/powerpoint/2010/main" val="2378293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3471" y="530352"/>
            <a:ext cx="1156598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Which word is an auxiliary verb?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0D12885-C515-CD8D-807F-F66542C4BD0F}"/>
              </a:ext>
            </a:extLst>
          </p:cNvPr>
          <p:cNvSpPr txBox="1"/>
          <p:nvPr/>
        </p:nvSpPr>
        <p:spPr>
          <a:xfrm>
            <a:off x="252549" y="2533548"/>
            <a:ext cx="1169946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Do they know the answer?</a:t>
            </a:r>
          </a:p>
        </p:txBody>
      </p:sp>
    </p:spTree>
    <p:extLst>
      <p:ext uri="{BB962C8B-B14F-4D97-AF65-F5344CB8AC3E}">
        <p14:creationId xmlns:p14="http://schemas.microsoft.com/office/powerpoint/2010/main" val="3499639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9134" y="530352"/>
            <a:ext cx="11660318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84248AE-A192-774F-46A0-13BC62F6B8E3}"/>
              </a:ext>
            </a:extLst>
          </p:cNvPr>
          <p:cNvSpPr txBox="1"/>
          <p:nvPr/>
        </p:nvSpPr>
        <p:spPr>
          <a:xfrm>
            <a:off x="357413" y="5706547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“Do” is being used as an auxiliary verb.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9AF6E21-D838-B8CA-EABD-78523D246513}"/>
              </a:ext>
            </a:extLst>
          </p:cNvPr>
          <p:cNvSpPr txBox="1"/>
          <p:nvPr/>
        </p:nvSpPr>
        <p:spPr>
          <a:xfrm>
            <a:off x="252549" y="2533548"/>
            <a:ext cx="1169946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b="1" u="sng" dirty="0">
                <a:solidFill>
                  <a:schemeClr val="bg1"/>
                </a:solidFill>
                <a:latin typeface="Andika" panose="02000000000000000000" pitchFamily="2" charset="0"/>
              </a:rPr>
              <a:t>Do</a:t>
            </a: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 they know the answer?</a:t>
            </a:r>
          </a:p>
        </p:txBody>
      </p:sp>
    </p:spTree>
    <p:extLst>
      <p:ext uri="{BB962C8B-B14F-4D97-AF65-F5344CB8AC3E}">
        <p14:creationId xmlns:p14="http://schemas.microsoft.com/office/powerpoint/2010/main" val="149627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ECF31D-A184-310A-BBC9-0FACE1238F45}"/>
              </a:ext>
            </a:extLst>
          </p:cNvPr>
          <p:cNvSpPr txBox="1">
            <a:spLocks/>
          </p:cNvSpPr>
          <p:nvPr/>
        </p:nvSpPr>
        <p:spPr>
          <a:xfrm>
            <a:off x="355464" y="254127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BC69BD-A790-3632-F22C-1ECF787AC42B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Which word is an auxiliary verb?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BB176C9-0338-CAB3-FEEF-4E4C876C4DE3}"/>
              </a:ext>
            </a:extLst>
          </p:cNvPr>
          <p:cNvSpPr txBox="1"/>
          <p:nvPr/>
        </p:nvSpPr>
        <p:spPr>
          <a:xfrm>
            <a:off x="355464" y="2402176"/>
            <a:ext cx="115965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The car was moving slowly.</a:t>
            </a:r>
          </a:p>
        </p:txBody>
      </p:sp>
    </p:spTree>
    <p:extLst>
      <p:ext uri="{BB962C8B-B14F-4D97-AF65-F5344CB8AC3E}">
        <p14:creationId xmlns:p14="http://schemas.microsoft.com/office/powerpoint/2010/main" val="1112111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87997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00ED466-5505-09F0-5C00-2D37E465C13B}"/>
              </a:ext>
            </a:extLst>
          </p:cNvPr>
          <p:cNvSpPr txBox="1"/>
          <p:nvPr/>
        </p:nvSpPr>
        <p:spPr>
          <a:xfrm>
            <a:off x="357413" y="5706547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“was” is being used as an auxiliary verb.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A66A604-C887-0931-DB63-E726CB591A95}"/>
              </a:ext>
            </a:extLst>
          </p:cNvPr>
          <p:cNvSpPr txBox="1"/>
          <p:nvPr/>
        </p:nvSpPr>
        <p:spPr>
          <a:xfrm>
            <a:off x="355464" y="2402176"/>
            <a:ext cx="115965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The car </a:t>
            </a:r>
            <a:r>
              <a:rPr lang="en-GB" sz="6000" b="1" u="sng" dirty="0">
                <a:solidFill>
                  <a:schemeClr val="bg1"/>
                </a:solidFill>
                <a:latin typeface="Andika" panose="02000000000000000000" pitchFamily="2" charset="0"/>
              </a:rPr>
              <a:t>was</a:t>
            </a: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 moving slowly.</a:t>
            </a:r>
          </a:p>
        </p:txBody>
      </p:sp>
    </p:spTree>
    <p:extLst>
      <p:ext uri="{BB962C8B-B14F-4D97-AF65-F5344CB8AC3E}">
        <p14:creationId xmlns:p14="http://schemas.microsoft.com/office/powerpoint/2010/main" val="2397463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342900"/>
            <a:ext cx="11699466" cy="621982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FF2E1F1-6779-1C52-940D-CCF6D163D44F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Which word is an auxiliary verb?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05FE7A-54C9-87DC-C259-E6B70772A80E}"/>
              </a:ext>
            </a:extLst>
          </p:cNvPr>
          <p:cNvSpPr txBox="1"/>
          <p:nvPr/>
        </p:nvSpPr>
        <p:spPr>
          <a:xfrm>
            <a:off x="227421" y="2822604"/>
            <a:ext cx="1161215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Have I seen it yet?</a:t>
            </a:r>
          </a:p>
        </p:txBody>
      </p:sp>
    </p:spTree>
    <p:extLst>
      <p:ext uri="{BB962C8B-B14F-4D97-AF65-F5344CB8AC3E}">
        <p14:creationId xmlns:p14="http://schemas.microsoft.com/office/powerpoint/2010/main" val="184473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257176"/>
            <a:ext cx="11596551" cy="6201376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A133CBD-5F43-289C-8C28-D75EE39B9C38}"/>
              </a:ext>
            </a:extLst>
          </p:cNvPr>
          <p:cNvSpPr txBox="1"/>
          <p:nvPr/>
        </p:nvSpPr>
        <p:spPr>
          <a:xfrm>
            <a:off x="357413" y="5706547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“Have” is being used as an auxiliary verb.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7A4BA36-5957-E114-3CDF-5A235D1AB650}"/>
              </a:ext>
            </a:extLst>
          </p:cNvPr>
          <p:cNvSpPr txBox="1"/>
          <p:nvPr/>
        </p:nvSpPr>
        <p:spPr>
          <a:xfrm>
            <a:off x="227421" y="2822604"/>
            <a:ext cx="1161215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b="1" u="sng" dirty="0">
                <a:solidFill>
                  <a:schemeClr val="bg1"/>
                </a:solidFill>
                <a:latin typeface="Andika" panose="02000000000000000000" pitchFamily="2" charset="0"/>
              </a:rPr>
              <a:t>Have</a:t>
            </a: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 I seen it yet?</a:t>
            </a:r>
          </a:p>
        </p:txBody>
      </p:sp>
      <p:sp>
        <p:nvSpPr>
          <p:cNvPr id="5" name="Rectangle: Rounded Corners 4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10098949" y="5652752"/>
            <a:ext cx="1966776" cy="106297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178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83609088"/>
              </p:ext>
            </p:extLst>
          </p:nvPr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65833306"/>
              </p:ext>
            </p:extLst>
          </p:nvPr>
        </p:nvGraphicFramePr>
        <p:xfrm>
          <a:off x="1544318" y="848708"/>
          <a:ext cx="9952356" cy="3523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29857336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44189268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C2430D-8523-C781-89CB-9D3D713B40AD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144376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97415394"/>
              </p:ext>
            </p:extLst>
          </p:nvPr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3020059" y="4725382"/>
            <a:ext cx="71532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Today, we’re going to look at a type of verb that is in nearly </a:t>
            </a:r>
            <a:r>
              <a:rPr lang="en-GB" sz="2400" i="1" u="sng" dirty="0"/>
              <a:t>ALL writing</a:t>
            </a:r>
            <a:r>
              <a:rPr lang="en-GB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55B61937-97BC-9AD6-C971-34193E800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429198" y="1685707"/>
            <a:ext cx="11497109" cy="184467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type of word “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sat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is?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97DA4A7-B125-1ADF-E72A-BCCC79278733}"/>
              </a:ext>
            </a:extLst>
          </p:cNvPr>
          <p:cNvSpPr txBox="1">
            <a:spLocks/>
          </p:cNvSpPr>
          <p:nvPr/>
        </p:nvSpPr>
        <p:spPr>
          <a:xfrm>
            <a:off x="429198" y="374483"/>
            <a:ext cx="11448765" cy="90013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sat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on the mat.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0984DDC-BC67-EB14-6DE8-9E83E520D167}"/>
              </a:ext>
            </a:extLst>
          </p:cNvPr>
          <p:cNvSpPr txBox="1">
            <a:spLocks/>
          </p:cNvSpPr>
          <p:nvPr/>
        </p:nvSpPr>
        <p:spPr>
          <a:xfrm>
            <a:off x="477544" y="3941469"/>
            <a:ext cx="11400419" cy="974808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Verbs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are words that tell us an action, or state.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B0F2A43-837D-990F-1BA7-EB7D6D73BC02}"/>
              </a:ext>
            </a:extLst>
          </p:cNvPr>
          <p:cNvSpPr txBox="1">
            <a:spLocks/>
          </p:cNvSpPr>
          <p:nvPr/>
        </p:nvSpPr>
        <p:spPr>
          <a:xfrm>
            <a:off x="525888" y="5327366"/>
            <a:ext cx="11400419" cy="974808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“sat” is the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C0974FA-DCCE-F769-A6A4-64A65870FC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4955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5378 -0.24306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74" y="-92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322466" y="310240"/>
            <a:ext cx="11498232" cy="953295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 is a type of verb called a “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auxiliary 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1533189" y="1528559"/>
            <a:ext cx="9125622" cy="1955982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Auxiliary verbs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 the main verb to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add more information.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0E0623-5B4A-B195-684F-DD2CDACFFD1A}"/>
              </a:ext>
            </a:extLst>
          </p:cNvPr>
          <p:cNvSpPr txBox="1">
            <a:spLocks/>
          </p:cNvSpPr>
          <p:nvPr/>
        </p:nvSpPr>
        <p:spPr>
          <a:xfrm>
            <a:off x="1533189" y="3749565"/>
            <a:ext cx="9125622" cy="2208472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 sentence: “She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running.’,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is the auxiliary verb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helping the main verb “running”.</a:t>
            </a:r>
            <a:endParaRPr lang="en-GB" sz="4000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29482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838 L 0.14505 -0.2009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44" y="-5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888</Words>
  <Application>Microsoft Office PowerPoint</Application>
  <PresentationFormat>Widescreen</PresentationFormat>
  <Paragraphs>127</Paragraphs>
  <Slides>29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2" baseType="lpstr">
      <vt:lpstr>Arial</vt:lpstr>
      <vt:lpstr>Andika</vt:lpstr>
      <vt:lpstr>Office Theme</vt:lpstr>
      <vt:lpstr> How to Use this PowerPoint</vt:lpstr>
      <vt:lpstr>Auxiliary Verbs.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2025-12-22T09:12:03Z</dcterms:modified>
</cp:coreProperties>
</file>