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tags/tag1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9"/>
  </p:notesMasterIdLst>
  <p:sldIdLst>
    <p:sldId id="2593" r:id="rId2"/>
    <p:sldId id="274" r:id="rId3"/>
    <p:sldId id="443" r:id="rId4"/>
    <p:sldId id="469" r:id="rId5"/>
    <p:sldId id="416" r:id="rId6"/>
    <p:sldId id="419" r:id="rId7"/>
    <p:sldId id="476" r:id="rId8"/>
    <p:sldId id="363" r:id="rId9"/>
    <p:sldId id="365" r:id="rId10"/>
    <p:sldId id="478" r:id="rId11"/>
    <p:sldId id="479" r:id="rId12"/>
    <p:sldId id="380" r:id="rId13"/>
    <p:sldId id="381" r:id="rId14"/>
    <p:sldId id="382" r:id="rId15"/>
    <p:sldId id="383" r:id="rId16"/>
    <p:sldId id="360" r:id="rId17"/>
    <p:sldId id="366" r:id="rId18"/>
  </p:sldIdLst>
  <p:sldSz cx="12192000" cy="6858000"/>
  <p:notesSz cx="6858000" cy="9144000"/>
  <p:embeddedFontLst>
    <p:embeddedFont>
      <p:font typeface="Andika" panose="02000000000000000000" pitchFamily="2" charset="0"/>
      <p:regular r:id="rId20"/>
      <p:bold r:id="rId21"/>
      <p:italic r:id="rId22"/>
      <p:boldItalic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EA5D3A-0D47-43AE-BA2C-526BFAEE90D1}" v="16" dt="2025-12-19T12:02:35.8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00D88DA-D829-422F-A217-5740EE5A402F}" type="doc">
      <dgm:prSet loTypeId="urn:microsoft.com/office/officeart/2005/8/layout/hierarchy6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GB"/>
        </a:p>
      </dgm:t>
    </dgm:pt>
    <dgm:pt modelId="{11C582FB-D301-4A67-835D-4CB7CEB50770}">
      <dgm:prSet phldrT="[Text]" custT="1"/>
      <dgm:spPr>
        <a:solidFill>
          <a:srgbClr val="7030A0"/>
        </a:solidFill>
      </dgm:spPr>
      <dgm:t>
        <a:bodyPr/>
        <a:lstStyle/>
        <a:p>
          <a:r>
            <a:rPr lang="en-GB" sz="2400" dirty="0"/>
            <a:t>Overview</a:t>
          </a:r>
        </a:p>
      </dgm:t>
    </dgm:pt>
    <dgm:pt modelId="{C694EAFA-8B14-43A9-8F20-FF0DB6CCA798}" type="parTrans" cxnId="{CE571486-59E7-478C-884A-3792E60D2A91}">
      <dgm:prSet/>
      <dgm:spPr/>
      <dgm:t>
        <a:bodyPr/>
        <a:lstStyle/>
        <a:p>
          <a:endParaRPr lang="en-GB" sz="1400"/>
        </a:p>
      </dgm:t>
    </dgm:pt>
    <dgm:pt modelId="{8313B6C1-112D-4EEC-82F4-B225AEB857B3}" type="sibTrans" cxnId="{CE571486-59E7-478C-884A-3792E60D2A91}">
      <dgm:prSet/>
      <dgm:spPr/>
      <dgm:t>
        <a:bodyPr/>
        <a:lstStyle/>
        <a:p>
          <a:endParaRPr lang="en-GB" sz="1400"/>
        </a:p>
      </dgm:t>
    </dgm:pt>
    <dgm:pt modelId="{CA4CC870-5F8C-4950-9C3F-CDDD8D47B8FE}">
      <dgm:prSet phldrT="[Text]" custT="1"/>
      <dgm:spPr/>
      <dgm:t>
        <a:bodyPr/>
        <a:lstStyle/>
        <a:p>
          <a:r>
            <a:rPr lang="en-GB" sz="1400" dirty="0"/>
            <a:t>Noun Phrase – Thing or object</a:t>
          </a:r>
        </a:p>
      </dgm:t>
    </dgm:pt>
    <dgm:pt modelId="{91FF6C16-4843-4FCD-BDA7-2EDCEEB4A38F}" type="parTrans" cxnId="{6B2A43B0-3E44-4DBC-943F-26F42D1A5955}">
      <dgm:prSet/>
      <dgm:spPr/>
      <dgm:t>
        <a:bodyPr/>
        <a:lstStyle/>
        <a:p>
          <a:endParaRPr lang="en-GB" sz="1400"/>
        </a:p>
      </dgm:t>
    </dgm:pt>
    <dgm:pt modelId="{B9A03DF8-68E6-4C0C-BC41-2DAD71A5D3A9}" type="sibTrans" cxnId="{6B2A43B0-3E44-4DBC-943F-26F42D1A5955}">
      <dgm:prSet/>
      <dgm:spPr/>
      <dgm:t>
        <a:bodyPr/>
        <a:lstStyle/>
        <a:p>
          <a:endParaRPr lang="en-GB" sz="1400"/>
        </a:p>
      </dgm:t>
    </dgm:pt>
    <dgm:pt modelId="{EBA8B7DB-6598-4380-B1E1-363E74D81801}">
      <dgm:prSet phldrT="[Text]" custT="1"/>
      <dgm:spPr/>
      <dgm:t>
        <a:bodyPr/>
        <a:lstStyle/>
        <a:p>
          <a:r>
            <a:rPr lang="en-GB" sz="1400" dirty="0"/>
            <a:t>Verb Phrase – </a:t>
          </a:r>
          <a:br>
            <a:rPr lang="en-GB" sz="1400" dirty="0"/>
          </a:br>
          <a:r>
            <a:rPr lang="en-GB" sz="1400" dirty="0"/>
            <a:t>Doing or being</a:t>
          </a:r>
        </a:p>
      </dgm:t>
    </dgm:pt>
    <dgm:pt modelId="{6164C4B7-2FD3-411B-9DE0-6075F300ACD2}" type="parTrans" cxnId="{87D3581C-D266-48EA-8792-85153845A40B}">
      <dgm:prSet/>
      <dgm:spPr/>
      <dgm:t>
        <a:bodyPr/>
        <a:lstStyle/>
        <a:p>
          <a:endParaRPr lang="en-GB" sz="1400"/>
        </a:p>
      </dgm:t>
    </dgm:pt>
    <dgm:pt modelId="{5CBFAD1F-A7DA-4C31-B37B-1E4D9D55916A}" type="sibTrans" cxnId="{87D3581C-D266-48EA-8792-85153845A40B}">
      <dgm:prSet/>
      <dgm:spPr/>
      <dgm:t>
        <a:bodyPr/>
        <a:lstStyle/>
        <a:p>
          <a:endParaRPr lang="en-GB" sz="1400"/>
        </a:p>
      </dgm:t>
    </dgm:pt>
    <dgm:pt modelId="{E4077D0A-89B9-48D0-B430-37B0E120FC14}">
      <dgm:prSet phldrT="[Text]" custT="1"/>
      <dgm:spPr/>
      <dgm:t>
        <a:bodyPr/>
        <a:lstStyle/>
        <a:p>
          <a:r>
            <a:rPr lang="en-GB" sz="1400" dirty="0"/>
            <a:t>Punctuation – Helps readers</a:t>
          </a:r>
        </a:p>
      </dgm:t>
    </dgm:pt>
    <dgm:pt modelId="{25080C42-F311-4646-B860-4B2E41968E42}" type="parTrans" cxnId="{DBB8B9CA-692D-42E3-AFE6-AF58877DC3D0}">
      <dgm:prSet/>
      <dgm:spPr/>
      <dgm:t>
        <a:bodyPr/>
        <a:lstStyle/>
        <a:p>
          <a:endParaRPr lang="en-GB" sz="1400"/>
        </a:p>
      </dgm:t>
    </dgm:pt>
    <dgm:pt modelId="{AC568F33-1585-41F7-B29A-FEEE8D945C6D}" type="sibTrans" cxnId="{DBB8B9CA-692D-42E3-AFE6-AF58877DC3D0}">
      <dgm:prSet/>
      <dgm:spPr/>
      <dgm:t>
        <a:bodyPr/>
        <a:lstStyle/>
        <a:p>
          <a:endParaRPr lang="en-GB" sz="1400"/>
        </a:p>
      </dgm:t>
    </dgm:pt>
    <dgm:pt modelId="{871E83FC-C0A7-4366-910C-0C2F0BA31BB4}">
      <dgm:prSet phldrT="[Text]" custT="1"/>
      <dgm:spPr/>
      <dgm:t>
        <a:bodyPr/>
        <a:lstStyle/>
        <a:p>
          <a:r>
            <a:rPr lang="en-GB" sz="1400" dirty="0"/>
            <a:t>Prepositional Phrase – Where things are</a:t>
          </a:r>
        </a:p>
      </dgm:t>
    </dgm:pt>
    <dgm:pt modelId="{BFDFC3B0-E6E0-4ABD-B046-5D5D74C9AE11}" type="parTrans" cxnId="{AC130ABA-D033-4C56-BC73-93BFC4477FF2}">
      <dgm:prSet/>
      <dgm:spPr/>
      <dgm:t>
        <a:bodyPr/>
        <a:lstStyle/>
        <a:p>
          <a:endParaRPr lang="en-GB" sz="1400"/>
        </a:p>
      </dgm:t>
    </dgm:pt>
    <dgm:pt modelId="{406BF1B7-2792-40B0-8280-D88881F383D3}" type="sibTrans" cxnId="{AC130ABA-D033-4C56-BC73-93BFC4477FF2}">
      <dgm:prSet/>
      <dgm:spPr/>
      <dgm:t>
        <a:bodyPr/>
        <a:lstStyle/>
        <a:p>
          <a:endParaRPr lang="en-GB" sz="1400"/>
        </a:p>
      </dgm:t>
    </dgm:pt>
    <dgm:pt modelId="{3F07D7E2-E965-43CE-A330-13369F1805EA}" type="pres">
      <dgm:prSet presAssocID="{B00D88DA-D829-422F-A217-5740EE5A402F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E466D950-1166-446A-8834-0989703BB104}" type="pres">
      <dgm:prSet presAssocID="{B00D88DA-D829-422F-A217-5740EE5A402F}" presName="hierFlow" presStyleCnt="0"/>
      <dgm:spPr/>
    </dgm:pt>
    <dgm:pt modelId="{9946BB4B-0D0D-4192-B468-E6FAAB5AE8F3}" type="pres">
      <dgm:prSet presAssocID="{B00D88DA-D829-422F-A217-5740EE5A402F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3ED1BE28-E331-40BF-92DD-74F99908B77D}" type="pres">
      <dgm:prSet presAssocID="{11C582FB-D301-4A67-835D-4CB7CEB50770}" presName="Name14" presStyleCnt="0"/>
      <dgm:spPr/>
    </dgm:pt>
    <dgm:pt modelId="{6244B4F7-B327-4EE2-8EC6-761014D046DA}" type="pres">
      <dgm:prSet presAssocID="{11C582FB-D301-4A67-835D-4CB7CEB50770}" presName="level1Shape" presStyleLbl="node0" presStyleIdx="0" presStyleCnt="1" custScaleX="314497" custScaleY="120566">
        <dgm:presLayoutVars>
          <dgm:chPref val="3"/>
        </dgm:presLayoutVars>
      </dgm:prSet>
      <dgm:spPr/>
    </dgm:pt>
    <dgm:pt modelId="{0810A678-E60C-4760-BC00-63A28DF49489}" type="pres">
      <dgm:prSet presAssocID="{11C582FB-D301-4A67-835D-4CB7CEB50770}" presName="hierChild2" presStyleCnt="0"/>
      <dgm:spPr/>
    </dgm:pt>
    <dgm:pt modelId="{33643D00-C75E-4DF5-A0F0-DFA21355EB8A}" type="pres">
      <dgm:prSet presAssocID="{91FF6C16-4843-4FCD-BDA7-2EDCEEB4A38F}" presName="Name19" presStyleLbl="parChTrans1D2" presStyleIdx="0" presStyleCnt="4"/>
      <dgm:spPr/>
    </dgm:pt>
    <dgm:pt modelId="{6E24BE85-D38B-4C1A-A7DF-16389060B567}" type="pres">
      <dgm:prSet presAssocID="{CA4CC870-5F8C-4950-9C3F-CDDD8D47B8FE}" presName="Name21" presStyleCnt="0"/>
      <dgm:spPr/>
    </dgm:pt>
    <dgm:pt modelId="{ADDD5734-79CB-4183-8EC2-3B41317D015B}" type="pres">
      <dgm:prSet presAssocID="{CA4CC870-5F8C-4950-9C3F-CDDD8D47B8FE}" presName="level2Shape" presStyleLbl="node2" presStyleIdx="0" presStyleCnt="4"/>
      <dgm:spPr/>
    </dgm:pt>
    <dgm:pt modelId="{A88F0D0A-72A4-4B5D-B0A7-0F9BD5683579}" type="pres">
      <dgm:prSet presAssocID="{CA4CC870-5F8C-4950-9C3F-CDDD8D47B8FE}" presName="hierChild3" presStyleCnt="0"/>
      <dgm:spPr/>
    </dgm:pt>
    <dgm:pt modelId="{67357A81-5F47-46C8-8791-23DB6B665016}" type="pres">
      <dgm:prSet presAssocID="{6164C4B7-2FD3-411B-9DE0-6075F300ACD2}" presName="Name19" presStyleLbl="parChTrans1D2" presStyleIdx="1" presStyleCnt="4"/>
      <dgm:spPr/>
    </dgm:pt>
    <dgm:pt modelId="{7278A374-6AC7-4093-98A6-F87C32FEBB05}" type="pres">
      <dgm:prSet presAssocID="{EBA8B7DB-6598-4380-B1E1-363E74D81801}" presName="Name21" presStyleCnt="0"/>
      <dgm:spPr/>
    </dgm:pt>
    <dgm:pt modelId="{F363464E-03AD-4819-BCA0-0FA469D48E0C}" type="pres">
      <dgm:prSet presAssocID="{EBA8B7DB-6598-4380-B1E1-363E74D81801}" presName="level2Shape" presStyleLbl="node2" presStyleIdx="1" presStyleCnt="4"/>
      <dgm:spPr/>
    </dgm:pt>
    <dgm:pt modelId="{F965F83D-9EC5-422A-AC7F-21013E865C34}" type="pres">
      <dgm:prSet presAssocID="{EBA8B7DB-6598-4380-B1E1-363E74D81801}" presName="hierChild3" presStyleCnt="0"/>
      <dgm:spPr/>
    </dgm:pt>
    <dgm:pt modelId="{E5E261E0-CCBC-4B5A-A904-F243E2AA53B0}" type="pres">
      <dgm:prSet presAssocID="{BFDFC3B0-E6E0-4ABD-B046-5D5D74C9AE11}" presName="Name19" presStyleLbl="parChTrans1D2" presStyleIdx="2" presStyleCnt="4"/>
      <dgm:spPr/>
    </dgm:pt>
    <dgm:pt modelId="{A28DAF53-A1BC-4030-9E28-A821B535C590}" type="pres">
      <dgm:prSet presAssocID="{871E83FC-C0A7-4366-910C-0C2F0BA31BB4}" presName="Name21" presStyleCnt="0"/>
      <dgm:spPr/>
    </dgm:pt>
    <dgm:pt modelId="{1CD6397F-75EE-4798-9222-CCACE974B0F9}" type="pres">
      <dgm:prSet presAssocID="{871E83FC-C0A7-4366-910C-0C2F0BA31BB4}" presName="level2Shape" presStyleLbl="node2" presStyleIdx="2" presStyleCnt="4" custScaleX="118135"/>
      <dgm:spPr/>
    </dgm:pt>
    <dgm:pt modelId="{9D39E6FF-CEE1-408B-A2A2-2DF86198EC1D}" type="pres">
      <dgm:prSet presAssocID="{871E83FC-C0A7-4366-910C-0C2F0BA31BB4}" presName="hierChild3" presStyleCnt="0"/>
      <dgm:spPr/>
    </dgm:pt>
    <dgm:pt modelId="{F7436063-BF3D-4400-ABDF-46A0C91AC2E1}" type="pres">
      <dgm:prSet presAssocID="{25080C42-F311-4646-B860-4B2E41968E42}" presName="Name19" presStyleLbl="parChTrans1D2" presStyleIdx="3" presStyleCnt="4"/>
      <dgm:spPr/>
    </dgm:pt>
    <dgm:pt modelId="{8C1F71A8-7336-4E9E-BE3C-D799F837D69C}" type="pres">
      <dgm:prSet presAssocID="{E4077D0A-89B9-48D0-B430-37B0E120FC14}" presName="Name21" presStyleCnt="0"/>
      <dgm:spPr/>
    </dgm:pt>
    <dgm:pt modelId="{F150C942-4610-411E-BDFE-86CB29B06647}" type="pres">
      <dgm:prSet presAssocID="{E4077D0A-89B9-48D0-B430-37B0E120FC14}" presName="level2Shape" presStyleLbl="node2" presStyleIdx="3" presStyleCnt="4" custScaleX="124509"/>
      <dgm:spPr/>
    </dgm:pt>
    <dgm:pt modelId="{7DFA4DBE-6334-4D1D-85B0-590CB98AA548}" type="pres">
      <dgm:prSet presAssocID="{E4077D0A-89B9-48D0-B430-37B0E120FC14}" presName="hierChild3" presStyleCnt="0"/>
      <dgm:spPr/>
    </dgm:pt>
    <dgm:pt modelId="{01B7F2F2-C0CC-4AE7-A276-8E5DDF45CF20}" type="pres">
      <dgm:prSet presAssocID="{B00D88DA-D829-422F-A217-5740EE5A402F}" presName="bgShapesFlow" presStyleCnt="0"/>
      <dgm:spPr/>
    </dgm:pt>
  </dgm:ptLst>
  <dgm:cxnLst>
    <dgm:cxn modelId="{2222DC1B-5553-4B28-89B3-FE369FA6AAB9}" type="presOf" srcId="{CA4CC870-5F8C-4950-9C3F-CDDD8D47B8FE}" destId="{ADDD5734-79CB-4183-8EC2-3B41317D015B}" srcOrd="0" destOrd="0" presId="urn:microsoft.com/office/officeart/2005/8/layout/hierarchy6"/>
    <dgm:cxn modelId="{87D3581C-D266-48EA-8792-85153845A40B}" srcId="{11C582FB-D301-4A67-835D-4CB7CEB50770}" destId="{EBA8B7DB-6598-4380-B1E1-363E74D81801}" srcOrd="1" destOrd="0" parTransId="{6164C4B7-2FD3-411B-9DE0-6075F300ACD2}" sibTransId="{5CBFAD1F-A7DA-4C31-B37B-1E4D9D55916A}"/>
    <dgm:cxn modelId="{9C4FA423-DB18-45A5-BA08-E35034BA12DA}" type="presOf" srcId="{6164C4B7-2FD3-411B-9DE0-6075F300ACD2}" destId="{67357A81-5F47-46C8-8791-23DB6B665016}" srcOrd="0" destOrd="0" presId="urn:microsoft.com/office/officeart/2005/8/layout/hierarchy6"/>
    <dgm:cxn modelId="{3E2EEC42-73E5-4412-8088-0FC62977E583}" type="presOf" srcId="{25080C42-F311-4646-B860-4B2E41968E42}" destId="{F7436063-BF3D-4400-ABDF-46A0C91AC2E1}" srcOrd="0" destOrd="0" presId="urn:microsoft.com/office/officeart/2005/8/layout/hierarchy6"/>
    <dgm:cxn modelId="{4BE7FC42-A946-4A26-9018-33C72B118861}" type="presOf" srcId="{BFDFC3B0-E6E0-4ABD-B046-5D5D74C9AE11}" destId="{E5E261E0-CCBC-4B5A-A904-F243E2AA53B0}" srcOrd="0" destOrd="0" presId="urn:microsoft.com/office/officeart/2005/8/layout/hierarchy6"/>
    <dgm:cxn modelId="{D9B92766-E4D8-4D35-B528-C40BE17C9CCC}" type="presOf" srcId="{11C582FB-D301-4A67-835D-4CB7CEB50770}" destId="{6244B4F7-B327-4EE2-8EC6-761014D046DA}" srcOrd="0" destOrd="0" presId="urn:microsoft.com/office/officeart/2005/8/layout/hierarchy6"/>
    <dgm:cxn modelId="{9F4C854A-6723-460F-8514-593A868204C3}" type="presOf" srcId="{EBA8B7DB-6598-4380-B1E1-363E74D81801}" destId="{F363464E-03AD-4819-BCA0-0FA469D48E0C}" srcOrd="0" destOrd="0" presId="urn:microsoft.com/office/officeart/2005/8/layout/hierarchy6"/>
    <dgm:cxn modelId="{CE571486-59E7-478C-884A-3792E60D2A91}" srcId="{B00D88DA-D829-422F-A217-5740EE5A402F}" destId="{11C582FB-D301-4A67-835D-4CB7CEB50770}" srcOrd="0" destOrd="0" parTransId="{C694EAFA-8B14-43A9-8F20-FF0DB6CCA798}" sibTransId="{8313B6C1-112D-4EEC-82F4-B225AEB857B3}"/>
    <dgm:cxn modelId="{5D01AB8F-F92F-4C7C-9029-C4BE34402A51}" type="presOf" srcId="{871E83FC-C0A7-4366-910C-0C2F0BA31BB4}" destId="{1CD6397F-75EE-4798-9222-CCACE974B0F9}" srcOrd="0" destOrd="0" presId="urn:microsoft.com/office/officeart/2005/8/layout/hierarchy6"/>
    <dgm:cxn modelId="{7F6DF39E-3EC6-4E86-A46B-455009D3A13D}" type="presOf" srcId="{E4077D0A-89B9-48D0-B430-37B0E120FC14}" destId="{F150C942-4610-411E-BDFE-86CB29B06647}" srcOrd="0" destOrd="0" presId="urn:microsoft.com/office/officeart/2005/8/layout/hierarchy6"/>
    <dgm:cxn modelId="{6B2A43B0-3E44-4DBC-943F-26F42D1A5955}" srcId="{11C582FB-D301-4A67-835D-4CB7CEB50770}" destId="{CA4CC870-5F8C-4950-9C3F-CDDD8D47B8FE}" srcOrd="0" destOrd="0" parTransId="{91FF6C16-4843-4FCD-BDA7-2EDCEEB4A38F}" sibTransId="{B9A03DF8-68E6-4C0C-BC41-2DAD71A5D3A9}"/>
    <dgm:cxn modelId="{AC130ABA-D033-4C56-BC73-93BFC4477FF2}" srcId="{11C582FB-D301-4A67-835D-4CB7CEB50770}" destId="{871E83FC-C0A7-4366-910C-0C2F0BA31BB4}" srcOrd="2" destOrd="0" parTransId="{BFDFC3B0-E6E0-4ABD-B046-5D5D74C9AE11}" sibTransId="{406BF1B7-2792-40B0-8280-D88881F383D3}"/>
    <dgm:cxn modelId="{DBB8B9CA-692D-42E3-AFE6-AF58877DC3D0}" srcId="{11C582FB-D301-4A67-835D-4CB7CEB50770}" destId="{E4077D0A-89B9-48D0-B430-37B0E120FC14}" srcOrd="3" destOrd="0" parTransId="{25080C42-F311-4646-B860-4B2E41968E42}" sibTransId="{AC568F33-1585-41F7-B29A-FEEE8D945C6D}"/>
    <dgm:cxn modelId="{0B62E9D5-E1CA-4B5B-A7BA-094D9C2D9151}" type="presOf" srcId="{91FF6C16-4843-4FCD-BDA7-2EDCEEB4A38F}" destId="{33643D00-C75E-4DF5-A0F0-DFA21355EB8A}" srcOrd="0" destOrd="0" presId="urn:microsoft.com/office/officeart/2005/8/layout/hierarchy6"/>
    <dgm:cxn modelId="{28FBBBEA-F540-47C5-B543-C65B32BDAF95}" type="presOf" srcId="{B00D88DA-D829-422F-A217-5740EE5A402F}" destId="{3F07D7E2-E965-43CE-A330-13369F1805EA}" srcOrd="0" destOrd="0" presId="urn:microsoft.com/office/officeart/2005/8/layout/hierarchy6"/>
    <dgm:cxn modelId="{41498AAE-35AC-4ED5-9B8D-15CD94E13D3C}" type="presParOf" srcId="{3F07D7E2-E965-43CE-A330-13369F1805EA}" destId="{E466D950-1166-446A-8834-0989703BB104}" srcOrd="0" destOrd="0" presId="urn:microsoft.com/office/officeart/2005/8/layout/hierarchy6"/>
    <dgm:cxn modelId="{BF858A95-D712-4F7A-9D36-6E0798C212FC}" type="presParOf" srcId="{E466D950-1166-446A-8834-0989703BB104}" destId="{9946BB4B-0D0D-4192-B468-E6FAAB5AE8F3}" srcOrd="0" destOrd="0" presId="urn:microsoft.com/office/officeart/2005/8/layout/hierarchy6"/>
    <dgm:cxn modelId="{8D8FA087-94A4-4D09-9464-C6D62F274EB4}" type="presParOf" srcId="{9946BB4B-0D0D-4192-B468-E6FAAB5AE8F3}" destId="{3ED1BE28-E331-40BF-92DD-74F99908B77D}" srcOrd="0" destOrd="0" presId="urn:microsoft.com/office/officeart/2005/8/layout/hierarchy6"/>
    <dgm:cxn modelId="{5E26A8B1-3F6F-4504-B532-F8A643F004FE}" type="presParOf" srcId="{3ED1BE28-E331-40BF-92DD-74F99908B77D}" destId="{6244B4F7-B327-4EE2-8EC6-761014D046DA}" srcOrd="0" destOrd="0" presId="urn:microsoft.com/office/officeart/2005/8/layout/hierarchy6"/>
    <dgm:cxn modelId="{5F54EE01-E9FC-49A2-BC1B-09B30CAD6DAB}" type="presParOf" srcId="{3ED1BE28-E331-40BF-92DD-74F99908B77D}" destId="{0810A678-E60C-4760-BC00-63A28DF49489}" srcOrd="1" destOrd="0" presId="urn:microsoft.com/office/officeart/2005/8/layout/hierarchy6"/>
    <dgm:cxn modelId="{8A4EC089-3E39-44CF-B13B-97991F76DD12}" type="presParOf" srcId="{0810A678-E60C-4760-BC00-63A28DF49489}" destId="{33643D00-C75E-4DF5-A0F0-DFA21355EB8A}" srcOrd="0" destOrd="0" presId="urn:microsoft.com/office/officeart/2005/8/layout/hierarchy6"/>
    <dgm:cxn modelId="{358A1A91-B6C1-4D14-A4F2-4688BAFD8900}" type="presParOf" srcId="{0810A678-E60C-4760-BC00-63A28DF49489}" destId="{6E24BE85-D38B-4C1A-A7DF-16389060B567}" srcOrd="1" destOrd="0" presId="urn:microsoft.com/office/officeart/2005/8/layout/hierarchy6"/>
    <dgm:cxn modelId="{363CD062-62C2-4C1B-88C2-9F3665F024F3}" type="presParOf" srcId="{6E24BE85-D38B-4C1A-A7DF-16389060B567}" destId="{ADDD5734-79CB-4183-8EC2-3B41317D015B}" srcOrd="0" destOrd="0" presId="urn:microsoft.com/office/officeart/2005/8/layout/hierarchy6"/>
    <dgm:cxn modelId="{48AB960A-8242-4C70-B746-86B9A03B65A7}" type="presParOf" srcId="{6E24BE85-D38B-4C1A-A7DF-16389060B567}" destId="{A88F0D0A-72A4-4B5D-B0A7-0F9BD5683579}" srcOrd="1" destOrd="0" presId="urn:microsoft.com/office/officeart/2005/8/layout/hierarchy6"/>
    <dgm:cxn modelId="{D73C6C3E-542C-4649-AA5F-75AF377F9D07}" type="presParOf" srcId="{0810A678-E60C-4760-BC00-63A28DF49489}" destId="{67357A81-5F47-46C8-8791-23DB6B665016}" srcOrd="2" destOrd="0" presId="urn:microsoft.com/office/officeart/2005/8/layout/hierarchy6"/>
    <dgm:cxn modelId="{BA5B6345-F50B-44F0-A8F9-61B0671F45E4}" type="presParOf" srcId="{0810A678-E60C-4760-BC00-63A28DF49489}" destId="{7278A374-6AC7-4093-98A6-F87C32FEBB05}" srcOrd="3" destOrd="0" presId="urn:microsoft.com/office/officeart/2005/8/layout/hierarchy6"/>
    <dgm:cxn modelId="{8ACF5CAD-A8DE-4961-B004-415A1C6F09A7}" type="presParOf" srcId="{7278A374-6AC7-4093-98A6-F87C32FEBB05}" destId="{F363464E-03AD-4819-BCA0-0FA469D48E0C}" srcOrd="0" destOrd="0" presId="urn:microsoft.com/office/officeart/2005/8/layout/hierarchy6"/>
    <dgm:cxn modelId="{C3C21073-76A1-4CA6-9A0F-DA1FE6713C8A}" type="presParOf" srcId="{7278A374-6AC7-4093-98A6-F87C32FEBB05}" destId="{F965F83D-9EC5-422A-AC7F-21013E865C34}" srcOrd="1" destOrd="0" presId="urn:microsoft.com/office/officeart/2005/8/layout/hierarchy6"/>
    <dgm:cxn modelId="{77A6DE9B-BAD2-4DB4-B7BA-14EE29279994}" type="presParOf" srcId="{0810A678-E60C-4760-BC00-63A28DF49489}" destId="{E5E261E0-CCBC-4B5A-A904-F243E2AA53B0}" srcOrd="4" destOrd="0" presId="urn:microsoft.com/office/officeart/2005/8/layout/hierarchy6"/>
    <dgm:cxn modelId="{CC998C91-A6B7-47E0-BBBF-6F40B9428748}" type="presParOf" srcId="{0810A678-E60C-4760-BC00-63A28DF49489}" destId="{A28DAF53-A1BC-4030-9E28-A821B535C590}" srcOrd="5" destOrd="0" presId="urn:microsoft.com/office/officeart/2005/8/layout/hierarchy6"/>
    <dgm:cxn modelId="{A168CC00-7D04-4D70-B46C-70FF3F596AFE}" type="presParOf" srcId="{A28DAF53-A1BC-4030-9E28-A821B535C590}" destId="{1CD6397F-75EE-4798-9222-CCACE974B0F9}" srcOrd="0" destOrd="0" presId="urn:microsoft.com/office/officeart/2005/8/layout/hierarchy6"/>
    <dgm:cxn modelId="{9A18BEF1-FF0F-41A6-98C1-641203A04E6F}" type="presParOf" srcId="{A28DAF53-A1BC-4030-9E28-A821B535C590}" destId="{9D39E6FF-CEE1-408B-A2A2-2DF86198EC1D}" srcOrd="1" destOrd="0" presId="urn:microsoft.com/office/officeart/2005/8/layout/hierarchy6"/>
    <dgm:cxn modelId="{C25A8247-4BD5-4EA4-BEE3-5B8CE0D4835F}" type="presParOf" srcId="{0810A678-E60C-4760-BC00-63A28DF49489}" destId="{F7436063-BF3D-4400-ABDF-46A0C91AC2E1}" srcOrd="6" destOrd="0" presId="urn:microsoft.com/office/officeart/2005/8/layout/hierarchy6"/>
    <dgm:cxn modelId="{269459FE-844F-4787-9A50-922F7301D704}" type="presParOf" srcId="{0810A678-E60C-4760-BC00-63A28DF49489}" destId="{8C1F71A8-7336-4E9E-BE3C-D799F837D69C}" srcOrd="7" destOrd="0" presId="urn:microsoft.com/office/officeart/2005/8/layout/hierarchy6"/>
    <dgm:cxn modelId="{497A5940-3A40-4FE1-9A53-2DBF7B0C040B}" type="presParOf" srcId="{8C1F71A8-7336-4E9E-BE3C-D799F837D69C}" destId="{F150C942-4610-411E-BDFE-86CB29B06647}" srcOrd="0" destOrd="0" presId="urn:microsoft.com/office/officeart/2005/8/layout/hierarchy6"/>
    <dgm:cxn modelId="{B90EFE05-0174-4AF6-92D6-0CDE9E0EED08}" type="presParOf" srcId="{8C1F71A8-7336-4E9E-BE3C-D799F837D69C}" destId="{7DFA4DBE-6334-4D1D-85B0-590CB98AA548}" srcOrd="1" destOrd="0" presId="urn:microsoft.com/office/officeart/2005/8/layout/hierarchy6"/>
    <dgm:cxn modelId="{474BE75C-53A9-4BED-8195-F7BD78B3100E}" type="presParOf" srcId="{3F07D7E2-E965-43CE-A330-13369F1805EA}" destId="{01B7F2F2-C0CC-4AE7-A276-8E5DDF45CF20}" srcOrd="1" destOrd="0" presId="urn:microsoft.com/office/officeart/2005/8/layout/hierarchy6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40855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184785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40749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174804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40749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38367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</a:t>
          </a:r>
        </a:p>
      </dsp:txBody>
      <dsp:txXfrm>
        <a:off x="2468755" y="2174804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40749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38367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174804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40749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38367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174804"/>
        <a:ext cx="2250547" cy="11711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</a:t>
          </a:r>
        </a:p>
      </dsp:txBody>
      <dsp:txXfrm>
        <a:off x="7658940" y="2208632"/>
        <a:ext cx="2250547" cy="117117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B4F7-B327-4EE2-8EC6-761014D046DA}">
      <dsp:nvSpPr>
        <dsp:cNvPr id="0" name=""/>
        <dsp:cNvSpPr/>
      </dsp:nvSpPr>
      <dsp:spPr>
        <a:xfrm>
          <a:off x="2041816" y="174683"/>
          <a:ext cx="5868723" cy="1499894"/>
        </a:xfrm>
        <a:prstGeom prst="roundRect">
          <a:avLst>
            <a:gd name="adj" fmla="val 10000"/>
          </a:avLst>
        </a:prstGeom>
        <a:solidFill>
          <a:srgbClr val="7030A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400" kern="1200" dirty="0"/>
            <a:t>Overview</a:t>
          </a:r>
        </a:p>
      </dsp:txBody>
      <dsp:txXfrm>
        <a:off x="2085746" y="218613"/>
        <a:ext cx="5780863" cy="1412034"/>
      </dsp:txXfrm>
    </dsp:sp>
    <dsp:sp modelId="{33643D00-C75E-4DF5-A0F0-DFA21355EB8A}">
      <dsp:nvSpPr>
        <dsp:cNvPr id="0" name=""/>
        <dsp:cNvSpPr/>
      </dsp:nvSpPr>
      <dsp:spPr>
        <a:xfrm>
          <a:off x="939465" y="1674578"/>
          <a:ext cx="4036712" cy="497617"/>
        </a:xfrm>
        <a:custGeom>
          <a:avLst/>
          <a:gdLst/>
          <a:ahLst/>
          <a:cxnLst/>
          <a:rect l="0" t="0" r="0" b="0"/>
          <a:pathLst>
            <a:path>
              <a:moveTo>
                <a:pt x="4036712" y="0"/>
              </a:moveTo>
              <a:lnTo>
                <a:pt x="4036712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DD5734-79CB-4183-8EC2-3B41317D015B}">
      <dsp:nvSpPr>
        <dsp:cNvPr id="0" name=""/>
        <dsp:cNvSpPr/>
      </dsp:nvSpPr>
      <dsp:spPr>
        <a:xfrm>
          <a:off x="6431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Noun Phrase – Thing or object</a:t>
          </a:r>
        </a:p>
      </dsp:txBody>
      <dsp:txXfrm>
        <a:off x="42868" y="2208632"/>
        <a:ext cx="1793192" cy="1171170"/>
      </dsp:txXfrm>
    </dsp:sp>
    <dsp:sp modelId="{67357A81-5F47-46C8-8791-23DB6B665016}">
      <dsp:nvSpPr>
        <dsp:cNvPr id="0" name=""/>
        <dsp:cNvSpPr/>
      </dsp:nvSpPr>
      <dsp:spPr>
        <a:xfrm>
          <a:off x="3365351" y="1674578"/>
          <a:ext cx="1610826" cy="497617"/>
        </a:xfrm>
        <a:custGeom>
          <a:avLst/>
          <a:gdLst/>
          <a:ahLst/>
          <a:cxnLst/>
          <a:rect l="0" t="0" r="0" b="0"/>
          <a:pathLst>
            <a:path>
              <a:moveTo>
                <a:pt x="1610826" y="0"/>
              </a:moveTo>
              <a:lnTo>
                <a:pt x="1610826" y="248808"/>
              </a:lnTo>
              <a:lnTo>
                <a:pt x="0" y="248808"/>
              </a:lnTo>
              <a:lnTo>
                <a:pt x="0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63464E-03AD-4819-BCA0-0FA469D48E0C}">
      <dsp:nvSpPr>
        <dsp:cNvPr id="0" name=""/>
        <dsp:cNvSpPr/>
      </dsp:nvSpPr>
      <dsp:spPr>
        <a:xfrm>
          <a:off x="2432318" y="2172195"/>
          <a:ext cx="1866066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Verb Phrase – </a:t>
          </a:r>
          <a:br>
            <a:rPr lang="en-GB" sz="1400" kern="1200" dirty="0"/>
          </a:br>
          <a:r>
            <a:rPr lang="en-GB" sz="1400" kern="1200" dirty="0"/>
            <a:t>Doing or being</a:t>
          </a:r>
        </a:p>
      </dsp:txBody>
      <dsp:txXfrm>
        <a:off x="2468755" y="2208632"/>
        <a:ext cx="1793192" cy="1171170"/>
      </dsp:txXfrm>
    </dsp:sp>
    <dsp:sp modelId="{E5E261E0-CCBC-4B5A-A904-F243E2AA53B0}">
      <dsp:nvSpPr>
        <dsp:cNvPr id="0" name=""/>
        <dsp:cNvSpPr/>
      </dsp:nvSpPr>
      <dsp:spPr>
        <a:xfrm>
          <a:off x="4976178" y="1674578"/>
          <a:ext cx="984266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984266" y="248808"/>
              </a:lnTo>
              <a:lnTo>
                <a:pt x="984266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D6397F-75EE-4798-9222-CCACE974B0F9}">
      <dsp:nvSpPr>
        <dsp:cNvPr id="0" name=""/>
        <dsp:cNvSpPr/>
      </dsp:nvSpPr>
      <dsp:spPr>
        <a:xfrm>
          <a:off x="4858205" y="2172195"/>
          <a:ext cx="2204477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Prepositional Phrase – Where things are</a:t>
          </a:r>
        </a:p>
      </dsp:txBody>
      <dsp:txXfrm>
        <a:off x="4894642" y="2208632"/>
        <a:ext cx="2131603" cy="1171170"/>
      </dsp:txXfrm>
    </dsp:sp>
    <dsp:sp modelId="{F7436063-BF3D-4400-ABDF-46A0C91AC2E1}">
      <dsp:nvSpPr>
        <dsp:cNvPr id="0" name=""/>
        <dsp:cNvSpPr/>
      </dsp:nvSpPr>
      <dsp:spPr>
        <a:xfrm>
          <a:off x="4976178" y="1674578"/>
          <a:ext cx="3808035" cy="4976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48808"/>
              </a:lnTo>
              <a:lnTo>
                <a:pt x="3808035" y="248808"/>
              </a:lnTo>
              <a:lnTo>
                <a:pt x="3808035" y="497617"/>
              </a:lnTo>
            </a:path>
          </a:pathLst>
        </a:cu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50C942-4610-411E-BDFE-86CB29B06647}">
      <dsp:nvSpPr>
        <dsp:cNvPr id="0" name=""/>
        <dsp:cNvSpPr/>
      </dsp:nvSpPr>
      <dsp:spPr>
        <a:xfrm>
          <a:off x="7622503" y="2172195"/>
          <a:ext cx="2323421" cy="1244044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400" kern="1200" dirty="0"/>
            <a:t>Punctuation – Helps readers</a:t>
          </a:r>
        </a:p>
      </dsp:txBody>
      <dsp:txXfrm>
        <a:off x="7658940" y="2208632"/>
        <a:ext cx="2250547" cy="11711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22/12/2025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474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Relationship Id="rId9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Relationship Id="rId9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26BD469-6B04-F5DB-A69B-B47A26DAEE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3922" y="4163324"/>
            <a:ext cx="2079213" cy="2553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717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7CCA4-1599-CEEF-01C4-645860DD51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7BE012C6-A4AC-39F7-7AD0-36BFED6323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8F4270ED-EB14-7F33-D79F-9670D5858BEC}"/>
              </a:ext>
            </a:extLst>
          </p:cNvPr>
          <p:cNvSpPr txBox="1"/>
          <p:nvPr/>
        </p:nvSpPr>
        <p:spPr>
          <a:xfrm>
            <a:off x="479146" y="4102912"/>
            <a:ext cx="11233699" cy="851297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44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C9108D5-B990-52D3-AF1A-1A6CB8EB84BF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80140F-80C1-069F-EF6E-EF77D6F4EBF4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00744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238">
        <p159:morph option="byObject"/>
      </p:transition>
    </mc:Choice>
    <mc:Fallback xmlns="">
      <p:transition spd="slow" advTm="12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429153-D4D7-02EB-E035-C82FFA2A2F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53C5107A-6DA8-621B-D842-CF78957DC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C3824DE2-8824-EB8B-A733-DA876D818F44}"/>
              </a:ext>
            </a:extLst>
          </p:cNvPr>
          <p:cNvSpPr txBox="1"/>
          <p:nvPr/>
        </p:nvSpPr>
        <p:spPr>
          <a:xfrm>
            <a:off x="479146" y="4102912"/>
            <a:ext cx="11233699" cy="2451735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>
                <a:solidFill>
                  <a:schemeClr val="bg1"/>
                </a:solidFill>
              </a:rPr>
              <a:t>Pre</a:t>
            </a:r>
            <a:r>
              <a:rPr lang="en-GB" sz="13800" b="1" u="sng" dirty="0">
                <a:solidFill>
                  <a:schemeClr val="bg1"/>
                </a:solidFill>
              </a:rPr>
              <a:t>position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3C18C2E-01D1-9299-300C-4F41C3AF1596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preposition can describe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are?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3F3E3-36FD-5A11-B67F-C5166C5205AD}"/>
              </a:ext>
            </a:extLst>
          </p:cNvPr>
          <p:cNvSpPr txBox="1">
            <a:spLocks/>
          </p:cNvSpPr>
          <p:nvPr/>
        </p:nvSpPr>
        <p:spPr>
          <a:xfrm>
            <a:off x="407479" y="2265351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could we remember this?</a:t>
            </a:r>
          </a:p>
        </p:txBody>
      </p:sp>
    </p:spTree>
    <p:extLst>
      <p:ext uri="{BB962C8B-B14F-4D97-AF65-F5344CB8AC3E}">
        <p14:creationId xmlns:p14="http://schemas.microsoft.com/office/powerpoint/2010/main" val="3160577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33">
        <p159:morph option="byObject"/>
      </p:transition>
    </mc:Choice>
    <mc:Fallback xmlns="">
      <p:transition spd="slow" advTm="533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84570" y="127134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</a:t>
            </a:r>
            <a:r>
              <a:rPr lang="en-GB" sz="40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0974EC3-507A-FB4C-5284-053B89E64411}"/>
              </a:ext>
            </a:extLst>
          </p:cNvPr>
          <p:cNvSpPr txBox="1"/>
          <p:nvPr/>
        </p:nvSpPr>
        <p:spPr>
          <a:xfrm>
            <a:off x="4706800" y="1666001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99155" y="1666001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CC7772-8132-6D82-F2F6-26D1F5EDCC5B}"/>
              </a:ext>
            </a:extLst>
          </p:cNvPr>
          <p:cNvSpPr txBox="1"/>
          <p:nvPr/>
        </p:nvSpPr>
        <p:spPr>
          <a:xfrm>
            <a:off x="8429032" y="1666001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7A63665-9C33-7788-F827-14102A646113}"/>
              </a:ext>
            </a:extLst>
          </p:cNvPr>
          <p:cNvSpPr txBox="1"/>
          <p:nvPr/>
        </p:nvSpPr>
        <p:spPr>
          <a:xfrm>
            <a:off x="4715544" y="3039420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99155" y="3039420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6AF6AE7-E5B0-7B52-D83E-D46BFF762E53}"/>
              </a:ext>
            </a:extLst>
          </p:cNvPr>
          <p:cNvSpPr txBox="1"/>
          <p:nvPr/>
        </p:nvSpPr>
        <p:spPr>
          <a:xfrm>
            <a:off x="8453772" y="3039420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9E36A3A-009E-EC5B-37A7-712E0E08FD77}"/>
              </a:ext>
            </a:extLst>
          </p:cNvPr>
          <p:cNvSpPr txBox="1">
            <a:spLocks/>
          </p:cNvSpPr>
          <p:nvPr/>
        </p:nvSpPr>
        <p:spPr>
          <a:xfrm>
            <a:off x="899155" y="5230084"/>
            <a:ext cx="10368950" cy="1391358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 can depend on the context where “in” or “on” are prepositions of place or time.</a:t>
            </a:r>
          </a:p>
        </p:txBody>
      </p:sp>
    </p:spTree>
    <p:extLst>
      <p:ext uri="{BB962C8B-B14F-4D97-AF65-F5344CB8AC3E}">
        <p14:creationId xmlns:p14="http://schemas.microsoft.com/office/powerpoint/2010/main" val="63211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9" grpId="0" animBg="1"/>
      <p:bldP spid="11" grpId="0" animBg="1"/>
      <p:bldP spid="12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7DF55E-B9FC-68B3-5786-2514DD2D2E22}"/>
              </a:ext>
            </a:extLst>
          </p:cNvPr>
          <p:cNvSpPr txBox="1"/>
          <p:nvPr/>
        </p:nvSpPr>
        <p:spPr>
          <a:xfrm>
            <a:off x="862031" y="2411143"/>
            <a:ext cx="2839073" cy="1191816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place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1E87989-D75B-2C16-A8A6-A8A22CA426D0}"/>
              </a:ext>
            </a:extLst>
          </p:cNvPr>
          <p:cNvSpPr txBox="1"/>
          <p:nvPr/>
        </p:nvSpPr>
        <p:spPr>
          <a:xfrm>
            <a:off x="862031" y="3784562"/>
            <a:ext cx="2839073" cy="2009061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Between,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Behind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between the buildings.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a pitch.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35311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 field.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A11BEBC-7684-FE3C-767D-1E176C6F3299}"/>
              </a:ext>
            </a:extLst>
          </p:cNvPr>
          <p:cNvSpPr txBox="1"/>
          <p:nvPr/>
        </p:nvSpPr>
        <p:spPr>
          <a:xfrm>
            <a:off x="4107795" y="50666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behind a school.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107795" y="2508304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between</a:t>
            </a:r>
            <a:r>
              <a:rPr lang="en-GB" sz="2800" dirty="0">
                <a:solidFill>
                  <a:schemeClr val="bg1"/>
                </a:solidFill>
              </a:rPr>
              <a:t> the buildings.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107795" y="3354157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 field.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168392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a pitch.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FC796D-8B0F-39C6-F013-FD88F015261E}"/>
              </a:ext>
            </a:extLst>
          </p:cNvPr>
          <p:cNvSpPr txBox="1"/>
          <p:nvPr/>
        </p:nvSpPr>
        <p:spPr>
          <a:xfrm>
            <a:off x="4070671" y="5086776"/>
            <a:ext cx="7028416" cy="578882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behind</a:t>
            </a:r>
            <a:r>
              <a:rPr lang="en-GB" sz="2800" dirty="0">
                <a:solidFill>
                  <a:schemeClr val="bg1"/>
                </a:solidFill>
              </a:rPr>
              <a:t> a school.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place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000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5" y="2469430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at noon.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3515" y="397832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on Saturday.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3515" y="3255247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in an hour.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73515" y="2471449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at</a:t>
            </a:r>
            <a:r>
              <a:rPr lang="en-GB" sz="2800" dirty="0">
                <a:solidFill>
                  <a:schemeClr val="bg1"/>
                </a:solidFill>
              </a:rPr>
              <a:t> noon.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3515" y="3233845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in</a:t>
            </a:r>
            <a:r>
              <a:rPr lang="en-GB" sz="2800" dirty="0">
                <a:solidFill>
                  <a:schemeClr val="bg1"/>
                </a:solidFill>
              </a:rPr>
              <a:t> an hour.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3515" y="4000514"/>
            <a:ext cx="7028416" cy="578882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on</a:t>
            </a:r>
            <a:r>
              <a:rPr lang="en-GB" sz="2800" dirty="0">
                <a:solidFill>
                  <a:schemeClr val="bg1"/>
                </a:solidFill>
              </a:rPr>
              <a:t> Saturday.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78711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time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2CFAF98-2DD6-8941-CF10-37FF78CD50F1}"/>
              </a:ext>
            </a:extLst>
          </p:cNvPr>
          <p:cNvSpPr txBox="1"/>
          <p:nvPr/>
        </p:nvSpPr>
        <p:spPr>
          <a:xfrm>
            <a:off x="947445" y="2453192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time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0079CB8-7BEE-14B3-D09D-DA63227C2654}"/>
              </a:ext>
            </a:extLst>
          </p:cNvPr>
          <p:cNvSpPr txBox="1"/>
          <p:nvPr/>
        </p:nvSpPr>
        <p:spPr>
          <a:xfrm>
            <a:off x="947444" y="3843883"/>
            <a:ext cx="2839073" cy="1532334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At,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In,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On</a:t>
            </a:r>
          </a:p>
        </p:txBody>
      </p:sp>
    </p:spTree>
    <p:extLst>
      <p:ext uri="{BB962C8B-B14F-4D97-AF65-F5344CB8AC3E}">
        <p14:creationId xmlns:p14="http://schemas.microsoft.com/office/powerpoint/2010/main" val="589476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47446" y="872276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can be used to describe place, time or cause between two nouns.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263539-65CD-F408-887A-125F20C26450}"/>
              </a:ext>
            </a:extLst>
          </p:cNvPr>
          <p:cNvSpPr txBox="1"/>
          <p:nvPr/>
        </p:nvSpPr>
        <p:spPr>
          <a:xfrm>
            <a:off x="4073514" y="2469430"/>
            <a:ext cx="7171041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due to the field flooding.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E3D10E-124A-EA4E-F43B-1BB9ECDDA8D8}"/>
              </a:ext>
            </a:extLst>
          </p:cNvPr>
          <p:cNvSpPr txBox="1"/>
          <p:nvPr/>
        </p:nvSpPr>
        <p:spPr>
          <a:xfrm>
            <a:off x="4070671" y="4183912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because of my brother.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3F2611-4AC3-A24F-A425-FE4BE961C1E4}"/>
              </a:ext>
            </a:extLst>
          </p:cNvPr>
          <p:cNvSpPr txBox="1"/>
          <p:nvPr/>
        </p:nvSpPr>
        <p:spPr>
          <a:xfrm>
            <a:off x="4070671" y="327513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for a team..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77C64D-9147-B93F-38EA-1D0F741FA73A}"/>
              </a:ext>
            </a:extLst>
          </p:cNvPr>
          <p:cNvSpPr txBox="1"/>
          <p:nvPr/>
        </p:nvSpPr>
        <p:spPr>
          <a:xfrm>
            <a:off x="4094220" y="2477190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played football </a:t>
            </a:r>
            <a:r>
              <a:rPr lang="en-GB" sz="2800" u="sng" dirty="0">
                <a:solidFill>
                  <a:srgbClr val="FFFF00"/>
                </a:solidFill>
              </a:rPr>
              <a:t>due to</a:t>
            </a:r>
            <a:r>
              <a:rPr lang="en-GB" sz="2800" dirty="0">
                <a:solidFill>
                  <a:schemeClr val="bg1"/>
                </a:solidFill>
              </a:rPr>
              <a:t> the field flooding.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62D54A3-9447-CDAB-C0A3-D58A623787E7}"/>
              </a:ext>
            </a:extLst>
          </p:cNvPr>
          <p:cNvSpPr txBox="1"/>
          <p:nvPr/>
        </p:nvSpPr>
        <p:spPr>
          <a:xfrm>
            <a:off x="4070671" y="3291944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for</a:t>
            </a:r>
            <a:r>
              <a:rPr lang="en-GB" sz="2800" dirty="0">
                <a:solidFill>
                  <a:schemeClr val="bg1"/>
                </a:solidFill>
              </a:rPr>
              <a:t> a team.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0B56610-4D49-6955-91AD-A033FE006480}"/>
              </a:ext>
            </a:extLst>
          </p:cNvPr>
          <p:cNvSpPr txBox="1"/>
          <p:nvPr/>
        </p:nvSpPr>
        <p:spPr>
          <a:xfrm>
            <a:off x="4070671" y="4238193"/>
            <a:ext cx="7136760" cy="578882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I play football </a:t>
            </a:r>
            <a:r>
              <a:rPr lang="en-GB" sz="2800" u="sng" dirty="0">
                <a:solidFill>
                  <a:srgbClr val="FFFF00"/>
                </a:solidFill>
              </a:rPr>
              <a:t>because of</a:t>
            </a:r>
            <a:r>
              <a:rPr lang="en-GB" sz="2800" dirty="0">
                <a:solidFill>
                  <a:schemeClr val="bg1"/>
                </a:solidFill>
              </a:rPr>
              <a:t> my brother.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8C5ABB58-BE95-C770-0476-31F55C91A188}"/>
              </a:ext>
            </a:extLst>
          </p:cNvPr>
          <p:cNvSpPr txBox="1">
            <a:spLocks/>
          </p:cNvSpPr>
          <p:nvPr/>
        </p:nvSpPr>
        <p:spPr>
          <a:xfrm>
            <a:off x="947445" y="858960"/>
            <a:ext cx="10283535" cy="1422081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sz="40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 of cause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E2FF19-E8EA-056E-941A-A5D356DDABF7}"/>
              </a:ext>
            </a:extLst>
          </p:cNvPr>
          <p:cNvSpPr txBox="1"/>
          <p:nvPr/>
        </p:nvSpPr>
        <p:spPr>
          <a:xfrm>
            <a:off x="947445" y="2469430"/>
            <a:ext cx="2839073" cy="1191816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Preposition of cause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68E25A-C69A-DEAF-F3A4-5658213973A5}"/>
              </a:ext>
            </a:extLst>
          </p:cNvPr>
          <p:cNvSpPr txBox="1"/>
          <p:nvPr/>
        </p:nvSpPr>
        <p:spPr>
          <a:xfrm>
            <a:off x="947445" y="3796695"/>
            <a:ext cx="2839073" cy="1532334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bg1"/>
                </a:solidFill>
              </a:rPr>
              <a:t>Due to,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For, </a:t>
            </a:r>
          </a:p>
          <a:p>
            <a:pPr algn="ctr"/>
            <a:r>
              <a:rPr lang="en-GB" sz="2800" dirty="0">
                <a:solidFill>
                  <a:schemeClr val="bg1"/>
                </a:solidFill>
              </a:rPr>
              <a:t>Because of</a:t>
            </a:r>
          </a:p>
        </p:txBody>
      </p:sp>
    </p:spTree>
    <p:extLst>
      <p:ext uri="{BB962C8B-B14F-4D97-AF65-F5344CB8AC3E}">
        <p14:creationId xmlns:p14="http://schemas.microsoft.com/office/powerpoint/2010/main" val="333648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055E7DB-7DC4-47DD-0280-CE7DE7E2E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110821" y="1687315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1"/>
            <a:ext cx="8709891" cy="2130631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Below are 5 sentences each with one preposition. </a:t>
            </a:r>
            <a:br>
              <a:rPr lang="en-GB" altLang="en-US" sz="2800" dirty="0">
                <a:solidFill>
                  <a:schemeClr val="bg1"/>
                </a:solidFill>
              </a:rPr>
            </a:br>
            <a:r>
              <a:rPr lang="en-GB" altLang="en-US" sz="2800" dirty="0">
                <a:solidFill>
                  <a:schemeClr val="bg1"/>
                </a:solidFill>
              </a:rPr>
              <a:t>You have 1 minute to determine what type of preposition they are!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2794" y="5265873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2794" y="5248544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2794" y="5248543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1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2794" y="5272937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B33AEF0-01D2-2C48-22CF-B8F67D6D5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6990" y="2457241"/>
            <a:ext cx="6156656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between rockets.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at 2pm.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due to her jets.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fastest on Saturdays.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Aimee flies in the rocket.</a:t>
            </a:r>
          </a:p>
        </p:txBody>
      </p:sp>
      <p:pic>
        <p:nvPicPr>
          <p:cNvPr id="7" name="Picture 6" descr="Icon&#10;&#10;Description automatically generated with medium confidence">
            <a:extLst>
              <a:ext uri="{FF2B5EF4-FFF2-40B4-BE49-F238E27FC236}">
                <a16:creationId xmlns:a16="http://schemas.microsoft.com/office/drawing/2014/main" id="{397EEF4D-F278-989D-73B9-D636C92D8E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777" y="2448244"/>
            <a:ext cx="2802563" cy="348938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EA3DF-7308-33ED-6B90-A9FCB9C0B366}"/>
              </a:ext>
            </a:extLst>
          </p:cNvPr>
          <p:cNvSpPr txBox="1"/>
          <p:nvPr/>
        </p:nvSpPr>
        <p:spPr>
          <a:xfrm>
            <a:off x="3038113" y="2209673"/>
            <a:ext cx="6414709" cy="4018121"/>
          </a:xfrm>
          <a:prstGeom prst="roundRect">
            <a:avLst/>
          </a:prstGeom>
          <a:solidFill>
            <a:srgbClr val="FF000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11500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0804E1-9632-0DE2-F975-50E838C3CD07}"/>
              </a:ext>
            </a:extLst>
          </p:cNvPr>
          <p:cNvSpPr txBox="1"/>
          <p:nvPr/>
        </p:nvSpPr>
        <p:spPr>
          <a:xfrm>
            <a:off x="3069422" y="2222584"/>
            <a:ext cx="6414709" cy="4171355"/>
          </a:xfrm>
          <a:prstGeom prst="roundRect">
            <a:avLst/>
          </a:prstGeom>
          <a:solidFill>
            <a:srgbClr val="00B050"/>
          </a:solidFill>
          <a:ln w="57150">
            <a:solidFill>
              <a:schemeClr val="bg1">
                <a:lumMod val="6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r>
              <a:rPr lang="en-GB" sz="23900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6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  <p:bldP spid="6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FA756948-5B8D-D66A-8541-760ED9472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851434"/>
            <a:ext cx="8016536" cy="5657154"/>
          </a:xfrm>
          <a:prstGeom prst="roundRect">
            <a:avLst>
              <a:gd name="adj" fmla="val 639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itle 1">
            <a:extLst>
              <a:ext uri="{FF2B5EF4-FFF2-40B4-BE49-F238E27FC236}">
                <a16:creationId xmlns:a16="http://schemas.microsoft.com/office/drawing/2014/main" id="{40EE7C0E-40AE-793C-C18E-6BD301166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349412"/>
            <a:ext cx="8709891" cy="867412"/>
          </a:xfrm>
          <a:prstGeom prst="roundRect">
            <a:avLst>
              <a:gd name="adj" fmla="val 27544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How did you do?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1 Minute Timer</a:t>
            </a:r>
          </a:p>
        </p:txBody>
      </p:sp>
      <p:pic>
        <p:nvPicPr>
          <p:cNvPr id="15" name="Picture 14" descr="Icon&#10;&#10;Description automatically generated with medium confidence">
            <a:extLst>
              <a:ext uri="{FF2B5EF4-FFF2-40B4-BE49-F238E27FC236}">
                <a16:creationId xmlns:a16="http://schemas.microsoft.com/office/drawing/2014/main" id="{3F9FD779-6216-CC83-1C7A-1645E03DA3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7821" y="2517177"/>
            <a:ext cx="2802563" cy="348938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DDD3343-F722-5821-2E15-AC4C5208A4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8724" y="1131234"/>
            <a:ext cx="7178201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1.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between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rockets.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4AA26B9-CD9A-6990-6719-DF18EA50D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502" y="5242485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5.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in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the rocket.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80706A-6136-3946-F03A-DB48DEEF82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8646" y="1531471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6ADB914-5E2A-AAF8-7AA8-592AC2913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7291" y="2280359"/>
            <a:ext cx="3859295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2.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at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2pm.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4866B01-C008-DE22-9AF7-23367B9C65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8166" y="2614529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3C145BA-6E4D-29FA-0E3D-4A665892E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3289339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3. Aimee flies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due to 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her jets.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35C2C59-51A4-A65C-1D02-524FC38CFA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4603" y="3683306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cause.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720DD65-3B3F-5CB3-8601-DF2722EA6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4845" y="4308262"/>
            <a:ext cx="6156656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4. Aimee flies fastest </a:t>
            </a:r>
            <a:r>
              <a:rPr lang="en-GB" altLang="en-US" sz="2800" u="sng" dirty="0">
                <a:solidFill>
                  <a:srgbClr val="FF0000"/>
                </a:solidFill>
                <a:latin typeface="Andika" panose="02000000000000000000" pitchFamily="2" charset="0"/>
              </a:rPr>
              <a:t>on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 Saturdays.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18C78656-3344-B494-6233-F715E9FC8C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565" y="4684875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time.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7AEC870-29FA-D4BF-3046-1793B9BC4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5773" y="5592440"/>
            <a:ext cx="3580878" cy="734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Preposition of place.</a:t>
            </a:r>
          </a:p>
        </p:txBody>
      </p:sp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3" grpId="0"/>
      <p:bldP spid="28" grpId="0"/>
      <p:bldP spid="34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62A27C8-8631-1283-130B-738BAF714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BF1667E6-83E3-B4CA-40F3-0396924823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8BFF819C-9154-11B9-355C-E3134EEFD9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E1E4655-1785-5ED7-3084-EC091AAFD27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898 0.3412 L -8.33333E-7 -7.40741E-7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9" y="-1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36B770-5655-9CE4-B730-F33A179FDE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7125BA9A-A475-F540-4D08-88668EC4B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513ED85-FABE-3540-BC54-3C4CFE6EC8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D25D8A7-26CA-6669-9AE2-55364B0D51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8D71DCC-EBBE-D829-9128-C489CCF454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77073988"/>
              </p:ext>
            </p:extLst>
          </p:nvPr>
        </p:nvGraphicFramePr>
        <p:xfrm>
          <a:off x="1544318" y="848708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94E14E2-F547-5766-931D-88D47E8F8AC0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25AF69D-236D-5E42-13A2-F47264F20E08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419257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0F9302-BAA6-EE13-979F-4E6821E7D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0FD7D272-883D-ACF5-6D07-9AD2D717DC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93977C80-1B9C-3430-3083-EEF52560A5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18E636-D6A5-4615-CE46-E77FFC374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C2DFAEE-D3BE-8166-CD9E-100D7311CE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83721119"/>
              </p:ext>
            </p:extLst>
          </p:nvPr>
        </p:nvGraphicFramePr>
        <p:xfrm>
          <a:off x="1544318" y="848708"/>
          <a:ext cx="9952356" cy="3523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0BFD1CCA-FC35-4063-AA0B-748B498F8C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960EC8E-762E-2729-F797-40C3F16F669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849219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413166-A5F3-5EAA-05BB-04D096266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B02B40DB-F1F7-7653-538E-E54303A111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56E21DBB-8F82-3C92-6D02-B97FCD712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6F44EB-BA51-20D1-DBEB-B1FF32F43C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BBBDD7-5EE5-AB74-AC48-D88432E8A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0082013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864C0C94-5422-E086-4B2E-41D5EE4B46B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E12E04-D30D-D6E3-4D6C-9723B87C5372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818189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1C8804-2B99-2105-7E99-47E7D09FF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E7925F13-4466-84D3-81CB-683441239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C3DC379-3704-3B8C-01F3-8596A119F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9026FF-255B-3511-0FDD-814CA2C308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E8D1C69-4287-CDF9-134F-C57591421F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93290384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288D58C2-512B-6D0F-2174-4399DEBBFD4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FC2430D-8523-C781-89CB-9D3D713B40AD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1144376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8482B-2A28-EF6F-659C-5500CDF7A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59C435E2-2F44-D07B-06FE-A9E257AD9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3" name="Picture 2" descr="A picture containing flag&#10;&#10;Description automatically generated">
            <a:extLst>
              <a:ext uri="{FF2B5EF4-FFF2-40B4-BE49-F238E27FC236}">
                <a16:creationId xmlns:a16="http://schemas.microsoft.com/office/drawing/2014/main" id="{6D03AD56-4C97-0DD7-8D89-61FFD74D8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020FDE-DCEA-89D6-FE11-371F685F47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8175" y="590550"/>
            <a:ext cx="11258550" cy="5724525"/>
          </a:xfrm>
          <a:prstGeom prst="roundRect">
            <a:avLst>
              <a:gd name="adj" fmla="val 1451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EB7E5642-7084-1DC7-A758-7C45BED73A8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1233531"/>
              </p:ext>
            </p:extLst>
          </p:nvPr>
        </p:nvGraphicFramePr>
        <p:xfrm>
          <a:off x="1544319" y="848709"/>
          <a:ext cx="9952356" cy="3590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C08E0FCB-DE07-78A6-441F-BCE8C3C36511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97" t="50745" r="26406" b="1586"/>
          <a:stretch/>
        </p:blipFill>
        <p:spPr>
          <a:xfrm>
            <a:off x="0" y="3590925"/>
            <a:ext cx="3876675" cy="32670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39AF2DD-EAD1-D034-D451-16B37327CF96}"/>
              </a:ext>
            </a:extLst>
          </p:cNvPr>
          <p:cNvSpPr txBox="1"/>
          <p:nvPr/>
        </p:nvSpPr>
        <p:spPr>
          <a:xfrm>
            <a:off x="2848609" y="4624297"/>
            <a:ext cx="8552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These are some of the word types we have already met.</a:t>
            </a:r>
          </a:p>
          <a:p>
            <a:pPr algn="ctr"/>
            <a:endParaRPr lang="en-GB" sz="2400" dirty="0"/>
          </a:p>
          <a:p>
            <a:pPr algn="ctr"/>
            <a:r>
              <a:rPr lang="en-GB" sz="2400" dirty="0"/>
              <a:t>Can anyone remember what any of them mean or do?</a:t>
            </a:r>
          </a:p>
        </p:txBody>
      </p:sp>
    </p:spTree>
    <p:extLst>
      <p:ext uri="{BB962C8B-B14F-4D97-AF65-F5344CB8AC3E}">
        <p14:creationId xmlns:p14="http://schemas.microsoft.com/office/powerpoint/2010/main" val="353371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Shape, background pattern&#10;&#10;Description automatically generated">
            <a:extLst>
              <a:ext uri="{FF2B5EF4-FFF2-40B4-BE49-F238E27FC236}">
                <a16:creationId xmlns:a16="http://schemas.microsoft.com/office/drawing/2014/main" id="{24D54B5C-885F-C120-9799-69F9251E3A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1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F9BAFB63-89A0-1CE2-BC09-42A58A322E55}"/>
              </a:ext>
            </a:extLst>
          </p:cNvPr>
          <p:cNvSpPr txBox="1">
            <a:spLocks/>
          </p:cNvSpPr>
          <p:nvPr/>
        </p:nvSpPr>
        <p:spPr>
          <a:xfrm>
            <a:off x="954233" y="543502"/>
            <a:ext cx="10283535" cy="1392863"/>
          </a:xfrm>
          <a:prstGeom prst="roundRect">
            <a:avLst>
              <a:gd name="adj" fmla="val 1276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remember what 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BD17445-2CE7-D049-5829-AF7A94414BDF}"/>
              </a:ext>
            </a:extLst>
          </p:cNvPr>
          <p:cNvSpPr txBox="1">
            <a:spLocks/>
          </p:cNvSpPr>
          <p:nvPr/>
        </p:nvSpPr>
        <p:spPr>
          <a:xfrm>
            <a:off x="954234" y="2215054"/>
            <a:ext cx="10283534" cy="182904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preposition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is a word that describes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where,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when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4000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why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something is in relation to something else. 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2DC809-4A03-7C93-2128-DA9EF59366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4156" y="6075384"/>
            <a:ext cx="2894156" cy="271592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746417-CA73-D61F-3587-00C15DEEB056}"/>
              </a:ext>
            </a:extLst>
          </p:cNvPr>
          <p:cNvSpPr txBox="1">
            <a:spLocks/>
          </p:cNvSpPr>
          <p:nvPr/>
        </p:nvSpPr>
        <p:spPr>
          <a:xfrm>
            <a:off x="1960823" y="4402617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Phrase 1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2191911-6C2E-B615-2A9E-3D0C04AD6AFB}"/>
              </a:ext>
            </a:extLst>
          </p:cNvPr>
          <p:cNvSpPr txBox="1">
            <a:spLocks/>
          </p:cNvSpPr>
          <p:nvPr/>
        </p:nvSpPr>
        <p:spPr>
          <a:xfrm>
            <a:off x="8326281" y="4459922"/>
            <a:ext cx="2168165" cy="890234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4F23CBF-1331-A53A-1008-F7698E0DD583}"/>
              </a:ext>
            </a:extLst>
          </p:cNvPr>
          <p:cNvSpPr txBox="1">
            <a:spLocks/>
          </p:cNvSpPr>
          <p:nvPr/>
        </p:nvSpPr>
        <p:spPr>
          <a:xfrm>
            <a:off x="4923934" y="7157900"/>
            <a:ext cx="2344132" cy="890234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Preposition</a:t>
            </a:r>
          </a:p>
        </p:txBody>
      </p:sp>
      <p:sp>
        <p:nvSpPr>
          <p:cNvPr id="11" name="Plus Sign 10">
            <a:extLst>
              <a:ext uri="{FF2B5EF4-FFF2-40B4-BE49-F238E27FC236}">
                <a16:creationId xmlns:a16="http://schemas.microsoft.com/office/drawing/2014/main" id="{D7A5D1C9-ACC7-9B41-9F83-661DE6AE6C3D}"/>
              </a:ext>
            </a:extLst>
          </p:cNvPr>
          <p:cNvSpPr/>
          <p:nvPr/>
        </p:nvSpPr>
        <p:spPr>
          <a:xfrm>
            <a:off x="4254301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Plus Sign 11">
            <a:extLst>
              <a:ext uri="{FF2B5EF4-FFF2-40B4-BE49-F238E27FC236}">
                <a16:creationId xmlns:a16="http://schemas.microsoft.com/office/drawing/2014/main" id="{BC312DFB-DFDA-C219-0BA9-D37FA565756E}"/>
              </a:ext>
            </a:extLst>
          </p:cNvPr>
          <p:cNvSpPr/>
          <p:nvPr/>
        </p:nvSpPr>
        <p:spPr>
          <a:xfrm>
            <a:off x="7478173" y="4521021"/>
            <a:ext cx="654724" cy="603316"/>
          </a:xfrm>
          <a:prstGeom prst="mathPlus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1103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3 -0.05764 L 0.18177 -0.236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8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0.00924 -0.3960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6" y="-19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8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BA5D4FA8-9219-0D5D-103F-86E0B5CE10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422A498-F483-A2DE-169C-1457C602529D}"/>
              </a:ext>
            </a:extLst>
          </p:cNvPr>
          <p:cNvSpPr txBox="1">
            <a:spLocks/>
          </p:cNvSpPr>
          <p:nvPr/>
        </p:nvSpPr>
        <p:spPr>
          <a:xfrm>
            <a:off x="407480" y="453263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two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in this sentence?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1EF7562-A376-60EE-AC9F-A9FB819F8038}"/>
              </a:ext>
            </a:extLst>
          </p:cNvPr>
          <p:cNvSpPr txBox="1">
            <a:spLocks/>
          </p:cNvSpPr>
          <p:nvPr/>
        </p:nvSpPr>
        <p:spPr>
          <a:xfrm>
            <a:off x="2688637" y="3739471"/>
            <a:ext cx="7483642" cy="749123"/>
          </a:xfrm>
          <a:prstGeom prst="roundRect">
            <a:avLst>
              <a:gd name="adj" fmla="val 11531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Emile sat in the rocket.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8A9D95-DE40-2834-B486-713D7333F58A}"/>
              </a:ext>
            </a:extLst>
          </p:cNvPr>
          <p:cNvSpPr txBox="1"/>
          <p:nvPr/>
        </p:nvSpPr>
        <p:spPr>
          <a:xfrm>
            <a:off x="526966" y="5069794"/>
            <a:ext cx="3111579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1 is Emile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0A96728-9ED5-5698-D8D6-3432126F86C5}"/>
              </a:ext>
            </a:extLst>
          </p:cNvPr>
          <p:cNvCxnSpPr>
            <a:cxnSpLocks/>
          </p:cNvCxnSpPr>
          <p:nvPr/>
        </p:nvCxnSpPr>
        <p:spPr>
          <a:xfrm flipV="1">
            <a:off x="2247482" y="4572815"/>
            <a:ext cx="1002216" cy="496979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915AF8A-36F4-56C5-3F03-2A61593553FD}"/>
              </a:ext>
            </a:extLst>
          </p:cNvPr>
          <p:cNvSpPr txBox="1"/>
          <p:nvPr/>
        </p:nvSpPr>
        <p:spPr>
          <a:xfrm>
            <a:off x="8382000" y="5069468"/>
            <a:ext cx="3402514" cy="1191816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Noun </a:t>
            </a:r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Phrase </a:t>
            </a:r>
            <a:r>
              <a:rPr lang="en-GB" sz="3200" dirty="0">
                <a:solidFill>
                  <a:schemeClr val="bg1"/>
                </a:solidFill>
              </a:rPr>
              <a:t>2 is the rocket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6C42DCC3-5865-6002-2F15-ACB77533E8CF}"/>
              </a:ext>
            </a:extLst>
          </p:cNvPr>
          <p:cNvCxnSpPr>
            <a:cxnSpLocks/>
          </p:cNvCxnSpPr>
          <p:nvPr/>
        </p:nvCxnSpPr>
        <p:spPr>
          <a:xfrm flipH="1" flipV="1">
            <a:off x="8921833" y="4572815"/>
            <a:ext cx="1110077" cy="589547"/>
          </a:xfrm>
          <a:prstGeom prst="straightConnector1">
            <a:avLst/>
          </a:prstGeom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D86CA749-75E6-A9DB-78F2-2CEB7AAB592D}"/>
              </a:ext>
            </a:extLst>
          </p:cNvPr>
          <p:cNvCxnSpPr>
            <a:cxnSpLocks/>
          </p:cNvCxnSpPr>
          <p:nvPr/>
        </p:nvCxnSpPr>
        <p:spPr>
          <a:xfrm>
            <a:off x="3270167" y="4385888"/>
            <a:ext cx="12633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2FDCEE3-DDDB-38B5-0511-0726DF812C6B}"/>
              </a:ext>
            </a:extLst>
          </p:cNvPr>
          <p:cNvCxnSpPr>
            <a:cxnSpLocks/>
          </p:cNvCxnSpPr>
          <p:nvPr/>
        </p:nvCxnSpPr>
        <p:spPr>
          <a:xfrm>
            <a:off x="6647031" y="4382060"/>
            <a:ext cx="2857916" cy="0"/>
          </a:xfrm>
          <a:prstGeom prst="line">
            <a:avLst/>
          </a:prstGeom>
          <a:ln w="57150">
            <a:solidFill>
              <a:srgbClr val="EF80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7A3FA50-7EFF-600E-0326-909ABC110653}"/>
              </a:ext>
            </a:extLst>
          </p:cNvPr>
          <p:cNvSpPr txBox="1"/>
          <p:nvPr/>
        </p:nvSpPr>
        <p:spPr>
          <a:xfrm>
            <a:off x="3877763" y="5447773"/>
            <a:ext cx="2839073" cy="1191816"/>
          </a:xfrm>
          <a:prstGeom prst="round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“Sat” is the verb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C3C1AE2-45B5-A3BD-FD6C-56E0B558056F}"/>
              </a:ext>
            </a:extLst>
          </p:cNvPr>
          <p:cNvCxnSpPr>
            <a:cxnSpLocks/>
          </p:cNvCxnSpPr>
          <p:nvPr/>
        </p:nvCxnSpPr>
        <p:spPr>
          <a:xfrm flipV="1">
            <a:off x="5293893" y="4488594"/>
            <a:ext cx="0" cy="974558"/>
          </a:xfrm>
          <a:prstGeom prst="straightConnector1">
            <a:avLst/>
          </a:prstGeom>
          <a:ln w="57150">
            <a:solidFill>
              <a:srgbClr val="FFFF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492BF52-4F1E-C475-EEB3-05104EC886D5}"/>
              </a:ext>
            </a:extLst>
          </p:cNvPr>
          <p:cNvCxnSpPr>
            <a:cxnSpLocks/>
          </p:cNvCxnSpPr>
          <p:nvPr/>
        </p:nvCxnSpPr>
        <p:spPr>
          <a:xfrm>
            <a:off x="4932946" y="4373530"/>
            <a:ext cx="721895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itle 1">
            <a:extLst>
              <a:ext uri="{FF2B5EF4-FFF2-40B4-BE49-F238E27FC236}">
                <a16:creationId xmlns:a16="http://schemas.microsoft.com/office/drawing/2014/main" id="{C0A342B6-8099-17E5-28B6-237A3F563FB1}"/>
              </a:ext>
            </a:extLst>
          </p:cNvPr>
          <p:cNvSpPr txBox="1">
            <a:spLocks/>
          </p:cNvSpPr>
          <p:nvPr/>
        </p:nvSpPr>
        <p:spPr>
          <a:xfrm>
            <a:off x="468434" y="416905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verb</a:t>
            </a:r>
            <a:r>
              <a:rPr lang="en-GB" b="1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this sentence?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B8F1AF4A-2862-D874-BD05-2D7331678019}"/>
              </a:ext>
            </a:extLst>
          </p:cNvPr>
          <p:cNvSpPr txBox="1">
            <a:spLocks/>
          </p:cNvSpPr>
          <p:nvPr/>
        </p:nvSpPr>
        <p:spPr>
          <a:xfrm>
            <a:off x="407479" y="427790"/>
            <a:ext cx="11377035" cy="1476002"/>
          </a:xfrm>
          <a:prstGeom prst="roundRect">
            <a:avLst>
              <a:gd name="adj" fmla="val 1153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word describes </a:t>
            </a:r>
            <a:r>
              <a:rPr lang="en-GB" b="1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where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Emile is in relation to the rocket? 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5B25526-10BA-45E4-E360-169304C735D4}"/>
              </a:ext>
            </a:extLst>
          </p:cNvPr>
          <p:cNvSpPr txBox="1"/>
          <p:nvPr/>
        </p:nvSpPr>
        <p:spPr>
          <a:xfrm>
            <a:off x="407479" y="2163191"/>
            <a:ext cx="11233699" cy="119181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“In” describes where Emile is in relation to the rocket.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It is the </a:t>
            </a:r>
            <a:r>
              <a:rPr lang="en-GB" sz="3200" b="1" u="sng" dirty="0">
                <a:solidFill>
                  <a:schemeClr val="bg1"/>
                </a:solidFill>
              </a:rPr>
              <a:t>preposition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0BD7F57-78E8-E17D-47D6-4ADC80D3EB3C}"/>
              </a:ext>
            </a:extLst>
          </p:cNvPr>
          <p:cNvCxnSpPr>
            <a:cxnSpLocks/>
          </p:cNvCxnSpPr>
          <p:nvPr/>
        </p:nvCxnSpPr>
        <p:spPr>
          <a:xfrm>
            <a:off x="5582653" y="3355007"/>
            <a:ext cx="330451" cy="556071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37389B7-B460-EA5B-918A-803026EAE98B}"/>
              </a:ext>
            </a:extLst>
          </p:cNvPr>
          <p:cNvCxnSpPr>
            <a:cxnSpLocks/>
          </p:cNvCxnSpPr>
          <p:nvPr/>
        </p:nvCxnSpPr>
        <p:spPr>
          <a:xfrm>
            <a:off x="5925136" y="4373530"/>
            <a:ext cx="46363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017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22" grpId="0" animBg="1"/>
      <p:bldP spid="33" grpId="0" animBg="1"/>
      <p:bldP spid="34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868</Words>
  <Application>Microsoft Office PowerPoint</Application>
  <PresentationFormat>Widescreen</PresentationFormat>
  <Paragraphs>147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Arial</vt:lpstr>
      <vt:lpstr>Andika</vt:lpstr>
      <vt:lpstr>Office Theme</vt:lpstr>
      <vt:lpstr> How to Use this PowerPoint</vt:lpstr>
      <vt:lpstr>Prepositions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Below are 5 sentences each with one preposition.  You have 1 minute to determine what type of preposition they are!</vt:lpstr>
      <vt:lpstr>How did you do?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2</cp:revision>
  <dcterms:created xsi:type="dcterms:W3CDTF">2022-05-31T09:42:07Z</dcterms:created>
  <dcterms:modified xsi:type="dcterms:W3CDTF">2025-12-22T09:04:31Z</dcterms:modified>
</cp:coreProperties>
</file>