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593" r:id="rId2"/>
    <p:sldId id="443" r:id="rId3"/>
    <p:sldId id="444" r:id="rId4"/>
    <p:sldId id="445" r:id="rId5"/>
    <p:sldId id="446" r:id="rId6"/>
    <p:sldId id="447" r:id="rId7"/>
    <p:sldId id="448" r:id="rId8"/>
    <p:sldId id="449" r:id="rId9"/>
    <p:sldId id="450" r:id="rId10"/>
    <p:sldId id="452" r:id="rId11"/>
    <p:sldId id="457" r:id="rId12"/>
    <p:sldId id="451" r:id="rId13"/>
    <p:sldId id="453" r:id="rId14"/>
    <p:sldId id="454" r:id="rId15"/>
    <p:sldId id="455" r:id="rId16"/>
    <p:sldId id="456" r:id="rId17"/>
    <p:sldId id="458" r:id="rId18"/>
    <p:sldId id="459" r:id="rId19"/>
    <p:sldId id="460" r:id="rId20"/>
    <p:sldId id="461" r:id="rId21"/>
    <p:sldId id="462" r:id="rId22"/>
    <p:sldId id="463" r:id="rId23"/>
    <p:sldId id="464" r:id="rId24"/>
    <p:sldId id="434" r:id="rId25"/>
    <p:sldId id="435" r:id="rId26"/>
    <p:sldId id="436" r:id="rId27"/>
    <p:sldId id="465" r:id="rId28"/>
    <p:sldId id="482" r:id="rId29"/>
    <p:sldId id="480" r:id="rId30"/>
    <p:sldId id="481" r:id="rId31"/>
    <p:sldId id="483" r:id="rId32"/>
    <p:sldId id="467" r:id="rId33"/>
    <p:sldId id="383" r:id="rId34"/>
    <p:sldId id="279" r:id="rId35"/>
    <p:sldId id="369" r:id="rId36"/>
    <p:sldId id="370" r:id="rId37"/>
    <p:sldId id="308" r:id="rId38"/>
    <p:sldId id="373" r:id="rId39"/>
    <p:sldId id="374" r:id="rId40"/>
    <p:sldId id="379" r:id="rId41"/>
    <p:sldId id="376" r:id="rId42"/>
    <p:sldId id="388" r:id="rId43"/>
    <p:sldId id="378" r:id="rId44"/>
    <p:sldId id="377" r:id="rId45"/>
    <p:sldId id="375" r:id="rId46"/>
    <p:sldId id="381" r:id="rId47"/>
    <p:sldId id="380" r:id="rId48"/>
    <p:sldId id="384" r:id="rId49"/>
    <p:sldId id="385" r:id="rId50"/>
    <p:sldId id="387" r:id="rId51"/>
    <p:sldId id="386" r:id="rId52"/>
    <p:sldId id="389" r:id="rId53"/>
    <p:sldId id="2594" r:id="rId54"/>
  </p:sldIdLst>
  <p:sldSz cx="12192000" cy="6858000"/>
  <p:notesSz cx="6858000" cy="9144000"/>
  <p:embeddedFontLst>
    <p:embeddedFont>
      <p:font typeface="Andika" panose="02000000000000000000" pitchFamily="2" charset="0"/>
      <p:regular r:id="rId55"/>
      <p:bold r:id="rId56"/>
      <p:italic r:id="rId57"/>
      <p:boldItalic r:id="rId5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0C1A9DD-1100-45FF-B1DA-FC95F09683DF}" v="28" dt="2025-12-15T13:34:35.01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838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678" y="10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font" Target="fonts/font1.fntdata"/><Relationship Id="rId63" Type="http://schemas.microsoft.com/office/2015/10/relationships/revisionInfo" Target="revisionInfo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font" Target="fonts/font4.fntdata"/><Relationship Id="rId5" Type="http://schemas.openxmlformats.org/officeDocument/2006/relationships/slide" Target="slides/slide4.xml"/><Relationship Id="rId61" Type="http://schemas.openxmlformats.org/officeDocument/2006/relationships/theme" Target="theme/theme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font" Target="fonts/font2.fntdata"/><Relationship Id="rId64" Type="http://schemas.microsoft.com/office/2018/10/relationships/authors" Target="author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font" Target="fonts/font3.fntdata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441840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755717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5926D6-51F1-075F-5CD9-C651EA2550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FBD7016E-7249-73A2-83F3-C79B1AB802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49C9A65-DC60-2207-7F1A-759F638D19C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blinked rapidly.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5D42C86-3956-71C3-D19E-DC0D08D7B90C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alien hovered silently.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2B986A3-602E-C3F4-0840-99625D7A71BC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Aimee's sensors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are scanning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terrain.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930B573-3BBB-F92E-1BAE-5668B9365C4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Aimee's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sensors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are scanning 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terrain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2FE0D15-7967-5F90-A62C-1BBCDC82265F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asked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whats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that noise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9570F12-0BA9-E49D-202C-FF4E3288652A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time to end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mischief</a:t>
            </a:r>
          </a:p>
        </p:txBody>
      </p:sp>
    </p:spTree>
    <p:extLst>
      <p:ext uri="{BB962C8B-B14F-4D97-AF65-F5344CB8AC3E}">
        <p14:creationId xmlns:p14="http://schemas.microsoft.com/office/powerpoint/2010/main" val="2766593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2B2662-AF56-9AAE-59C4-1F950DF3F8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58A9012-2E68-74E6-0EA0-A7ED46DD5B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AEC1B94-C9B4-8EB4-D0E9-0C284DE69B05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blinked rapidly.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96664EE-A173-71ED-D408-BC802624DB0D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alien hovered silently.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6BF12AD0-90C9-195C-FD55-F7EDD56B68F5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Aimee's sensors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are scanning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terrain.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B32ED46-9FF4-E3C3-0FEC-805112D843F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Aimee's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sensors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are scanning 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terrain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54C8E50-766B-D885-68E2-96D17817189B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asked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whats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that noise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3182E199-255B-2F7A-8A38-A6211B0B8523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time to end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mischief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228299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67252B-ED37-5F7C-A5F4-6A445E8A41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932D791-9892-2E76-B467-91376F2637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7B8776B-9416-FF16-09D1-DD71F1B1076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blinked rapidly.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6B79FBC-1F57-5F44-020C-11948CC0CBD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The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alien hovered silently.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BBCEAD8-6E94-7414-D756-5E213AC71B68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Aimee's sensors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are scanning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terrain.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37B7B63-D4C1-7B96-1254-2F8F1AC97D9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Aimee's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sensors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are scanning 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terrain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BBCABAF-BF38-04F8-BE7A-457D4E2035BF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asked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whats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that noise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4CF58E44-1B6E-CD8A-90DB-965F93DCAF83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time to end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mischief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55561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66D130-8D98-2025-168D-B2FA144DBA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FA266CD-4C11-FB5C-C57E-251AB62715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DE142CF-0341-8182-1C82-67384B60AD5B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blinked rapidly.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2CE386F-3411-E53A-5123-FC4473E743F3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alien hovered silently.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3D506F0-A2EC-7C81-69DA-F7442D4A46C9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Aimee's sensors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are scanning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terrain.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90F77B8-2D54-4D91-FB54-4177D144A0CA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Aimee's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sensors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are scanning 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terrain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95E411-C59C-A3D3-ED5B-8D1E9A4982F0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asked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whats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that noise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93A94D0B-FBB6-C996-9534-177EA44B7FA0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its time to end scramblers mischief</a:t>
            </a:r>
          </a:p>
        </p:txBody>
      </p:sp>
    </p:spTree>
    <p:extLst>
      <p:ext uri="{BB962C8B-B14F-4D97-AF65-F5344CB8AC3E}">
        <p14:creationId xmlns:p14="http://schemas.microsoft.com/office/powerpoint/2010/main" val="38666445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7B1B583-D017-FCE5-767C-E9E78393E9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C88DD8A-0C6C-17B2-8DD0-10BB225695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0759A04-199F-313B-B413-18EDEFC37BCE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blinked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rapidly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A60D104-0B0F-EAC4-FE40-2E70BF71722F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alien hovered silently.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AE2F009-28FA-0337-E994-6A0D745266DA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Aimee's sensors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are scanning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terrain.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65091BB-B25E-CFD6-4A64-69B4802B74D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Aimee's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sensors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are scanning 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terrain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092C621-DA8E-E147-7831-41B09A083DBD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asked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whats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that noise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38DDE27-5F33-970F-E136-E8D64348C08F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time to end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mischief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901752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AF7EB4-A0F1-4B0E-63A8-35DFEEDE30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80CB1CB-1FB4-1E5D-ED06-FB660AF4F2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51F6966-2BE0-6C6A-7818-205307D5845F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blinked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rapidly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2028E06-C6F2-21EE-F9A8-4FD8826FBF3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alien hovered silently.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94AD773-1316-718A-D4B2-054B607FCCCF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Aimee's sensors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are scanning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terrain.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5256BA6-9635-F88B-C61D-72A0F4BBB5B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Aimee's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sensors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are scanning 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terrain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0ED9675-407E-7C39-75FB-39230FA93E02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asked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whats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that noise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B285E11-0967-C983-12BF-2EE1BFD258DE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time to end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mischief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677528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0A9981-189E-E96C-CF55-5FEF15186D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0E92E97-123D-A1AE-94D7-C8D47E84FD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59EBEDF-3BB6-66B1-E6EE-2EE40DD0E204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blinked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rapidly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879B03F-27D1-6201-2CE4-84AB299692C8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alien hovered silently.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12A2C05-DF65-7548-25E3-4168CBA424F2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Aimee's sensors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are scanning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terrain.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F062DC7-3F2D-A543-320E-C39945DF2E9C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Aimee's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sensors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are scanning 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terrain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B1779967-F43C-B3EE-8D55-7A804DBBEF0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asked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whats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that noise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36A2688-41BE-D7B5-C70F-D3FDEBDD64FF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time to end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mischief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924460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933AC9-9B09-100A-780C-8661E18920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E3BE7AA0-67B9-B32B-853F-EDBF047E1F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FACFEC5-53B1-9E16-1134-1BA4CC72834D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blinked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rapidly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573D5DA-E94B-21D5-B0DE-A995F9E2BB63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alien hovered silently.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5BB9833-D351-56A4-CD23-6B49E314637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Aimee's sensors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are scanning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terrain.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5A83C31-134C-1A97-7F56-AAD5BCE3790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Aimee's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sensors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are scanning 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terrain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77F67B8-9611-A03F-18CA-35AC9BC92580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asked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whats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that noise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AAC3AE3-D061-86DA-1485-7EC173B44730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its time to end scramblers mischief</a:t>
            </a:r>
          </a:p>
        </p:txBody>
      </p:sp>
    </p:spTree>
    <p:extLst>
      <p:ext uri="{BB962C8B-B14F-4D97-AF65-F5344CB8AC3E}">
        <p14:creationId xmlns:p14="http://schemas.microsoft.com/office/powerpoint/2010/main" val="3508718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D33A92-478B-3D68-E6F9-79ACEBA386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1FD9C43-DDED-2476-0D86-175C6F005D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B3D5695-E80A-F41B-1BC6-9A8E57D4CC41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blinked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rapidly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460CEDC-ECB6-3B4B-5AD9-79E5D78FDEB9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alien hovered silently.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B13B77A-3921-A67C-DAE2-AE460C047BC0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Aimee's sensors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are scanning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terrain.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F734DA8-6181-9791-BC3C-D8FB77F4799C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Aimee's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sensors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are scanning 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terrain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BC3CD3F9-449D-A86D-E7A2-1AD16A071AA2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asked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whats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that noise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5420509-BA99-7927-D68D-5B8C438BD4F3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time to end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mischief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5788374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776C2A8-D7CB-CDDE-168E-8A49F1C51C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8342AB4-63D2-D76E-B071-77EB7320B2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85BE576-6B1C-10B1-9012-8E3FE7474705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blinked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rapidly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9B33D11-7D4D-76AA-7079-5DC1CD01B98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alien hovered silently.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3626B2E-CF15-202C-8E89-9C521D6941BA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Aimee's sensors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are scanning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terrain.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BA56729-DD73-13E5-AB97-7BF8EB544DDE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Aimee's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sensors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are scanning 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terrain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EB42BA5-C6C9-1493-C0B8-3015CF495CEA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asked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</a:t>
            </a:r>
            <a:r>
              <a:rPr lang="en-GB" sz="2000" b="1" i="1" dirty="0" err="1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hats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that noise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55AF0D5-BDF5-713B-6799-3C6EC195776E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time to end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mischief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04786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AE1793B-855A-D438-70DB-D4EFE42AE019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blinked rapidly.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alien hovered silently.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C150731-CE11-6D02-196A-7E3D96340872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Aimee's sensors are scanning the terrain.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DBEC471-0676-EB86-E762-FF34B1DF2F8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nouns?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common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Aimee's sensors are scanning the terrain.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BAA5C22-506E-E6EA-6429-50A5405F573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asked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whats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that noise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F110914-FD3D-5B84-7D50-BFF50056045C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its time to end </a:t>
            </a:r>
            <a:b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scramblers mischief</a:t>
            </a:r>
          </a:p>
        </p:txBody>
      </p:sp>
    </p:spTree>
    <p:extLst>
      <p:ext uri="{BB962C8B-B14F-4D97-AF65-F5344CB8AC3E}">
        <p14:creationId xmlns:p14="http://schemas.microsoft.com/office/powerpoint/2010/main" val="2493797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ADCDFD5-50BB-0BDE-715E-73E63C674D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F25C936A-3C7B-F949-C26C-6C552A2003E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3CA774B-17F6-7B12-985E-B6389AC74EB2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blinked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rapidly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D343A04-A5FC-162F-285D-7373E3CDAC58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alien hovered silently.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C7DDB95-8B61-18F1-CA8D-4E37CAF08281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Aimee's sensors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are scanning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terrain.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F07A5E7-CB8B-4A61-3180-7D0DEFFC36A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Aimee's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sensors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are scanning 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terrain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3C30BB1-D686-FD9B-D530-F48C351D8494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asked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“W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that noise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ADCB691-F963-A895-5852-7B7837115BA8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time to end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mischief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35386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AC1E6C3-61DE-6BE0-3BE7-6603E190C2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3017C62-928F-3A3C-6374-748AEAD4E0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0F1AA63-3BBE-D02C-3456-C7E397865AD3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blinked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rapidly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C5E3C10-18E4-A942-B714-5447E8B2BE2D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alien hovered silently.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6D676F7-EFD7-D0F2-B65D-D166979A0C9A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Aimee's sensors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are scanning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terrain.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04AD019-D9D9-DF09-D4B4-2FA68D560C7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Aimee's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sensors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are scanning 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terrain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7E8DC33-9593-BC77-2139-BB64D470BA01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asked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“W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that noise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4642B6B3-F7FB-A3AA-0A51-A8180114D6BF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time to end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mischief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606720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C1ADE25-B263-5535-E259-F6FB0166EF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4F5E9A04-6B3A-CC02-B908-F4EA387100E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0F0525C-EA11-5A3E-36CA-51CE12AE08F9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blinked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rapidly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C7290E2-9E22-90DD-3BAF-B0C11E319D17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alien hovered silently.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B192215-A553-42C7-E2F8-6C83F203AC9F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Aimee's sensors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are scanning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terrain.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F02372B-C1D5-5FB8-6406-AF7B036A32C1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Aimee's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sensors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are scanning 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terrain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3FB5FA0-DFF2-167C-5CF4-89F0D71D12D6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asked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“W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that </a:t>
            </a:r>
            <a:r>
              <a:rPr lang="en-GB" sz="2000" b="1" i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noise</a:t>
            </a:r>
            <a:r>
              <a:rPr lang="en-GB" sz="2000" b="1" i="1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?”</a:t>
            </a:r>
            <a:endParaRPr lang="en-GB" sz="2000" b="1" i="1" dirty="0">
              <a:solidFill>
                <a:srgbClr val="FFFF00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4570907E-928A-02E7-EC17-70D024054092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time to end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mischief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124294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After a long climb, Emile reached the summit.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4524375" y="4795837"/>
            <a:ext cx="486727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4E27BE74-AB06-8A1E-2C69-6164B3368FC0}"/>
              </a:ext>
            </a:extLst>
          </p:cNvPr>
          <p:cNvSpPr/>
          <p:nvPr/>
        </p:nvSpPr>
        <p:spPr>
          <a:xfrm rot="16200000">
            <a:off x="8546266" y="4142302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D7ED1473-BCD5-3075-4FD3-711240ACD595}"/>
              </a:ext>
            </a:extLst>
          </p:cNvPr>
          <p:cNvSpPr/>
          <p:nvPr/>
        </p:nvSpPr>
        <p:spPr>
          <a:xfrm rot="16200000">
            <a:off x="4281884" y="4158657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B741EDB8-03E7-ED55-2F1B-6EA0A71027E5}"/>
              </a:ext>
            </a:extLst>
          </p:cNvPr>
          <p:cNvSpPr/>
          <p:nvPr/>
        </p:nvSpPr>
        <p:spPr>
          <a:xfrm rot="16200000">
            <a:off x="5228591" y="4158657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445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6" grpId="0" animBg="1"/>
      <p:bldP spid="8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6E64FD45-8E0C-6FD7-CE99-98D2FBDDA48B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After a long climb, Emile reached the summit.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B4934EF-9723-3B8E-62B9-2DB253DE0AE4}"/>
              </a:ext>
            </a:extLst>
          </p:cNvPr>
          <p:cNvSpPr txBox="1">
            <a:spLocks/>
          </p:cNvSpPr>
          <p:nvPr/>
        </p:nvSpPr>
        <p:spPr>
          <a:xfrm>
            <a:off x="2917891" y="4816922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D79B865-201B-8469-D1BA-9302F99EA6DC}"/>
              </a:ext>
            </a:extLst>
          </p:cNvPr>
          <p:cNvSpPr/>
          <p:nvPr/>
        </p:nvSpPr>
        <p:spPr>
          <a:xfrm rot="16200000">
            <a:off x="4116085" y="4230617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3D9534A4-6AEA-4C8E-6EE9-900BD01E8A52}"/>
              </a:ext>
            </a:extLst>
          </p:cNvPr>
          <p:cNvSpPr/>
          <p:nvPr/>
        </p:nvSpPr>
        <p:spPr>
          <a:xfrm rot="16200000">
            <a:off x="4106552" y="4190135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8EEF69B-4ED1-7DEE-2DCC-FC6DCA38F3D8}"/>
              </a:ext>
            </a:extLst>
          </p:cNvPr>
          <p:cNvSpPr txBox="1">
            <a:spLocks/>
          </p:cNvSpPr>
          <p:nvPr/>
        </p:nvSpPr>
        <p:spPr>
          <a:xfrm>
            <a:off x="5221225" y="4829449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AE2DDE3C-8966-3C46-A48F-DEA9AFA38280}"/>
              </a:ext>
            </a:extLst>
          </p:cNvPr>
          <p:cNvSpPr/>
          <p:nvPr/>
        </p:nvSpPr>
        <p:spPr>
          <a:xfrm rot="16200000">
            <a:off x="5339957" y="4181612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ACDCD19D-B84D-7F90-A501-6D997BBE01B0}"/>
              </a:ext>
            </a:extLst>
          </p:cNvPr>
          <p:cNvSpPr/>
          <p:nvPr/>
        </p:nvSpPr>
        <p:spPr>
          <a:xfrm rot="16200000">
            <a:off x="5334861" y="4125446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D1386177-A463-F8D1-8670-55AE1B84D957}"/>
              </a:ext>
            </a:extLst>
          </p:cNvPr>
          <p:cNvSpPr txBox="1">
            <a:spLocks/>
          </p:cNvSpPr>
          <p:nvPr/>
        </p:nvSpPr>
        <p:spPr>
          <a:xfrm>
            <a:off x="8613122" y="4795837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96C91E52-6089-AFE0-51BF-3E8B9A2A830F}"/>
              </a:ext>
            </a:extLst>
          </p:cNvPr>
          <p:cNvSpPr/>
          <p:nvPr/>
        </p:nvSpPr>
        <p:spPr>
          <a:xfrm rot="16200000">
            <a:off x="8579696" y="4142302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FCDF3C89-8F9B-E8F0-7A58-3DEA4CEDDFCC}"/>
              </a:ext>
            </a:extLst>
          </p:cNvPr>
          <p:cNvSpPr/>
          <p:nvPr/>
        </p:nvSpPr>
        <p:spPr>
          <a:xfrm rot="16200000">
            <a:off x="8563760" y="4125445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20433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11" grpId="0" animBg="1"/>
      <p:bldP spid="20" grpId="0" animBg="1"/>
      <p:bldP spid="4" grpId="0" animBg="1"/>
      <p:bldP spid="12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BA20CCA2-F3CD-7A61-FC31-D9F10DB94BFC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After a long climb, Emile reached the summit.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Common noun, proper noun, abstract noun or collective noun?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3385D5FD-A0DC-BE27-A3E7-C03798DA31E9}"/>
              </a:ext>
            </a:extLst>
          </p:cNvPr>
          <p:cNvSpPr/>
          <p:nvPr/>
        </p:nvSpPr>
        <p:spPr>
          <a:xfrm rot="16200000">
            <a:off x="4255296" y="4222909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5B5C9E23-0519-EF13-D1E4-B1545B3450FA}"/>
              </a:ext>
            </a:extLst>
          </p:cNvPr>
          <p:cNvSpPr txBox="1">
            <a:spLocks/>
          </p:cNvSpPr>
          <p:nvPr/>
        </p:nvSpPr>
        <p:spPr>
          <a:xfrm>
            <a:off x="3162723" y="4860238"/>
            <a:ext cx="1795164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14E532D0-75BD-3B0D-B992-D2374BAE9C72}"/>
              </a:ext>
            </a:extLst>
          </p:cNvPr>
          <p:cNvSpPr/>
          <p:nvPr/>
        </p:nvSpPr>
        <p:spPr>
          <a:xfrm rot="16200000">
            <a:off x="4255296" y="4191206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Arrow: Right 12">
            <a:extLst>
              <a:ext uri="{FF2B5EF4-FFF2-40B4-BE49-F238E27FC236}">
                <a16:creationId xmlns:a16="http://schemas.microsoft.com/office/drawing/2014/main" id="{A5230683-FC7E-5B15-7F45-ED86C53FE998}"/>
              </a:ext>
            </a:extLst>
          </p:cNvPr>
          <p:cNvSpPr/>
          <p:nvPr/>
        </p:nvSpPr>
        <p:spPr>
          <a:xfrm rot="16200000">
            <a:off x="5307917" y="4165825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0B0C6F61-1AE1-238E-7831-1DA92C107966}"/>
              </a:ext>
            </a:extLst>
          </p:cNvPr>
          <p:cNvSpPr/>
          <p:nvPr/>
        </p:nvSpPr>
        <p:spPr>
          <a:xfrm rot="16200000">
            <a:off x="5321238" y="4205707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29AA70D2-85BA-0F2B-139B-D496DFEFD693}"/>
              </a:ext>
            </a:extLst>
          </p:cNvPr>
          <p:cNvSpPr txBox="1">
            <a:spLocks/>
          </p:cNvSpPr>
          <p:nvPr/>
        </p:nvSpPr>
        <p:spPr>
          <a:xfrm>
            <a:off x="5088152" y="4872065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5EEFC81F-D842-9E75-E13C-BFEA833EB731}"/>
              </a:ext>
            </a:extLst>
          </p:cNvPr>
          <p:cNvSpPr/>
          <p:nvPr/>
        </p:nvSpPr>
        <p:spPr>
          <a:xfrm rot="16200000">
            <a:off x="8626442" y="4165824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330103FE-1009-5C14-9B3B-F9CAFB8D3A85}"/>
              </a:ext>
            </a:extLst>
          </p:cNvPr>
          <p:cNvSpPr/>
          <p:nvPr/>
        </p:nvSpPr>
        <p:spPr>
          <a:xfrm rot="16200000">
            <a:off x="8618265" y="4157651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B1AB978-5B06-90A6-E46B-C60681EAD0C8}"/>
              </a:ext>
            </a:extLst>
          </p:cNvPr>
          <p:cNvSpPr txBox="1">
            <a:spLocks/>
          </p:cNvSpPr>
          <p:nvPr/>
        </p:nvSpPr>
        <p:spPr>
          <a:xfrm>
            <a:off x="8126796" y="4829447"/>
            <a:ext cx="2155786" cy="61912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309163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0" grpId="0" animBg="1"/>
      <p:bldP spid="22" grpId="0" animBg="1"/>
      <p:bldP spid="8" grpId="0" animBg="1"/>
      <p:bldP spid="13" grpId="0" animBg="1"/>
      <p:bldP spid="15" grpId="0" animBg="1"/>
      <p:bldP spid="16" grpId="0" animBg="1"/>
      <p:bldP spid="5" grpId="0" animBg="1"/>
      <p:bldP spid="11" grpId="0" animBg="1"/>
      <p:bldP spid="1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47B7C7D-965B-CFA3-09FD-6C1BA839D699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After a long climb, Emile reached the summit.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6424579" y="5198413"/>
            <a:ext cx="1336699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6340131" y="4285254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0703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41F33C-A984-F570-DDB8-4718C97139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BDB8D4A-7592-EFA0-A57E-F8D995ECBE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BDC9E20-1CE8-1627-1ED2-6E115D9613AB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After a long climb, Emile reached the summit.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BE277C0-9B53-5EF0-F65B-E0645965755A}"/>
              </a:ext>
            </a:extLst>
          </p:cNvPr>
          <p:cNvSpPr txBox="1">
            <a:spLocks/>
          </p:cNvSpPr>
          <p:nvPr/>
        </p:nvSpPr>
        <p:spPr>
          <a:xfrm>
            <a:off x="6503363" y="5153025"/>
            <a:ext cx="122396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954EAEE7-197A-9172-D94F-E3267F14A07A}"/>
              </a:ext>
            </a:extLst>
          </p:cNvPr>
          <p:cNvSpPr/>
          <p:nvPr/>
        </p:nvSpPr>
        <p:spPr>
          <a:xfrm rot="16200000">
            <a:off x="6362546" y="4239866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05949B0-3903-0A01-09C2-B78A3BD3C3C5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723C93D-EFEE-43D8-5F2D-F0D5DBF215FF}"/>
              </a:ext>
            </a:extLst>
          </p:cNvPr>
          <p:cNvSpPr txBox="1">
            <a:spLocks/>
          </p:cNvSpPr>
          <p:nvPr/>
        </p:nvSpPr>
        <p:spPr>
          <a:xfrm>
            <a:off x="697058" y="1265131"/>
            <a:ext cx="89517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what tense is the verb – past, present or future - 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5BA3B55-32A1-7E87-327D-364D1486245D}"/>
              </a:ext>
            </a:extLst>
          </p:cNvPr>
          <p:cNvSpPr txBox="1">
            <a:spLocks/>
          </p:cNvSpPr>
          <p:nvPr/>
        </p:nvSpPr>
        <p:spPr>
          <a:xfrm>
            <a:off x="6290718" y="2329190"/>
            <a:ext cx="1649251" cy="881383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Past simple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724352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DB9BB5-3949-9B3D-E002-44A6E59592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4D59AC9-9E96-7A1E-E6FF-190F74B021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6B9DFC87-CE9C-49C9-8F15-FEE4F0E525B1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After a long climb, Emile reached the summit.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F22BE02-8857-0544-F378-5B13CFA97BCB}"/>
              </a:ext>
            </a:extLst>
          </p:cNvPr>
          <p:cNvSpPr txBox="1">
            <a:spLocks/>
          </p:cNvSpPr>
          <p:nvPr/>
        </p:nvSpPr>
        <p:spPr>
          <a:xfrm>
            <a:off x="1741445" y="4960419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Conjunction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FC85EC7B-7D75-8985-C753-83AA5036B176}"/>
              </a:ext>
            </a:extLst>
          </p:cNvPr>
          <p:cNvSpPr/>
          <p:nvPr/>
        </p:nvSpPr>
        <p:spPr>
          <a:xfrm rot="16200000">
            <a:off x="2241199" y="4275545"/>
            <a:ext cx="1200769" cy="21281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842E97F-9B7E-C600-8EA6-C7EADA4310F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“after”?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A3489E0-0846-D94A-0503-A0DFEA312CDB}"/>
              </a:ext>
            </a:extLst>
          </p:cNvPr>
          <p:cNvSpPr txBox="1">
            <a:spLocks/>
          </p:cNvSpPr>
          <p:nvPr/>
        </p:nvSpPr>
        <p:spPr>
          <a:xfrm>
            <a:off x="697058" y="1219760"/>
            <a:ext cx="92089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clauses is the conjunction “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after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 joining?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5BB9F0C-9537-245C-C996-5CD1E9E27474}"/>
              </a:ext>
            </a:extLst>
          </p:cNvPr>
          <p:cNvSpPr txBox="1">
            <a:spLocks/>
          </p:cNvSpPr>
          <p:nvPr/>
        </p:nvSpPr>
        <p:spPr>
          <a:xfrm>
            <a:off x="5541045" y="4080258"/>
            <a:ext cx="4051979" cy="6191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Main clause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84CA959-B21A-69E3-EA11-2DD0F7611809}"/>
              </a:ext>
            </a:extLst>
          </p:cNvPr>
          <p:cNvSpPr txBox="1">
            <a:spLocks/>
          </p:cNvSpPr>
          <p:nvPr/>
        </p:nvSpPr>
        <p:spPr>
          <a:xfrm>
            <a:off x="3259616" y="4072839"/>
            <a:ext cx="2074384" cy="6191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Subordinate clause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95CF864-C60A-2214-5D2C-F9D6C2020A68}"/>
              </a:ext>
            </a:extLst>
          </p:cNvPr>
          <p:cNvSpPr txBox="1">
            <a:spLocks/>
          </p:cNvSpPr>
          <p:nvPr/>
        </p:nvSpPr>
        <p:spPr>
          <a:xfrm>
            <a:off x="697059" y="1991845"/>
            <a:ext cx="659992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conjunction is “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after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DE89CB4C-8D55-9252-3825-F4D00E7CD47B}"/>
              </a:ext>
            </a:extLst>
          </p:cNvPr>
          <p:cNvSpPr txBox="1">
            <a:spLocks/>
          </p:cNvSpPr>
          <p:nvPr/>
        </p:nvSpPr>
        <p:spPr>
          <a:xfrm>
            <a:off x="1700148" y="4916655"/>
            <a:ext cx="2282870" cy="80024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Subordinating Conjunction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537167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2" grpId="0" animBg="1"/>
      <p:bldP spid="4" grpId="0" animBg="1"/>
      <p:bldP spid="5" grpId="0" animBg="1"/>
      <p:bldP spid="6" grpId="0" animBg="1"/>
      <p:bldP spid="11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08D98A6-C892-676B-921A-EEEFAB8F08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C1000FB-69ED-FC6C-A923-9BA2726004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C5DA05CB-A843-E309-EE20-0B4C87189952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After a long climb, Emile reached the summit.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ECC9445-C0F0-3304-DC50-0281416F9AA2}"/>
              </a:ext>
            </a:extLst>
          </p:cNvPr>
          <p:cNvSpPr txBox="1">
            <a:spLocks/>
          </p:cNvSpPr>
          <p:nvPr/>
        </p:nvSpPr>
        <p:spPr>
          <a:xfrm>
            <a:off x="697057" y="447675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words are “a” and “the”?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E3B2AC3-DD70-F3C1-8398-EF1F28A8E6D9}"/>
              </a:ext>
            </a:extLst>
          </p:cNvPr>
          <p:cNvSpPr txBox="1">
            <a:spLocks/>
          </p:cNvSpPr>
          <p:nvPr/>
        </p:nvSpPr>
        <p:spPr>
          <a:xfrm>
            <a:off x="2062517" y="4862541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 </a:t>
            </a: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F7D59A8F-EBF2-464B-F06F-8207CD35F14F}"/>
              </a:ext>
            </a:extLst>
          </p:cNvPr>
          <p:cNvSpPr/>
          <p:nvPr/>
        </p:nvSpPr>
        <p:spPr>
          <a:xfrm rot="16200000">
            <a:off x="2704004" y="4188261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78D5B61-5B50-9046-6944-97BAC6D2D0A5}"/>
              </a:ext>
            </a:extLst>
          </p:cNvPr>
          <p:cNvSpPr txBox="1">
            <a:spLocks/>
          </p:cNvSpPr>
          <p:nvPr/>
        </p:nvSpPr>
        <p:spPr>
          <a:xfrm>
            <a:off x="697056" y="1178060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determiners are “a” and “the”?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458DEED-0BE4-4AA8-162C-8CA5B9BAD216}"/>
              </a:ext>
            </a:extLst>
          </p:cNvPr>
          <p:cNvSpPr txBox="1">
            <a:spLocks/>
          </p:cNvSpPr>
          <p:nvPr/>
        </p:nvSpPr>
        <p:spPr>
          <a:xfrm>
            <a:off x="2043803" y="4875654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Indefinite article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E7BB70D9-9248-E887-6FDA-1E2BF25397F2}"/>
              </a:ext>
            </a:extLst>
          </p:cNvPr>
          <p:cNvSpPr/>
          <p:nvPr/>
        </p:nvSpPr>
        <p:spPr>
          <a:xfrm rot="16200000">
            <a:off x="2713362" y="4175147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45C8B8C-8A9F-59CA-362E-CE33D1EF1809}"/>
              </a:ext>
            </a:extLst>
          </p:cNvPr>
          <p:cNvSpPr txBox="1">
            <a:spLocks/>
          </p:cNvSpPr>
          <p:nvPr/>
        </p:nvSpPr>
        <p:spPr>
          <a:xfrm>
            <a:off x="6842340" y="4939297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 </a:t>
            </a: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5A421BD6-9A32-58EF-9D80-4513583934B2}"/>
              </a:ext>
            </a:extLst>
          </p:cNvPr>
          <p:cNvSpPr/>
          <p:nvPr/>
        </p:nvSpPr>
        <p:spPr>
          <a:xfrm rot="16200000">
            <a:off x="7502542" y="4263040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A9E83A89-D296-32FF-CBF1-C68D35153C0C}"/>
              </a:ext>
            </a:extLst>
          </p:cNvPr>
          <p:cNvSpPr txBox="1">
            <a:spLocks/>
          </p:cNvSpPr>
          <p:nvPr/>
        </p:nvSpPr>
        <p:spPr>
          <a:xfrm>
            <a:off x="6842340" y="4917462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Definite article</a:t>
            </a:r>
          </a:p>
        </p:txBody>
      </p:sp>
      <p:sp>
        <p:nvSpPr>
          <p:cNvPr id="13" name="Arrow: Right 12">
            <a:extLst>
              <a:ext uri="{FF2B5EF4-FFF2-40B4-BE49-F238E27FC236}">
                <a16:creationId xmlns:a16="http://schemas.microsoft.com/office/drawing/2014/main" id="{4DD8B07F-047C-D036-D6A0-B93C69AE485A}"/>
              </a:ext>
            </a:extLst>
          </p:cNvPr>
          <p:cNvSpPr/>
          <p:nvPr/>
        </p:nvSpPr>
        <p:spPr>
          <a:xfrm rot="16200000">
            <a:off x="7502541" y="4351046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12771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 animBg="1"/>
      <p:bldP spid="5" grpId="0" animBg="1"/>
      <p:bldP spid="8" grpId="0" animBg="1"/>
      <p:bldP spid="9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4CA2C1-2B6E-BDC0-2B29-AF0E097ED1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0B32686-AD91-1927-AAE0-A459F7FA8D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B3667A8-54FC-55D7-F92A-DBC76BA6056A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blinked rapidly.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F6C54A9-E942-510F-8BAC-9D3F4FE3314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alien hovered silently.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6E8BD19-DFFE-BFBC-429F-2DA938E9FAF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Aimee's sensors are scanning the terrain.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C082F4F-AFB3-5FAB-9C88-8425E92EBB2B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common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Aimee's sensors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are scanning the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terrain.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2B3EBDF-E91E-A9F7-8CB9-3895420D7F0A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asked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whats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that noise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AFA27B3-87E2-22B6-F385-E5E6B03E9DDD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its time to end </a:t>
            </a:r>
            <a:b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scramblers mischief</a:t>
            </a:r>
          </a:p>
        </p:txBody>
      </p:sp>
    </p:spTree>
    <p:extLst>
      <p:ext uri="{BB962C8B-B14F-4D97-AF65-F5344CB8AC3E}">
        <p14:creationId xmlns:p14="http://schemas.microsoft.com/office/powerpoint/2010/main" val="20070953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E078288-FBF3-79D5-875D-68ECC3BC47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8E3E282D-6675-567B-2B90-58B2824B00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61170381-964A-7E92-C390-446E688A1302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After a long climb, Emile reached the summit.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049B6B7-EFC6-48B1-7A5D-0CEA415BE37B}"/>
              </a:ext>
            </a:extLst>
          </p:cNvPr>
          <p:cNvSpPr txBox="1">
            <a:spLocks/>
          </p:cNvSpPr>
          <p:nvPr/>
        </p:nvSpPr>
        <p:spPr>
          <a:xfrm>
            <a:off x="697057" y="447675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“long”?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B182097-92DE-858D-70A6-3ED004379E56}"/>
              </a:ext>
            </a:extLst>
          </p:cNvPr>
          <p:cNvSpPr txBox="1">
            <a:spLocks/>
          </p:cNvSpPr>
          <p:nvPr/>
        </p:nvSpPr>
        <p:spPr>
          <a:xfrm>
            <a:off x="2866819" y="4931111"/>
            <a:ext cx="1969695" cy="762478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E2091B36-F366-F597-CAF8-F0F1E23978C9}"/>
              </a:ext>
            </a:extLst>
          </p:cNvPr>
          <p:cNvSpPr/>
          <p:nvPr/>
        </p:nvSpPr>
        <p:spPr>
          <a:xfrm rot="16200000">
            <a:off x="3197417" y="4258947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46732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DB9BB5-3949-9B3D-E002-44A6E59592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4D59AC9-9E96-7A1E-E6FF-190F74B021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6B9DFC87-CE9C-49C9-8F15-FEE4F0E525B1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After a long climb, Emile reached the summit.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842E97F-9B7E-C600-8EA6-C7EADA4310F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Why is there a comma (,) near the start of the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A3489E0-0846-D94A-0503-A0DFEA312CDB}"/>
              </a:ext>
            </a:extLst>
          </p:cNvPr>
          <p:cNvSpPr txBox="1">
            <a:spLocks/>
          </p:cNvSpPr>
          <p:nvPr/>
        </p:nvSpPr>
        <p:spPr>
          <a:xfrm>
            <a:off x="697058" y="1219760"/>
            <a:ext cx="92089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phrase is “After a long climb”?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5BB9F0C-9537-245C-C996-5CD1E9E27474}"/>
              </a:ext>
            </a:extLst>
          </p:cNvPr>
          <p:cNvSpPr txBox="1">
            <a:spLocks/>
          </p:cNvSpPr>
          <p:nvPr/>
        </p:nvSpPr>
        <p:spPr>
          <a:xfrm>
            <a:off x="2486891" y="2595842"/>
            <a:ext cx="2743200" cy="619125"/>
          </a:xfrm>
          <a:prstGeom prst="roundRect">
            <a:avLst>
              <a:gd name="adj" fmla="val 8408"/>
            </a:avLst>
          </a:prstGeom>
          <a:solidFill>
            <a:srgbClr val="FFFF0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rgbClr val="002060"/>
                </a:solidFill>
                <a:latin typeface="+mn-lt"/>
                <a:ea typeface="Andika"/>
                <a:cs typeface="Andika"/>
              </a:rPr>
              <a:t>Fronted adverbial</a:t>
            </a:r>
            <a:endParaRPr lang="en-GB" sz="3200" dirty="0">
              <a:solidFill>
                <a:srgbClr val="002060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48564ABD-CB2F-D4C0-A25E-E0FBDA6AC44E}"/>
              </a:ext>
            </a:extLst>
          </p:cNvPr>
          <p:cNvSpPr/>
          <p:nvPr/>
        </p:nvSpPr>
        <p:spPr>
          <a:xfrm>
            <a:off x="5153891" y="3518640"/>
            <a:ext cx="295275" cy="318801"/>
          </a:xfrm>
          <a:prstGeom prst="ellipse">
            <a:avLst/>
          </a:prstGeom>
          <a:noFill/>
          <a:ln w="38100">
            <a:solidFill>
              <a:srgbClr val="FFFF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66784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9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E5CDDF-AC79-8F79-50C4-047D5FAA7B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140D626-2E97-40F8-9764-0379FE26F0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051418A-3169-7F85-C0DC-163F547E3CE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ea typeface="Andika"/>
                <a:cs typeface="Andika"/>
              </a:rPr>
              <a:t>After a long climb, Emile reached the summit.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48BE332-8BCE-0B90-D777-0D66C9D408EC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classify every word in this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091C1B38-FC10-8FFD-6E6B-3329FE8570F6}"/>
              </a:ext>
            </a:extLst>
          </p:cNvPr>
          <p:cNvSpPr/>
          <p:nvPr/>
        </p:nvSpPr>
        <p:spPr>
          <a:xfrm rot="5400000">
            <a:off x="1008085" y="2599490"/>
            <a:ext cx="1115596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B2B8D3BE-D505-D6EF-67FD-EB3FDDB60543}"/>
              </a:ext>
            </a:extLst>
          </p:cNvPr>
          <p:cNvSpPr txBox="1">
            <a:spLocks/>
          </p:cNvSpPr>
          <p:nvPr/>
        </p:nvSpPr>
        <p:spPr>
          <a:xfrm>
            <a:off x="571076" y="1529340"/>
            <a:ext cx="1609603" cy="619125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9429C60F-9488-0BB1-9545-0C613D4A7D46}"/>
              </a:ext>
            </a:extLst>
          </p:cNvPr>
          <p:cNvSpPr txBox="1">
            <a:spLocks/>
          </p:cNvSpPr>
          <p:nvPr/>
        </p:nvSpPr>
        <p:spPr>
          <a:xfrm>
            <a:off x="6625224" y="4911460"/>
            <a:ext cx="1684788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3" name="Arrow: Right 32">
            <a:extLst>
              <a:ext uri="{FF2B5EF4-FFF2-40B4-BE49-F238E27FC236}">
                <a16:creationId xmlns:a16="http://schemas.microsoft.com/office/drawing/2014/main" id="{63B6D4ED-9A4A-5995-7537-BF4E49F2A0F2}"/>
              </a:ext>
            </a:extLst>
          </p:cNvPr>
          <p:cNvSpPr/>
          <p:nvPr/>
        </p:nvSpPr>
        <p:spPr>
          <a:xfrm rot="16200000">
            <a:off x="6867147" y="4219602"/>
            <a:ext cx="1240585" cy="23807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" name="Arrow: Right 25">
            <a:extLst>
              <a:ext uri="{FF2B5EF4-FFF2-40B4-BE49-F238E27FC236}">
                <a16:creationId xmlns:a16="http://schemas.microsoft.com/office/drawing/2014/main" id="{AF7CD48D-94BC-0034-AF7A-ED6A701D1FB3}"/>
              </a:ext>
            </a:extLst>
          </p:cNvPr>
          <p:cNvSpPr/>
          <p:nvPr/>
        </p:nvSpPr>
        <p:spPr>
          <a:xfrm rot="16200000">
            <a:off x="3720464" y="4219172"/>
            <a:ext cx="1193794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1C4329C1-77DD-1BFB-00D8-943E8779B333}"/>
              </a:ext>
            </a:extLst>
          </p:cNvPr>
          <p:cNvSpPr txBox="1">
            <a:spLocks/>
          </p:cNvSpPr>
          <p:nvPr/>
        </p:nvSpPr>
        <p:spPr>
          <a:xfrm>
            <a:off x="3221480" y="4940103"/>
            <a:ext cx="219176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4D62C735-7760-BE60-259F-0F9115753F3B}"/>
              </a:ext>
            </a:extLst>
          </p:cNvPr>
          <p:cNvSpPr/>
          <p:nvPr/>
        </p:nvSpPr>
        <p:spPr>
          <a:xfrm rot="5400000">
            <a:off x="5198557" y="2579855"/>
            <a:ext cx="1193794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3C61ADD9-70E4-4029-47F3-A7F6F3C0225B}"/>
              </a:ext>
            </a:extLst>
          </p:cNvPr>
          <p:cNvSpPr txBox="1">
            <a:spLocks/>
          </p:cNvSpPr>
          <p:nvPr/>
        </p:nvSpPr>
        <p:spPr>
          <a:xfrm>
            <a:off x="4852117" y="1529339"/>
            <a:ext cx="1886673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2" name="Arrow: Right 21">
            <a:extLst>
              <a:ext uri="{FF2B5EF4-FFF2-40B4-BE49-F238E27FC236}">
                <a16:creationId xmlns:a16="http://schemas.microsoft.com/office/drawing/2014/main" id="{DEE6EEF1-33FA-409F-4EF4-A16CABE52426}"/>
              </a:ext>
            </a:extLst>
          </p:cNvPr>
          <p:cNvSpPr/>
          <p:nvPr/>
        </p:nvSpPr>
        <p:spPr>
          <a:xfrm rot="16200000">
            <a:off x="9728752" y="4196115"/>
            <a:ext cx="1193794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578F89E4-AFD6-750F-A8B9-E4FF130C4073}"/>
              </a:ext>
            </a:extLst>
          </p:cNvPr>
          <p:cNvSpPr txBox="1">
            <a:spLocks/>
          </p:cNvSpPr>
          <p:nvPr/>
        </p:nvSpPr>
        <p:spPr>
          <a:xfrm>
            <a:off x="9053191" y="4881037"/>
            <a:ext cx="263985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5A7FC994-AB7B-5932-3072-A24804C7BA33}"/>
              </a:ext>
            </a:extLst>
          </p:cNvPr>
          <p:cNvSpPr txBox="1">
            <a:spLocks/>
          </p:cNvSpPr>
          <p:nvPr/>
        </p:nvSpPr>
        <p:spPr>
          <a:xfrm>
            <a:off x="411419" y="4911460"/>
            <a:ext cx="2442262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Indefinite article</a:t>
            </a:r>
          </a:p>
        </p:txBody>
      </p:sp>
      <p:sp>
        <p:nvSpPr>
          <p:cNvPr id="24" name="Arrow: Right 23">
            <a:extLst>
              <a:ext uri="{FF2B5EF4-FFF2-40B4-BE49-F238E27FC236}">
                <a16:creationId xmlns:a16="http://schemas.microsoft.com/office/drawing/2014/main" id="{588AF67D-39BB-3925-4CC7-C8C27CC0AB4F}"/>
              </a:ext>
            </a:extLst>
          </p:cNvPr>
          <p:cNvSpPr/>
          <p:nvPr/>
        </p:nvSpPr>
        <p:spPr>
          <a:xfrm rot="16200000">
            <a:off x="1704618" y="4321167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7F627241-4A4B-C480-3251-08B81BD95736}"/>
              </a:ext>
            </a:extLst>
          </p:cNvPr>
          <p:cNvSpPr txBox="1">
            <a:spLocks/>
          </p:cNvSpPr>
          <p:nvPr/>
        </p:nvSpPr>
        <p:spPr>
          <a:xfrm>
            <a:off x="2470181" y="1535762"/>
            <a:ext cx="1553732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8" name="Arrow: Right 27">
            <a:extLst>
              <a:ext uri="{FF2B5EF4-FFF2-40B4-BE49-F238E27FC236}">
                <a16:creationId xmlns:a16="http://schemas.microsoft.com/office/drawing/2014/main" id="{8EED371B-7C71-AE31-F2AD-52817752F247}"/>
              </a:ext>
            </a:extLst>
          </p:cNvPr>
          <p:cNvSpPr/>
          <p:nvPr/>
        </p:nvSpPr>
        <p:spPr>
          <a:xfrm rot="5400000">
            <a:off x="2450428" y="2599582"/>
            <a:ext cx="1115595" cy="23807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E3055A8D-98E5-85DE-6BE9-9FC6DA743C40}"/>
              </a:ext>
            </a:extLst>
          </p:cNvPr>
          <p:cNvSpPr txBox="1">
            <a:spLocks/>
          </p:cNvSpPr>
          <p:nvPr/>
        </p:nvSpPr>
        <p:spPr>
          <a:xfrm>
            <a:off x="7536228" y="1550856"/>
            <a:ext cx="2442262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Definite article</a:t>
            </a:r>
          </a:p>
        </p:txBody>
      </p:sp>
      <p:sp>
        <p:nvSpPr>
          <p:cNvPr id="31" name="Arrow: Right 30">
            <a:extLst>
              <a:ext uri="{FF2B5EF4-FFF2-40B4-BE49-F238E27FC236}">
                <a16:creationId xmlns:a16="http://schemas.microsoft.com/office/drawing/2014/main" id="{CF083CEE-B37B-07C9-42C4-E6CBABD989AE}"/>
              </a:ext>
            </a:extLst>
          </p:cNvPr>
          <p:cNvSpPr/>
          <p:nvPr/>
        </p:nvSpPr>
        <p:spPr>
          <a:xfrm rot="5400000">
            <a:off x="8221779" y="2531092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9300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3" grpId="0" animBg="1"/>
      <p:bldP spid="30" grpId="0" animBg="1"/>
      <p:bldP spid="33" grpId="0" animBg="1"/>
      <p:bldP spid="26" grpId="0" animBg="1"/>
      <p:bldP spid="25" grpId="0" animBg="1"/>
      <p:bldP spid="12" grpId="0" animBg="1"/>
      <p:bldP spid="14" grpId="0" animBg="1"/>
      <p:bldP spid="22" grpId="0" animBg="1"/>
      <p:bldP spid="20" grpId="0" animBg="1"/>
      <p:bldP spid="23" grpId="0" animBg="1"/>
      <p:bldP spid="24" grpId="0" animBg="1"/>
      <p:bldP spid="27" grpId="0" animBg="1"/>
      <p:bldP spid="28" grpId="0" animBg="1"/>
      <p:bldP spid="29" grpId="0" animBg="1"/>
      <p:bldP spid="31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9525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1419841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sz="6000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Antonyms and Synonyms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1310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E8F77718-C10E-82DF-3280-186F6580E0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5989" y="391887"/>
            <a:ext cx="10049691" cy="174171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Synonyms are words with the same or similar meaning: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3196043" y="2296876"/>
            <a:ext cx="5756365" cy="927305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happy, cheerful, merry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3CC34E6A-307E-5C9A-3344-C71A431F5DBC}"/>
              </a:ext>
            </a:extLst>
          </p:cNvPr>
          <p:cNvSpPr txBox="1">
            <a:spLocks/>
          </p:cNvSpPr>
          <p:nvPr/>
        </p:nvSpPr>
        <p:spPr>
          <a:xfrm>
            <a:off x="3196043" y="3379093"/>
            <a:ext cx="5756364" cy="927305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fast, quick, rapid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855606BE-DAEA-6D88-6B68-8771E2B39EFB}"/>
              </a:ext>
            </a:extLst>
          </p:cNvPr>
          <p:cNvSpPr txBox="1">
            <a:spLocks/>
          </p:cNvSpPr>
          <p:nvPr/>
        </p:nvSpPr>
        <p:spPr>
          <a:xfrm>
            <a:off x="3196043" y="4461310"/>
            <a:ext cx="5756364" cy="927305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big, grand, large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0A4D592-4472-D638-2D86-3DB4BCB3FB0C}"/>
              </a:ext>
            </a:extLst>
          </p:cNvPr>
          <p:cNvSpPr txBox="1"/>
          <p:nvPr/>
        </p:nvSpPr>
        <p:spPr>
          <a:xfrm>
            <a:off x="627015" y="5543527"/>
            <a:ext cx="10894423" cy="1123712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6000" dirty="0"/>
              <a:t>Can you think of any?</a:t>
            </a:r>
          </a:p>
        </p:txBody>
      </p:sp>
    </p:spTree>
    <p:extLst>
      <p:ext uri="{BB962C8B-B14F-4D97-AF65-F5344CB8AC3E}">
        <p14:creationId xmlns:p14="http://schemas.microsoft.com/office/powerpoint/2010/main" val="42737591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11" grpId="0" animBg="1"/>
      <p:bldP spid="2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blue background with different objects&#10;&#10;Description automatically generated">
            <a:extLst>
              <a:ext uri="{FF2B5EF4-FFF2-40B4-BE49-F238E27FC236}">
                <a16:creationId xmlns:a16="http://schemas.microsoft.com/office/drawing/2014/main" id="{D0F330D9-ED28-7EAF-BDB3-0A40AD8F3B2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5989" y="391887"/>
            <a:ext cx="10049691" cy="174171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Antonyms are words with the opposite meaning: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3196043" y="2296876"/>
            <a:ext cx="5756365" cy="927305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happy &amp; sad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3CC34E6A-307E-5C9A-3344-C71A431F5DBC}"/>
              </a:ext>
            </a:extLst>
          </p:cNvPr>
          <p:cNvSpPr txBox="1">
            <a:spLocks/>
          </p:cNvSpPr>
          <p:nvPr/>
        </p:nvSpPr>
        <p:spPr>
          <a:xfrm>
            <a:off x="3196043" y="3379093"/>
            <a:ext cx="5756364" cy="927305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fast &amp; slow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855606BE-DAEA-6D88-6B68-8771E2B39EFB}"/>
              </a:ext>
            </a:extLst>
          </p:cNvPr>
          <p:cNvSpPr txBox="1">
            <a:spLocks/>
          </p:cNvSpPr>
          <p:nvPr/>
        </p:nvSpPr>
        <p:spPr>
          <a:xfrm>
            <a:off x="3196043" y="4461310"/>
            <a:ext cx="5756364" cy="927305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big &amp; small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0A4D592-4472-D638-2D86-3DB4BCB3FB0C}"/>
              </a:ext>
            </a:extLst>
          </p:cNvPr>
          <p:cNvSpPr txBox="1"/>
          <p:nvPr/>
        </p:nvSpPr>
        <p:spPr>
          <a:xfrm>
            <a:off x="627015" y="5543527"/>
            <a:ext cx="10894423" cy="1123712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6000" dirty="0"/>
              <a:t>Can you think of any?</a:t>
            </a:r>
          </a:p>
        </p:txBody>
      </p:sp>
    </p:spTree>
    <p:extLst>
      <p:ext uri="{BB962C8B-B14F-4D97-AF65-F5344CB8AC3E}">
        <p14:creationId xmlns:p14="http://schemas.microsoft.com/office/powerpoint/2010/main" val="41247023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11" grpId="0" animBg="1"/>
      <p:bldP spid="2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lag of Greece | Britannica">
            <a:extLst>
              <a:ext uri="{FF2B5EF4-FFF2-40B4-BE49-F238E27FC236}">
                <a16:creationId xmlns:a16="http://schemas.microsoft.com/office/drawing/2014/main" id="{AFF80DB8-F7CF-65B0-0168-9865F0B738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96389" y="-278817"/>
            <a:ext cx="12688389" cy="7126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41294"/>
            <a:ext cx="11338560" cy="4751294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962757" y="1522215"/>
            <a:ext cx="7639291" cy="3847207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The word </a:t>
            </a:r>
            <a:r>
              <a:rPr lang="en-GB" sz="4400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synonym</a:t>
            </a:r>
            <a:r>
              <a:rPr lang="en-GB" sz="4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comes from the ancient Greek. </a:t>
            </a: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“</a:t>
            </a:r>
            <a:r>
              <a:rPr lang="en-GB" sz="3600" dirty="0" err="1">
                <a:solidFill>
                  <a:schemeClr val="bg1"/>
                </a:solidFill>
                <a:latin typeface="Andika"/>
                <a:ea typeface="Andika"/>
                <a:cs typeface="Andika"/>
              </a:rPr>
              <a:t>syn</a:t>
            </a:r>
            <a:r>
              <a:rPr lang="en-GB" sz="36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” means </a:t>
            </a:r>
            <a:r>
              <a:rPr lang="en-GB" sz="3600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together or same.</a:t>
            </a:r>
            <a:br>
              <a:rPr lang="en-GB" sz="3600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</a:br>
            <a:endParaRPr lang="en-GB" sz="3600" u="sng" dirty="0">
              <a:solidFill>
                <a:schemeClr val="bg1"/>
              </a:solidFill>
              <a:latin typeface="Andika"/>
              <a:ea typeface="Andika"/>
              <a:cs typeface="Andika"/>
            </a:endParaRP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“</a:t>
            </a:r>
            <a:r>
              <a:rPr lang="en-GB" sz="4000" dirty="0" err="1">
                <a:solidFill>
                  <a:schemeClr val="bg1"/>
                </a:solidFill>
                <a:latin typeface="Andika"/>
                <a:ea typeface="Andika"/>
                <a:cs typeface="Andika"/>
              </a:rPr>
              <a:t>nym</a:t>
            </a:r>
            <a:r>
              <a:rPr lang="en-GB" sz="40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” means </a:t>
            </a:r>
            <a:r>
              <a:rPr lang="en-GB" sz="4000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name.</a:t>
            </a:r>
            <a:endParaRPr lang="en-GB" sz="5400" u="sng" dirty="0">
              <a:solidFill>
                <a:schemeClr val="bg1"/>
              </a:solidFill>
              <a:latin typeface="Andika"/>
              <a:ea typeface="Andika"/>
              <a:cs typeface="Andika"/>
            </a:endParaRPr>
          </a:p>
        </p:txBody>
      </p:sp>
      <p:pic>
        <p:nvPicPr>
          <p:cNvPr id="6" name="Picture 5" descr="The Parthenon">
            <a:extLst>
              <a:ext uri="{FF2B5EF4-FFF2-40B4-BE49-F238E27FC236}">
                <a16:creationId xmlns:a16="http://schemas.microsoft.com/office/drawing/2014/main" id="{5B5DF22B-32E9-E737-EF6B-18CFCDBB75D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55857" y="1778636"/>
            <a:ext cx="2429467" cy="323928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E4AE5D9-55E4-6C1F-D103-3A437FDA86F0}"/>
              </a:ext>
            </a:extLst>
          </p:cNvPr>
          <p:cNvSpPr txBox="1"/>
          <p:nvPr/>
        </p:nvSpPr>
        <p:spPr>
          <a:xfrm>
            <a:off x="2923140" y="4938534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Parthenon</a:t>
            </a:r>
          </a:p>
        </p:txBody>
      </p:sp>
    </p:spTree>
    <p:extLst>
      <p:ext uri="{BB962C8B-B14F-4D97-AF65-F5344CB8AC3E}">
        <p14:creationId xmlns:p14="http://schemas.microsoft.com/office/powerpoint/2010/main" val="208646595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lag of Greece | Britannica">
            <a:extLst>
              <a:ext uri="{FF2B5EF4-FFF2-40B4-BE49-F238E27FC236}">
                <a16:creationId xmlns:a16="http://schemas.microsoft.com/office/drawing/2014/main" id="{AFF80DB8-F7CF-65B0-0168-9865F0B738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96389" y="-278817"/>
            <a:ext cx="12688389" cy="7126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5512"/>
            <a:ext cx="11338560" cy="431834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062244" y="1445389"/>
            <a:ext cx="7639291" cy="3231654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The word </a:t>
            </a:r>
            <a:r>
              <a:rPr lang="en-GB" sz="4400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antonym</a:t>
            </a:r>
            <a:r>
              <a:rPr lang="en-GB" sz="4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comes from the ancient Greek. </a:t>
            </a: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“Ant” (or “anti”) means “</a:t>
            </a:r>
            <a:r>
              <a:rPr lang="en-GB" sz="3600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opposite</a:t>
            </a:r>
            <a:r>
              <a:rPr lang="en-GB" sz="36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” (like anti-clockwise).</a:t>
            </a:r>
          </a:p>
        </p:txBody>
      </p:sp>
      <p:pic>
        <p:nvPicPr>
          <p:cNvPr id="6" name="Picture 5" descr="The Parthenon">
            <a:extLst>
              <a:ext uri="{FF2B5EF4-FFF2-40B4-BE49-F238E27FC236}">
                <a16:creationId xmlns:a16="http://schemas.microsoft.com/office/drawing/2014/main" id="{5B5DF22B-32E9-E737-EF6B-18CFCDBB75D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0259" y="1104506"/>
            <a:ext cx="2935065" cy="391342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E4AE5D9-55E4-6C1F-D103-3A437FDA86F0}"/>
              </a:ext>
            </a:extLst>
          </p:cNvPr>
          <p:cNvSpPr txBox="1"/>
          <p:nvPr/>
        </p:nvSpPr>
        <p:spPr>
          <a:xfrm>
            <a:off x="2923140" y="4938534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Parthenon</a:t>
            </a:r>
          </a:p>
        </p:txBody>
      </p:sp>
    </p:spTree>
    <p:extLst>
      <p:ext uri="{BB962C8B-B14F-4D97-AF65-F5344CB8AC3E}">
        <p14:creationId xmlns:p14="http://schemas.microsoft.com/office/powerpoint/2010/main" val="898666433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blue background with different objects&#10;&#10;Description automatically generated">
            <a:extLst>
              <a:ext uri="{FF2B5EF4-FFF2-40B4-BE49-F238E27FC236}">
                <a16:creationId xmlns:a16="http://schemas.microsoft.com/office/drawing/2014/main" id="{DFC1193A-9D7E-5AC7-BAA5-2135C24C179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8" name="Title 20">
            <a:extLst>
              <a:ext uri="{FF2B5EF4-FFF2-40B4-BE49-F238E27FC236}">
                <a16:creationId xmlns:a16="http://schemas.microsoft.com/office/drawing/2014/main" id="{51F64F0E-A4C6-BBBE-8E0F-97C35C5115BC}"/>
              </a:ext>
            </a:extLst>
          </p:cNvPr>
          <p:cNvSpPr txBox="1">
            <a:spLocks/>
          </p:cNvSpPr>
          <p:nvPr/>
        </p:nvSpPr>
        <p:spPr>
          <a:xfrm>
            <a:off x="1330641" y="1172899"/>
            <a:ext cx="9530716" cy="4358324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ndika" panose="02000000000000000000" pitchFamily="2" charset="0"/>
                <a:ea typeface="+mj-ea"/>
                <a:cs typeface="+mj-cs"/>
              </a:defRPr>
            </a:lvl1pPr>
          </a:lstStyle>
          <a:p>
            <a:pPr algn="ctr"/>
            <a:r>
              <a:rPr lang="en-GB" altLang="en-US" sz="11500" dirty="0">
                <a:solidFill>
                  <a:schemeClr val="bg1"/>
                </a:solidFill>
              </a:rPr>
              <a:t>Antonyms or synonyms?</a:t>
            </a:r>
            <a:endParaRPr lang="en-GB" altLang="en-US" sz="8000" dirty="0">
              <a:solidFill>
                <a:schemeClr val="bg1"/>
              </a:solidFill>
              <a:latin typeface="Andika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3940298964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DE14288A-C4D8-B0A1-1EF6-ECA2831030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85715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7DB6DEE-0990-387F-7D60-22210E1EFC25}"/>
              </a:ext>
            </a:extLst>
          </p:cNvPr>
          <p:cNvSpPr txBox="1"/>
          <p:nvPr/>
        </p:nvSpPr>
        <p:spPr>
          <a:xfrm>
            <a:off x="1210233" y="1609509"/>
            <a:ext cx="592666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>
                <a:solidFill>
                  <a:schemeClr val="bg1"/>
                </a:solidFill>
              </a:rPr>
              <a:t>Are “</a:t>
            </a:r>
            <a:r>
              <a:rPr lang="en-GB" sz="4000" b="1" dirty="0">
                <a:solidFill>
                  <a:schemeClr val="bg1"/>
                </a:solidFill>
              </a:rPr>
              <a:t>play</a:t>
            </a:r>
            <a:r>
              <a:rPr lang="en-GB" sz="4000" dirty="0">
                <a:solidFill>
                  <a:schemeClr val="bg1"/>
                </a:solidFill>
              </a:rPr>
              <a:t>” and “</a:t>
            </a:r>
            <a:r>
              <a:rPr lang="en-GB" sz="4000" b="1" dirty="0">
                <a:solidFill>
                  <a:schemeClr val="bg1"/>
                </a:solidFill>
              </a:rPr>
              <a:t>work</a:t>
            </a:r>
            <a:r>
              <a:rPr lang="en-GB" sz="4000" dirty="0">
                <a:solidFill>
                  <a:schemeClr val="bg1"/>
                </a:solidFill>
              </a:rPr>
              <a:t>” antonyms or synonyms?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21A3223-BA85-91B1-7CA0-2F119F280DE0}"/>
              </a:ext>
            </a:extLst>
          </p:cNvPr>
          <p:cNvSpPr txBox="1"/>
          <p:nvPr/>
        </p:nvSpPr>
        <p:spPr>
          <a:xfrm>
            <a:off x="1210233" y="3442336"/>
            <a:ext cx="592666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solidFill>
                  <a:schemeClr val="bg1"/>
                </a:solidFill>
              </a:rPr>
              <a:t>“Play” and “work” are opposites and so </a:t>
            </a:r>
            <a:r>
              <a:rPr lang="en-GB" sz="3600" b="1" u="sng" dirty="0">
                <a:solidFill>
                  <a:schemeClr val="bg1"/>
                </a:solidFill>
              </a:rPr>
              <a:t>antonyms</a:t>
            </a:r>
            <a:r>
              <a:rPr lang="en-GB" sz="3600" dirty="0">
                <a:solidFill>
                  <a:schemeClr val="bg1"/>
                </a:solidFill>
              </a:rPr>
              <a:t>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154C8CB-264D-8086-1652-2B3498D5DB2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1146" y="1217391"/>
            <a:ext cx="3475701" cy="44498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4947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6AC3F7-7D97-C729-94D2-C97FE7F0B4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7A57115-46FB-DCC7-46B8-E9809AF338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DD28B81-1FF4-24D8-1D14-7399C99CBE7A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blinked rapidly.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5DD6B90-6A07-C803-27DD-3B7F5DE5B73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alien hovered silently.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B55F9D9-A75B-D264-EA05-CDD855845CBC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Aimee's sensors are scanning the terrain.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EEF2435-413A-0618-AC75-1DD10B7AF30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common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Aimee's </a:t>
            </a:r>
            <a:r>
              <a:rPr lang="en-GB" sz="2000" b="1" i="1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sensors</a:t>
            </a:r>
            <a:r>
              <a:rPr lang="en-GB" sz="2000" b="1" i="1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are scanning the </a:t>
            </a:r>
            <a:r>
              <a:rPr lang="en-GB" sz="2000" b="1" i="1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terrain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3B5DB5A-66EF-2292-773E-71CDA0BDA596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asked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whats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that noise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4C1AA8A-F5A3-0C27-1A74-549FA3A2DCCB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its time to end </a:t>
            </a:r>
            <a:b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scramblers mischief</a:t>
            </a:r>
          </a:p>
        </p:txBody>
      </p:sp>
    </p:spTree>
    <p:extLst>
      <p:ext uri="{BB962C8B-B14F-4D97-AF65-F5344CB8AC3E}">
        <p14:creationId xmlns:p14="http://schemas.microsoft.com/office/powerpoint/2010/main" val="2952451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red background with different objects&#10;&#10;Description automatically generated">
            <a:extLst>
              <a:ext uri="{FF2B5EF4-FFF2-40B4-BE49-F238E27FC236}">
                <a16:creationId xmlns:a16="http://schemas.microsoft.com/office/drawing/2014/main" id="{66614408-99AF-D85A-C650-3CF2EB1B44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85715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7DB6DEE-0990-387F-7D60-22210E1EFC25}"/>
              </a:ext>
            </a:extLst>
          </p:cNvPr>
          <p:cNvSpPr txBox="1"/>
          <p:nvPr/>
        </p:nvSpPr>
        <p:spPr>
          <a:xfrm>
            <a:off x="1210233" y="1304665"/>
            <a:ext cx="664284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solidFill>
                  <a:schemeClr val="bg1"/>
                </a:solidFill>
              </a:rPr>
              <a:t>Are “</a:t>
            </a:r>
            <a:r>
              <a:rPr lang="en-GB" sz="3600" b="1" dirty="0">
                <a:solidFill>
                  <a:schemeClr val="bg1"/>
                </a:solidFill>
              </a:rPr>
              <a:t>awful</a:t>
            </a:r>
            <a:r>
              <a:rPr lang="en-GB" sz="3600" dirty="0">
                <a:solidFill>
                  <a:schemeClr val="bg1"/>
                </a:solidFill>
              </a:rPr>
              <a:t>” and “</a:t>
            </a:r>
            <a:r>
              <a:rPr lang="en-GB" sz="3600" b="1" dirty="0">
                <a:solidFill>
                  <a:schemeClr val="bg1"/>
                </a:solidFill>
              </a:rPr>
              <a:t>terrible</a:t>
            </a:r>
            <a:r>
              <a:rPr lang="en-GB" sz="3600" dirty="0">
                <a:solidFill>
                  <a:schemeClr val="bg1"/>
                </a:solidFill>
              </a:rPr>
              <a:t>” antonyms or synonyms?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21A3223-BA85-91B1-7CA0-2F119F280DE0}"/>
              </a:ext>
            </a:extLst>
          </p:cNvPr>
          <p:cNvSpPr txBox="1"/>
          <p:nvPr/>
        </p:nvSpPr>
        <p:spPr>
          <a:xfrm>
            <a:off x="1210233" y="3643060"/>
            <a:ext cx="649941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solidFill>
                  <a:schemeClr val="bg1"/>
                </a:solidFill>
              </a:rPr>
              <a:t>“Awful” and “terrible” can mean the same thing and so are </a:t>
            </a:r>
            <a:r>
              <a:rPr lang="en-GB" sz="3600" b="1" u="sng" dirty="0">
                <a:solidFill>
                  <a:schemeClr val="bg1"/>
                </a:solidFill>
              </a:rPr>
              <a:t>synonyms</a:t>
            </a:r>
            <a:r>
              <a:rPr lang="en-GB" sz="3600" dirty="0">
                <a:solidFill>
                  <a:schemeClr val="bg1"/>
                </a:solidFill>
              </a:rPr>
              <a:t>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DC7CBE4-1D91-F76D-80CB-AAA61BD333E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6043" y="1008229"/>
            <a:ext cx="4011550" cy="4545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86729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green background with different objects&#10;&#10;Description automatically generated">
            <a:extLst>
              <a:ext uri="{FF2B5EF4-FFF2-40B4-BE49-F238E27FC236}">
                <a16:creationId xmlns:a16="http://schemas.microsoft.com/office/drawing/2014/main" id="{83C7F26E-F23B-F5F0-B326-60D121510B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85715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7DB6DEE-0990-387F-7D60-22210E1EFC25}"/>
              </a:ext>
            </a:extLst>
          </p:cNvPr>
          <p:cNvSpPr txBox="1"/>
          <p:nvPr/>
        </p:nvSpPr>
        <p:spPr>
          <a:xfrm>
            <a:off x="4796116" y="1412286"/>
            <a:ext cx="669049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>
                <a:solidFill>
                  <a:schemeClr val="bg1"/>
                </a:solidFill>
              </a:rPr>
              <a:t>Are “</a:t>
            </a:r>
            <a:r>
              <a:rPr lang="en-GB" sz="4000" b="1" dirty="0">
                <a:solidFill>
                  <a:schemeClr val="bg1"/>
                </a:solidFill>
              </a:rPr>
              <a:t>friend</a:t>
            </a:r>
            <a:r>
              <a:rPr lang="en-GB" sz="4000" dirty="0">
                <a:solidFill>
                  <a:schemeClr val="bg1"/>
                </a:solidFill>
              </a:rPr>
              <a:t>” and “</a:t>
            </a:r>
            <a:r>
              <a:rPr lang="en-GB" sz="4000" b="1" dirty="0">
                <a:solidFill>
                  <a:schemeClr val="bg1"/>
                </a:solidFill>
              </a:rPr>
              <a:t>enemy</a:t>
            </a:r>
            <a:r>
              <a:rPr lang="en-GB" sz="4000" dirty="0">
                <a:solidFill>
                  <a:schemeClr val="bg1"/>
                </a:solidFill>
              </a:rPr>
              <a:t>” antonyms or synonyms?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21A3223-BA85-91B1-7CA0-2F119F280DE0}"/>
              </a:ext>
            </a:extLst>
          </p:cNvPr>
          <p:cNvSpPr txBox="1"/>
          <p:nvPr/>
        </p:nvSpPr>
        <p:spPr>
          <a:xfrm>
            <a:off x="4796116" y="3245113"/>
            <a:ext cx="592666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solidFill>
                  <a:schemeClr val="bg1"/>
                </a:solidFill>
              </a:rPr>
              <a:t>“Friend” and “enemy” are opposites and so </a:t>
            </a:r>
            <a:r>
              <a:rPr lang="en-GB" sz="3600" b="1" u="sng" dirty="0">
                <a:solidFill>
                  <a:schemeClr val="bg1"/>
                </a:solidFill>
              </a:rPr>
              <a:t>antonyms</a:t>
            </a:r>
            <a:r>
              <a:rPr lang="en-GB" sz="3600" dirty="0">
                <a:solidFill>
                  <a:schemeClr val="bg1"/>
                </a:solidFill>
              </a:rPr>
              <a:t>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869F131-78A6-5D4C-A096-7B8AA54874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394" y="1456999"/>
            <a:ext cx="3925194" cy="4064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5662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376C0B3-3818-19D5-85E2-B471320645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39D4BEA5-E3FD-19E8-8574-98830484710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C40BC0-D2A6-D039-0AA5-E5A93CE7C2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85715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32F4533-9FC4-3166-0869-ECFFC07B20A3}"/>
              </a:ext>
            </a:extLst>
          </p:cNvPr>
          <p:cNvSpPr txBox="1"/>
          <p:nvPr/>
        </p:nvSpPr>
        <p:spPr>
          <a:xfrm>
            <a:off x="4518210" y="1403277"/>
            <a:ext cx="664284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solidFill>
                  <a:schemeClr val="bg1"/>
                </a:solidFill>
              </a:rPr>
              <a:t>Are “</a:t>
            </a:r>
            <a:r>
              <a:rPr lang="en-GB" sz="3600" b="1" dirty="0">
                <a:solidFill>
                  <a:schemeClr val="bg1"/>
                </a:solidFill>
              </a:rPr>
              <a:t>big</a:t>
            </a:r>
            <a:r>
              <a:rPr lang="en-GB" sz="3600" dirty="0">
                <a:solidFill>
                  <a:schemeClr val="bg1"/>
                </a:solidFill>
              </a:rPr>
              <a:t>” and “</a:t>
            </a:r>
            <a:r>
              <a:rPr lang="en-GB" sz="3600" b="1" dirty="0">
                <a:solidFill>
                  <a:schemeClr val="bg1"/>
                </a:solidFill>
              </a:rPr>
              <a:t>large</a:t>
            </a:r>
            <a:r>
              <a:rPr lang="en-GB" sz="3600" dirty="0">
                <a:solidFill>
                  <a:schemeClr val="bg1"/>
                </a:solidFill>
              </a:rPr>
              <a:t>” antonyms or synonyms?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31C0CD1-CC80-233C-CC07-A7736F68CE6A}"/>
              </a:ext>
            </a:extLst>
          </p:cNvPr>
          <p:cNvSpPr txBox="1"/>
          <p:nvPr/>
        </p:nvSpPr>
        <p:spPr>
          <a:xfrm>
            <a:off x="4518210" y="3741672"/>
            <a:ext cx="649941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solidFill>
                  <a:schemeClr val="bg1"/>
                </a:solidFill>
              </a:rPr>
              <a:t>“Big” and “large” can mean the same thing and so are </a:t>
            </a:r>
            <a:r>
              <a:rPr lang="en-GB" sz="3600" b="1" u="sng" dirty="0">
                <a:solidFill>
                  <a:schemeClr val="bg1"/>
                </a:solidFill>
              </a:rPr>
              <a:t>synonyms</a:t>
            </a:r>
            <a:r>
              <a:rPr lang="en-GB" sz="3600" dirty="0">
                <a:solidFill>
                  <a:schemeClr val="bg1"/>
                </a:solidFill>
              </a:rPr>
              <a:t>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6FCA6D4-32BC-946C-7183-BD1598E0A3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254" y="1403277"/>
            <a:ext cx="3496593" cy="4028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3463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yellow background with different objects&#10;&#10;Description automatically generated">
            <a:extLst>
              <a:ext uri="{FF2B5EF4-FFF2-40B4-BE49-F238E27FC236}">
                <a16:creationId xmlns:a16="http://schemas.microsoft.com/office/drawing/2014/main" id="{5CF9CE63-758A-053C-4D1A-9077A2DA64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85715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7DB6DEE-0990-387F-7D60-22210E1EFC25}"/>
              </a:ext>
            </a:extLst>
          </p:cNvPr>
          <p:cNvSpPr txBox="1"/>
          <p:nvPr/>
        </p:nvSpPr>
        <p:spPr>
          <a:xfrm>
            <a:off x="4796116" y="1412286"/>
            <a:ext cx="669049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>
                <a:solidFill>
                  <a:schemeClr val="bg1"/>
                </a:solidFill>
              </a:rPr>
              <a:t>Are “</a:t>
            </a:r>
            <a:r>
              <a:rPr lang="en-GB" sz="4000" b="1" dirty="0">
                <a:solidFill>
                  <a:schemeClr val="bg1"/>
                </a:solidFill>
              </a:rPr>
              <a:t>night</a:t>
            </a:r>
            <a:r>
              <a:rPr lang="en-GB" sz="4000" dirty="0">
                <a:solidFill>
                  <a:schemeClr val="bg1"/>
                </a:solidFill>
              </a:rPr>
              <a:t>” and “</a:t>
            </a:r>
            <a:r>
              <a:rPr lang="en-GB" sz="4000" b="1" dirty="0">
                <a:solidFill>
                  <a:schemeClr val="bg1"/>
                </a:solidFill>
              </a:rPr>
              <a:t>day</a:t>
            </a:r>
            <a:r>
              <a:rPr lang="en-GB" sz="4000" dirty="0">
                <a:solidFill>
                  <a:schemeClr val="bg1"/>
                </a:solidFill>
              </a:rPr>
              <a:t>” antonyms or synonyms?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21A3223-BA85-91B1-7CA0-2F119F280DE0}"/>
              </a:ext>
            </a:extLst>
          </p:cNvPr>
          <p:cNvSpPr txBox="1"/>
          <p:nvPr/>
        </p:nvSpPr>
        <p:spPr>
          <a:xfrm>
            <a:off x="4796116" y="3654268"/>
            <a:ext cx="592666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solidFill>
                  <a:schemeClr val="bg1"/>
                </a:solidFill>
              </a:rPr>
              <a:t>“Night” and “day” are opposites and so </a:t>
            </a:r>
            <a:r>
              <a:rPr lang="en-GB" sz="3600" b="1" u="sng" dirty="0">
                <a:solidFill>
                  <a:schemeClr val="bg1"/>
                </a:solidFill>
              </a:rPr>
              <a:t>antonyms</a:t>
            </a:r>
            <a:r>
              <a:rPr lang="en-GB" sz="3600" dirty="0">
                <a:solidFill>
                  <a:schemeClr val="bg1"/>
                </a:solidFill>
              </a:rPr>
              <a:t>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8D4B1A2-9C04-754A-7342-89832E256B5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423" y="1272966"/>
            <a:ext cx="3798162" cy="4049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2647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EDEE606F-7EE6-D81B-1635-1E5B4AFBC0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85715" cy="5295311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7DB6DEE-0990-387F-7D60-22210E1EFC25}"/>
              </a:ext>
            </a:extLst>
          </p:cNvPr>
          <p:cNvSpPr txBox="1"/>
          <p:nvPr/>
        </p:nvSpPr>
        <p:spPr>
          <a:xfrm>
            <a:off x="4796116" y="1048392"/>
            <a:ext cx="669049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>
                <a:solidFill>
                  <a:schemeClr val="bg1"/>
                </a:solidFill>
              </a:rPr>
              <a:t>Are “</a:t>
            </a:r>
            <a:r>
              <a:rPr lang="en-GB" sz="4000" b="1" dirty="0">
                <a:solidFill>
                  <a:schemeClr val="bg1"/>
                </a:solidFill>
              </a:rPr>
              <a:t>driving</a:t>
            </a:r>
            <a:r>
              <a:rPr lang="en-GB" sz="4000" dirty="0">
                <a:solidFill>
                  <a:schemeClr val="bg1"/>
                </a:solidFill>
              </a:rPr>
              <a:t>” and “</a:t>
            </a:r>
            <a:r>
              <a:rPr lang="en-GB" sz="4000" b="1" dirty="0">
                <a:solidFill>
                  <a:schemeClr val="bg1"/>
                </a:solidFill>
              </a:rPr>
              <a:t>walking</a:t>
            </a:r>
            <a:r>
              <a:rPr lang="en-GB" sz="4000" dirty="0">
                <a:solidFill>
                  <a:schemeClr val="bg1"/>
                </a:solidFill>
              </a:rPr>
              <a:t>” antonyms or synonyms?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21A3223-BA85-91B1-7CA0-2F119F280DE0}"/>
              </a:ext>
            </a:extLst>
          </p:cNvPr>
          <p:cNvSpPr txBox="1"/>
          <p:nvPr/>
        </p:nvSpPr>
        <p:spPr>
          <a:xfrm>
            <a:off x="4796116" y="3428998"/>
            <a:ext cx="5926665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chemeClr val="bg1"/>
                </a:solidFill>
              </a:rPr>
              <a:t>“Driving” and “walking” are different sorts of transport. </a:t>
            </a:r>
            <a:br>
              <a:rPr lang="en-GB" sz="2800" dirty="0">
                <a:solidFill>
                  <a:schemeClr val="bg1"/>
                </a:solidFill>
              </a:rPr>
            </a:br>
            <a:r>
              <a:rPr lang="en-GB" sz="2800" dirty="0">
                <a:solidFill>
                  <a:schemeClr val="bg1"/>
                </a:solidFill>
              </a:rPr>
              <a:t>They are NOT opposites or the same. </a:t>
            </a:r>
            <a:br>
              <a:rPr lang="en-GB" sz="2800" dirty="0">
                <a:solidFill>
                  <a:schemeClr val="bg1"/>
                </a:solidFill>
              </a:rPr>
            </a:br>
            <a:r>
              <a:rPr lang="en-GB" sz="2800" dirty="0">
                <a:solidFill>
                  <a:schemeClr val="bg1"/>
                </a:solidFill>
              </a:rPr>
              <a:t>They are </a:t>
            </a:r>
            <a:r>
              <a:rPr lang="en-GB" sz="2800" b="1" u="sng" dirty="0">
                <a:solidFill>
                  <a:schemeClr val="bg1"/>
                </a:solidFill>
              </a:rPr>
              <a:t>NOT antonyms</a:t>
            </a:r>
            <a:r>
              <a:rPr lang="en-GB" sz="2800" dirty="0">
                <a:solidFill>
                  <a:schemeClr val="bg1"/>
                </a:solidFill>
              </a:rPr>
              <a:t> </a:t>
            </a:r>
            <a:r>
              <a:rPr lang="en-GB" sz="2800">
                <a:solidFill>
                  <a:schemeClr val="bg1"/>
                </a:solidFill>
              </a:rPr>
              <a:t>nor </a:t>
            </a:r>
            <a:r>
              <a:rPr lang="en-GB" sz="2800" b="1" u="sng">
                <a:solidFill>
                  <a:schemeClr val="bg1"/>
                </a:solidFill>
              </a:rPr>
              <a:t>synonyms</a:t>
            </a:r>
            <a:r>
              <a:rPr lang="en-GB" sz="2800" dirty="0">
                <a:solidFill>
                  <a:schemeClr val="bg1"/>
                </a:solidFill>
              </a:rPr>
              <a:t>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8D8E37F-1BE4-52FF-D381-FF28F487459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5202" y="1412286"/>
            <a:ext cx="3823571" cy="4064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3015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yellow background with different objects&#10;&#10;Description automatically generated">
            <a:extLst>
              <a:ext uri="{FF2B5EF4-FFF2-40B4-BE49-F238E27FC236}">
                <a16:creationId xmlns:a16="http://schemas.microsoft.com/office/drawing/2014/main" id="{D4D88B28-B940-389B-EDA6-D8161F420E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85715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7DB6DEE-0990-387F-7D60-22210E1EFC25}"/>
              </a:ext>
            </a:extLst>
          </p:cNvPr>
          <p:cNvSpPr txBox="1"/>
          <p:nvPr/>
        </p:nvSpPr>
        <p:spPr>
          <a:xfrm>
            <a:off x="4518210" y="1403277"/>
            <a:ext cx="664284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solidFill>
                  <a:schemeClr val="bg1"/>
                </a:solidFill>
              </a:rPr>
              <a:t>Are “</a:t>
            </a:r>
            <a:r>
              <a:rPr lang="en-GB" sz="3600" b="1" dirty="0">
                <a:solidFill>
                  <a:schemeClr val="bg1"/>
                </a:solidFill>
              </a:rPr>
              <a:t>adjacent</a:t>
            </a:r>
            <a:r>
              <a:rPr lang="en-GB" sz="3600" dirty="0">
                <a:solidFill>
                  <a:schemeClr val="bg1"/>
                </a:solidFill>
              </a:rPr>
              <a:t>” and “</a:t>
            </a:r>
            <a:r>
              <a:rPr lang="en-GB" sz="3600" b="1" dirty="0">
                <a:solidFill>
                  <a:schemeClr val="bg1"/>
                </a:solidFill>
              </a:rPr>
              <a:t>bordering</a:t>
            </a:r>
            <a:r>
              <a:rPr lang="en-GB" sz="3600" dirty="0">
                <a:solidFill>
                  <a:schemeClr val="bg1"/>
                </a:solidFill>
              </a:rPr>
              <a:t>” antonyms or synonyms?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21A3223-BA85-91B1-7CA0-2F119F280DE0}"/>
              </a:ext>
            </a:extLst>
          </p:cNvPr>
          <p:cNvSpPr txBox="1"/>
          <p:nvPr/>
        </p:nvSpPr>
        <p:spPr>
          <a:xfrm>
            <a:off x="4518210" y="3741672"/>
            <a:ext cx="649941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solidFill>
                  <a:schemeClr val="bg1"/>
                </a:solidFill>
              </a:rPr>
              <a:t>“Adjacent” and “bordering” can mean the same thing and so are </a:t>
            </a:r>
            <a:r>
              <a:rPr lang="en-GB" sz="3600" b="1" u="sng" dirty="0">
                <a:solidFill>
                  <a:schemeClr val="bg1"/>
                </a:solidFill>
              </a:rPr>
              <a:t>synonyms</a:t>
            </a:r>
            <a:r>
              <a:rPr lang="en-GB" sz="3600" dirty="0">
                <a:solidFill>
                  <a:schemeClr val="bg1"/>
                </a:solidFill>
              </a:rPr>
              <a:t>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D6DC52C-38FE-5319-3217-4E5EDA3E263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3259" y="1474692"/>
            <a:ext cx="3619085" cy="3908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8611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1B189BA7-D060-F128-4195-6AFD367FF0D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85715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7DB6DEE-0990-387F-7D60-22210E1EFC25}"/>
              </a:ext>
            </a:extLst>
          </p:cNvPr>
          <p:cNvSpPr txBox="1"/>
          <p:nvPr/>
        </p:nvSpPr>
        <p:spPr>
          <a:xfrm>
            <a:off x="4518210" y="1403277"/>
            <a:ext cx="664284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solidFill>
                  <a:schemeClr val="bg1"/>
                </a:solidFill>
              </a:rPr>
              <a:t>Are “</a:t>
            </a:r>
            <a:r>
              <a:rPr lang="en-GB" sz="3600" b="1" dirty="0">
                <a:solidFill>
                  <a:schemeClr val="bg1"/>
                </a:solidFill>
              </a:rPr>
              <a:t>gorgeous</a:t>
            </a:r>
            <a:r>
              <a:rPr lang="en-GB" sz="3600" dirty="0">
                <a:solidFill>
                  <a:schemeClr val="bg1"/>
                </a:solidFill>
              </a:rPr>
              <a:t>” and “</a:t>
            </a:r>
            <a:r>
              <a:rPr lang="en-GB" sz="3600" b="1" dirty="0">
                <a:solidFill>
                  <a:schemeClr val="bg1"/>
                </a:solidFill>
              </a:rPr>
              <a:t>lovely</a:t>
            </a:r>
            <a:r>
              <a:rPr lang="en-GB" sz="3600" dirty="0">
                <a:solidFill>
                  <a:schemeClr val="bg1"/>
                </a:solidFill>
              </a:rPr>
              <a:t>” antonyms or synonyms?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21A3223-BA85-91B1-7CA0-2F119F280DE0}"/>
              </a:ext>
            </a:extLst>
          </p:cNvPr>
          <p:cNvSpPr txBox="1"/>
          <p:nvPr/>
        </p:nvSpPr>
        <p:spPr>
          <a:xfrm>
            <a:off x="4518210" y="3741672"/>
            <a:ext cx="649941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solidFill>
                  <a:schemeClr val="bg1"/>
                </a:solidFill>
              </a:rPr>
              <a:t>“Gorgeous” and “lovely” can mean the same thing and so are </a:t>
            </a:r>
            <a:r>
              <a:rPr lang="en-GB" sz="3600" b="1" u="sng" dirty="0">
                <a:solidFill>
                  <a:schemeClr val="bg1"/>
                </a:solidFill>
              </a:rPr>
              <a:t>synonyms</a:t>
            </a:r>
            <a:r>
              <a:rPr lang="en-GB" sz="3600" dirty="0">
                <a:solidFill>
                  <a:schemeClr val="bg1"/>
                </a:solidFill>
              </a:rPr>
              <a:t>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FE451D4-312D-4024-6D2E-949431C7424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254" y="1403277"/>
            <a:ext cx="3496593" cy="4028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1218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green background with different objects&#10;&#10;Description automatically generated">
            <a:extLst>
              <a:ext uri="{FF2B5EF4-FFF2-40B4-BE49-F238E27FC236}">
                <a16:creationId xmlns:a16="http://schemas.microsoft.com/office/drawing/2014/main" id="{82CEFF85-ECBD-E2A0-F90A-E68E17DAA6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85715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7DB6DEE-0990-387F-7D60-22210E1EFC25}"/>
              </a:ext>
            </a:extLst>
          </p:cNvPr>
          <p:cNvSpPr txBox="1"/>
          <p:nvPr/>
        </p:nvSpPr>
        <p:spPr>
          <a:xfrm>
            <a:off x="1425386" y="1376382"/>
            <a:ext cx="664284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solidFill>
                  <a:schemeClr val="bg1"/>
                </a:solidFill>
              </a:rPr>
              <a:t>Are “</a:t>
            </a:r>
            <a:r>
              <a:rPr lang="en-GB" sz="3600" b="1" dirty="0">
                <a:solidFill>
                  <a:schemeClr val="bg1"/>
                </a:solidFill>
              </a:rPr>
              <a:t>chilly</a:t>
            </a:r>
            <a:r>
              <a:rPr lang="en-GB" sz="3600" dirty="0">
                <a:solidFill>
                  <a:schemeClr val="bg1"/>
                </a:solidFill>
              </a:rPr>
              <a:t>” and “</a:t>
            </a:r>
            <a:r>
              <a:rPr lang="en-GB" sz="3600" b="1" dirty="0">
                <a:solidFill>
                  <a:schemeClr val="bg1"/>
                </a:solidFill>
              </a:rPr>
              <a:t>frosty</a:t>
            </a:r>
            <a:r>
              <a:rPr lang="en-GB" sz="3600" dirty="0">
                <a:solidFill>
                  <a:schemeClr val="bg1"/>
                </a:solidFill>
              </a:rPr>
              <a:t>” antonyms or synonyms?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21A3223-BA85-91B1-7CA0-2F119F280DE0}"/>
              </a:ext>
            </a:extLst>
          </p:cNvPr>
          <p:cNvSpPr txBox="1"/>
          <p:nvPr/>
        </p:nvSpPr>
        <p:spPr>
          <a:xfrm>
            <a:off x="1425386" y="3714777"/>
            <a:ext cx="649941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solidFill>
                  <a:schemeClr val="bg1"/>
                </a:solidFill>
              </a:rPr>
              <a:t>“Chilly” and “frosty” can mean the same thing and so are </a:t>
            </a:r>
            <a:r>
              <a:rPr lang="en-GB" sz="3600" b="1" u="sng" dirty="0">
                <a:solidFill>
                  <a:schemeClr val="bg1"/>
                </a:solidFill>
              </a:rPr>
              <a:t>synonyms</a:t>
            </a:r>
            <a:r>
              <a:rPr lang="en-GB" sz="3600" dirty="0">
                <a:solidFill>
                  <a:schemeClr val="bg1"/>
                </a:solidFill>
              </a:rPr>
              <a:t>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7770CAB-760B-E64B-B507-FCED82682FB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6463" y="1158304"/>
            <a:ext cx="3698479" cy="45413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6919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228C9A-F664-4ACA-5D8F-75888EA859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red background with different objects&#10;&#10;Description automatically generated">
            <a:extLst>
              <a:ext uri="{FF2B5EF4-FFF2-40B4-BE49-F238E27FC236}">
                <a16:creationId xmlns:a16="http://schemas.microsoft.com/office/drawing/2014/main" id="{50D074F8-7323-17A8-4206-C5782B7419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ADCDB9-E427-D2FE-DE55-5E631F995A7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85715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0125450-E1A3-9249-384C-CF75B5B32ED5}"/>
              </a:ext>
            </a:extLst>
          </p:cNvPr>
          <p:cNvSpPr txBox="1"/>
          <p:nvPr/>
        </p:nvSpPr>
        <p:spPr>
          <a:xfrm>
            <a:off x="1210233" y="1304665"/>
            <a:ext cx="664284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solidFill>
                  <a:schemeClr val="bg1"/>
                </a:solidFill>
              </a:rPr>
              <a:t>Are “</a:t>
            </a:r>
            <a:r>
              <a:rPr lang="en-GB" sz="3600" b="1" dirty="0">
                <a:solidFill>
                  <a:schemeClr val="bg1"/>
                </a:solidFill>
              </a:rPr>
              <a:t>furious</a:t>
            </a:r>
            <a:r>
              <a:rPr lang="en-GB" sz="3600" dirty="0">
                <a:solidFill>
                  <a:schemeClr val="bg1"/>
                </a:solidFill>
              </a:rPr>
              <a:t>” and “</a:t>
            </a:r>
            <a:r>
              <a:rPr lang="en-GB" sz="3600" b="1" dirty="0">
                <a:solidFill>
                  <a:schemeClr val="bg1"/>
                </a:solidFill>
              </a:rPr>
              <a:t>irate</a:t>
            </a:r>
            <a:r>
              <a:rPr lang="en-GB" sz="3600" dirty="0">
                <a:solidFill>
                  <a:schemeClr val="bg1"/>
                </a:solidFill>
              </a:rPr>
              <a:t>” antonyms or synonyms?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EC332CC-4A92-C61D-2DD1-47571257CF82}"/>
              </a:ext>
            </a:extLst>
          </p:cNvPr>
          <p:cNvSpPr txBox="1"/>
          <p:nvPr/>
        </p:nvSpPr>
        <p:spPr>
          <a:xfrm>
            <a:off x="1210233" y="3643060"/>
            <a:ext cx="649941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solidFill>
                  <a:schemeClr val="bg1"/>
                </a:solidFill>
              </a:rPr>
              <a:t>“Furious” and “irate” can mean the same thing and so are </a:t>
            </a:r>
            <a:r>
              <a:rPr lang="en-GB" sz="3600" b="1" u="sng" dirty="0">
                <a:solidFill>
                  <a:schemeClr val="bg1"/>
                </a:solidFill>
              </a:rPr>
              <a:t>synonyms</a:t>
            </a:r>
            <a:r>
              <a:rPr lang="en-GB" sz="3600" dirty="0">
                <a:solidFill>
                  <a:schemeClr val="bg1"/>
                </a:solidFill>
              </a:rPr>
              <a:t>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815A24C-33C4-757A-64AC-9ECAFA77909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6043" y="1008229"/>
            <a:ext cx="4011550" cy="4545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4733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27718B-19CB-9642-7F9F-C42C296CCC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B7341066-6FF2-6662-7B1A-582A24BB2F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FF8629-9B54-EF74-56DA-CD73FE9B9F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85715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F4006A7-D9E8-707F-1022-5094A1D5AF62}"/>
              </a:ext>
            </a:extLst>
          </p:cNvPr>
          <p:cNvSpPr txBox="1"/>
          <p:nvPr/>
        </p:nvSpPr>
        <p:spPr>
          <a:xfrm>
            <a:off x="4796116" y="1412286"/>
            <a:ext cx="669049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>
                <a:solidFill>
                  <a:schemeClr val="bg1"/>
                </a:solidFill>
              </a:rPr>
              <a:t>Are “</a:t>
            </a:r>
            <a:r>
              <a:rPr lang="en-GB" sz="4000" b="1" dirty="0">
                <a:solidFill>
                  <a:schemeClr val="bg1"/>
                </a:solidFill>
              </a:rPr>
              <a:t>wide</a:t>
            </a:r>
            <a:r>
              <a:rPr lang="en-GB" sz="4000" dirty="0">
                <a:solidFill>
                  <a:schemeClr val="bg1"/>
                </a:solidFill>
              </a:rPr>
              <a:t>” and “</a:t>
            </a:r>
            <a:r>
              <a:rPr lang="en-GB" sz="4000" b="1" dirty="0">
                <a:solidFill>
                  <a:schemeClr val="bg1"/>
                </a:solidFill>
              </a:rPr>
              <a:t>narrow</a:t>
            </a:r>
            <a:r>
              <a:rPr lang="en-GB" sz="4000" dirty="0">
                <a:solidFill>
                  <a:schemeClr val="bg1"/>
                </a:solidFill>
              </a:rPr>
              <a:t>” antonyms or synonyms?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04D15FE-42C7-535E-A9E8-656970D2C80E}"/>
              </a:ext>
            </a:extLst>
          </p:cNvPr>
          <p:cNvSpPr txBox="1"/>
          <p:nvPr/>
        </p:nvSpPr>
        <p:spPr>
          <a:xfrm>
            <a:off x="4796116" y="3654268"/>
            <a:ext cx="592666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solidFill>
                  <a:schemeClr val="bg1"/>
                </a:solidFill>
              </a:rPr>
              <a:t>“Wide” and “narrow” are opposites and so </a:t>
            </a:r>
            <a:r>
              <a:rPr lang="en-GB" sz="3600" b="1" u="sng" dirty="0">
                <a:solidFill>
                  <a:schemeClr val="bg1"/>
                </a:solidFill>
              </a:rPr>
              <a:t>antonyms</a:t>
            </a:r>
            <a:r>
              <a:rPr lang="en-GB" sz="3600" dirty="0">
                <a:solidFill>
                  <a:schemeClr val="bg1"/>
                </a:solidFill>
              </a:rPr>
              <a:t>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BFA1235-5BD6-CE41-A1DB-A732A417B9D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5202" y="1412286"/>
            <a:ext cx="3823571" cy="4064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9560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45A412-954A-095C-64C7-3F24A65D96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5C41F02-A25D-99CD-5E93-6E1B3F3F4C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6C5EA3D-DEDB-9F69-C386-3D777B9FE561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blinked rapidly.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6E380FC-7395-F5D8-760F-8C514530CAE8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alien hovered silently.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B2B7022-9903-41EC-FE6D-FE829A86F6DE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Aimee's sensors are scanning the terrain.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E3F9063-6EAF-6225-B39D-2F477EADA993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Aimee's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sensors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are scanning 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terrain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87D0F4E-C00A-75A8-4D68-26DF04A50A84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asked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whats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that noise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071652B-74D3-34F7-938B-871FD079CD1F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its time to end </a:t>
            </a:r>
            <a:b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scramblers mischief</a:t>
            </a:r>
          </a:p>
        </p:txBody>
      </p:sp>
    </p:spTree>
    <p:extLst>
      <p:ext uri="{BB962C8B-B14F-4D97-AF65-F5344CB8AC3E}">
        <p14:creationId xmlns:p14="http://schemas.microsoft.com/office/powerpoint/2010/main" val="1726579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924833-99AC-D748-93D5-340A9709A5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yellow background with different objects&#10;&#10;Description automatically generated">
            <a:extLst>
              <a:ext uri="{FF2B5EF4-FFF2-40B4-BE49-F238E27FC236}">
                <a16:creationId xmlns:a16="http://schemas.microsoft.com/office/drawing/2014/main" id="{42D134E7-F28A-0BB3-4887-C768439AD1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330E278-7996-749E-C6F8-E51FABFD6E6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85715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E7D4982-63A5-8DA9-38DE-BAB7DBC3075E}"/>
              </a:ext>
            </a:extLst>
          </p:cNvPr>
          <p:cNvSpPr txBox="1"/>
          <p:nvPr/>
        </p:nvSpPr>
        <p:spPr>
          <a:xfrm>
            <a:off x="4796116" y="1412286"/>
            <a:ext cx="669049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>
                <a:solidFill>
                  <a:schemeClr val="bg1"/>
                </a:solidFill>
              </a:rPr>
              <a:t>Are “</a:t>
            </a:r>
            <a:r>
              <a:rPr lang="en-GB" sz="4000" b="1" dirty="0">
                <a:solidFill>
                  <a:schemeClr val="bg1"/>
                </a:solidFill>
              </a:rPr>
              <a:t>clean</a:t>
            </a:r>
            <a:r>
              <a:rPr lang="en-GB" sz="4000" dirty="0">
                <a:solidFill>
                  <a:schemeClr val="bg1"/>
                </a:solidFill>
              </a:rPr>
              <a:t>” and “</a:t>
            </a:r>
            <a:r>
              <a:rPr lang="en-GB" sz="4000" b="1" dirty="0">
                <a:solidFill>
                  <a:schemeClr val="bg1"/>
                </a:solidFill>
              </a:rPr>
              <a:t>dirty</a:t>
            </a:r>
            <a:r>
              <a:rPr lang="en-GB" sz="4000" dirty="0">
                <a:solidFill>
                  <a:schemeClr val="bg1"/>
                </a:solidFill>
              </a:rPr>
              <a:t>” antonyms or synonyms?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A24037E-E2B2-1CAD-74ED-C07DC0E44DA7}"/>
              </a:ext>
            </a:extLst>
          </p:cNvPr>
          <p:cNvSpPr txBox="1"/>
          <p:nvPr/>
        </p:nvSpPr>
        <p:spPr>
          <a:xfrm>
            <a:off x="4796116" y="3654268"/>
            <a:ext cx="592666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solidFill>
                  <a:schemeClr val="bg1"/>
                </a:solidFill>
              </a:rPr>
              <a:t>“Clean” and “dirty” are opposites and so </a:t>
            </a:r>
            <a:r>
              <a:rPr lang="en-GB" sz="3600" b="1" u="sng" dirty="0">
                <a:solidFill>
                  <a:schemeClr val="bg1"/>
                </a:solidFill>
              </a:rPr>
              <a:t>antonyms</a:t>
            </a:r>
            <a:r>
              <a:rPr lang="en-GB" sz="3600" dirty="0">
                <a:solidFill>
                  <a:schemeClr val="bg1"/>
                </a:solidFill>
              </a:rPr>
              <a:t>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022FCED-06B4-C93E-364C-D47CFDF5AE0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423" y="1272966"/>
            <a:ext cx="3798162" cy="4049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5626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691975-EA28-3518-F3DE-EC2B5577B4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green background with different objects&#10;&#10;Description automatically generated">
            <a:extLst>
              <a:ext uri="{FF2B5EF4-FFF2-40B4-BE49-F238E27FC236}">
                <a16:creationId xmlns:a16="http://schemas.microsoft.com/office/drawing/2014/main" id="{64446559-92F1-0721-370F-7FC7738401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40F5EF-9DF7-6DEA-7FD5-2E10284D21C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85715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BBD0728-8919-F420-F7AE-A7618F9C42A0}"/>
              </a:ext>
            </a:extLst>
          </p:cNvPr>
          <p:cNvSpPr txBox="1"/>
          <p:nvPr/>
        </p:nvSpPr>
        <p:spPr>
          <a:xfrm>
            <a:off x="1425386" y="1376382"/>
            <a:ext cx="664284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solidFill>
                  <a:schemeClr val="bg1"/>
                </a:solidFill>
              </a:rPr>
              <a:t>Are “</a:t>
            </a:r>
            <a:r>
              <a:rPr lang="en-GB" sz="3600" b="1" dirty="0">
                <a:solidFill>
                  <a:schemeClr val="bg1"/>
                </a:solidFill>
              </a:rPr>
              <a:t>rapid</a:t>
            </a:r>
            <a:r>
              <a:rPr lang="en-GB" sz="3600" dirty="0">
                <a:solidFill>
                  <a:schemeClr val="bg1"/>
                </a:solidFill>
              </a:rPr>
              <a:t>” and “</a:t>
            </a:r>
            <a:r>
              <a:rPr lang="en-GB" sz="3600" b="1" dirty="0">
                <a:solidFill>
                  <a:schemeClr val="bg1"/>
                </a:solidFill>
              </a:rPr>
              <a:t>brisk</a:t>
            </a:r>
            <a:r>
              <a:rPr lang="en-GB" sz="3600" dirty="0">
                <a:solidFill>
                  <a:schemeClr val="bg1"/>
                </a:solidFill>
              </a:rPr>
              <a:t>” antonyms or synonyms?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74B1270-1C2C-E85D-40AA-EB66EEF82942}"/>
              </a:ext>
            </a:extLst>
          </p:cNvPr>
          <p:cNvSpPr txBox="1"/>
          <p:nvPr/>
        </p:nvSpPr>
        <p:spPr>
          <a:xfrm>
            <a:off x="1425386" y="3714777"/>
            <a:ext cx="649941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solidFill>
                  <a:schemeClr val="bg1"/>
                </a:solidFill>
              </a:rPr>
              <a:t>“Rapid” and “brisk” can mean the same thing and so are </a:t>
            </a:r>
            <a:r>
              <a:rPr lang="en-GB" sz="3600" b="1" u="sng" dirty="0">
                <a:solidFill>
                  <a:schemeClr val="bg1"/>
                </a:solidFill>
              </a:rPr>
              <a:t>synonyms</a:t>
            </a:r>
            <a:r>
              <a:rPr lang="en-GB" sz="3600" dirty="0">
                <a:solidFill>
                  <a:schemeClr val="bg1"/>
                </a:solidFill>
              </a:rPr>
              <a:t>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5D281A3-BC72-435F-7156-92A7459FC2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6463" y="1158304"/>
            <a:ext cx="3698479" cy="45413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2941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B862EF98-BD2D-8432-DC19-F621616672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5432" y="209007"/>
            <a:ext cx="11301820" cy="11710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/>
          <a:p>
            <a:pPr marL="0" indent="0" algn="ctr">
              <a:buNone/>
            </a:pPr>
            <a:r>
              <a:rPr lang="en-GB" sz="4400">
                <a:solidFill>
                  <a:schemeClr val="bg1"/>
                </a:solidFill>
              </a:rPr>
              <a:t>Can you sort the words?</a:t>
            </a:r>
          </a:p>
          <a:p>
            <a:pPr marL="0" indent="0" algn="ctr">
              <a:buNone/>
            </a:pPr>
            <a:r>
              <a:rPr lang="en-GB" sz="2600">
                <a:solidFill>
                  <a:schemeClr val="bg1"/>
                </a:solidFill>
              </a:rPr>
              <a:t>Click the words to reveal the answers. </a:t>
            </a:r>
            <a:endParaRPr lang="en-GB" sz="2600" b="1" u="sng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>
              <a:solidFill>
                <a:schemeClr val="bg1"/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E5D7B89-D295-144A-4C37-2529AC219181}"/>
              </a:ext>
            </a:extLst>
          </p:cNvPr>
          <p:cNvSpPr txBox="1">
            <a:spLocks/>
          </p:cNvSpPr>
          <p:nvPr/>
        </p:nvSpPr>
        <p:spPr>
          <a:xfrm>
            <a:off x="4564836" y="1498592"/>
            <a:ext cx="3062327" cy="65293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Antonyms</a:t>
            </a:r>
            <a:endParaRPr lang="en-GB" sz="1800" b="1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D4AF35E5-D7C5-C3CC-28BB-D8DD5236EFE8}"/>
              </a:ext>
            </a:extLst>
          </p:cNvPr>
          <p:cNvSpPr txBox="1">
            <a:spLocks/>
          </p:cNvSpPr>
          <p:nvPr/>
        </p:nvSpPr>
        <p:spPr>
          <a:xfrm>
            <a:off x="918948" y="2304553"/>
            <a:ext cx="298069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Intelligent &amp; Clever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37D8C83E-792E-6371-7EDC-B909DF913074}"/>
              </a:ext>
            </a:extLst>
          </p:cNvPr>
          <p:cNvSpPr txBox="1">
            <a:spLocks/>
          </p:cNvSpPr>
          <p:nvPr/>
        </p:nvSpPr>
        <p:spPr>
          <a:xfrm>
            <a:off x="918948" y="3039115"/>
            <a:ext cx="298069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Young &amp; Old</a:t>
            </a: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6D482227-CC86-CE54-9C0A-23910B118991}"/>
              </a:ext>
            </a:extLst>
          </p:cNvPr>
          <p:cNvSpPr txBox="1">
            <a:spLocks/>
          </p:cNvSpPr>
          <p:nvPr/>
        </p:nvSpPr>
        <p:spPr>
          <a:xfrm>
            <a:off x="918948" y="4508239"/>
            <a:ext cx="298069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Tall &amp; Short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01CE0B5B-C9F8-6AD3-6CC6-F6D3E8DA3367}"/>
              </a:ext>
            </a:extLst>
          </p:cNvPr>
          <p:cNvSpPr txBox="1">
            <a:spLocks/>
          </p:cNvSpPr>
          <p:nvPr/>
        </p:nvSpPr>
        <p:spPr>
          <a:xfrm>
            <a:off x="918948" y="3773677"/>
            <a:ext cx="298069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Delighted &amp; Pleased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218D7F5-CB77-4435-A646-6B0447FE5168}"/>
              </a:ext>
            </a:extLst>
          </p:cNvPr>
          <p:cNvSpPr txBox="1">
            <a:spLocks/>
          </p:cNvSpPr>
          <p:nvPr/>
        </p:nvSpPr>
        <p:spPr>
          <a:xfrm>
            <a:off x="8094643" y="1498592"/>
            <a:ext cx="3062327" cy="65293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Synonyms</a:t>
            </a:r>
            <a:endParaRPr lang="en-GB" sz="1800" b="1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6EB54F80-21F6-91ED-DEAD-1DA8B61B3A88}"/>
              </a:ext>
            </a:extLst>
          </p:cNvPr>
          <p:cNvCxnSpPr>
            <a:cxnSpLocks/>
          </p:cNvCxnSpPr>
          <p:nvPr/>
        </p:nvCxnSpPr>
        <p:spPr>
          <a:xfrm>
            <a:off x="7960806" y="2458046"/>
            <a:ext cx="0" cy="4013042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itle 1">
            <a:extLst>
              <a:ext uri="{FF2B5EF4-FFF2-40B4-BE49-F238E27FC236}">
                <a16:creationId xmlns:a16="http://schemas.microsoft.com/office/drawing/2014/main" id="{BF6EF441-4AC9-CA99-5211-864507A58B64}"/>
              </a:ext>
            </a:extLst>
          </p:cNvPr>
          <p:cNvSpPr txBox="1">
            <a:spLocks/>
          </p:cNvSpPr>
          <p:nvPr/>
        </p:nvSpPr>
        <p:spPr>
          <a:xfrm>
            <a:off x="918948" y="5242801"/>
            <a:ext cx="298069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Full &amp; Empty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A82E76B-B09F-B1F0-7C2E-09944ED7D0B7}"/>
              </a:ext>
            </a:extLst>
          </p:cNvPr>
          <p:cNvSpPr txBox="1">
            <a:spLocks/>
          </p:cNvSpPr>
          <p:nvPr/>
        </p:nvSpPr>
        <p:spPr>
          <a:xfrm>
            <a:off x="918948" y="5977363"/>
            <a:ext cx="298069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Rapid &amp; Swift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40E2E05-9CF3-A646-7ECE-EBAD8E2E147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715" y="130310"/>
            <a:ext cx="1896972" cy="2016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7591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6 L 0.59583 -0.1113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727" y="-560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95833E-6 4.44444E-6 L 0.30247 -0.21436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117" y="-1071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91 7.40741E-7 L 0.59804 -0.00162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091" y="-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62 4.81481E-6 L 0.30247 -0.11528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336" y="-57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6 L 0.30247 -0.21296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052" y="-1067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91 2.59259E-6 L 0.60026 -0.32408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208" y="-1620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9" grpId="0" animBg="1"/>
      <p:bldP spid="30" grpId="0" animBg="1"/>
      <p:bldP spid="17" grpId="0" animBg="1"/>
      <p:bldP spid="2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2993EB-BEC5-A1F4-818A-FAC580D80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/>
        </p:nvGraphicFramePr>
        <p:xfrm>
          <a:off x="90488" y="312082"/>
          <a:ext cx="12011024" cy="53484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1352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  <a:gridCol w="5832747">
                  <a:extLst>
                    <a:ext uri="{9D8B030D-6E8A-4147-A177-3AD203B41FA5}">
                      <a16:colId xmlns:a16="http://schemas.microsoft.com/office/drawing/2014/main" val="3218423113"/>
                    </a:ext>
                  </a:extLst>
                </a:gridCol>
                <a:gridCol w="2066925">
                  <a:extLst>
                    <a:ext uri="{9D8B030D-6E8A-4147-A177-3AD203B41FA5}">
                      <a16:colId xmlns:a16="http://schemas.microsoft.com/office/drawing/2014/main" val="118736995"/>
                    </a:ext>
                  </a:extLst>
                </a:gridCol>
              </a:tblGrid>
              <a:tr h="555236">
                <a:tc>
                  <a:txBody>
                    <a:bodyPr/>
                    <a:lstStyle/>
                    <a:p>
                      <a:r>
                        <a:rPr lang="en-GB" sz="1400" dirty="0"/>
                        <a:t>Composition 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/>
                        <a:t>Example Question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/>
                        <a:t>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55873"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dirty="0">
                          <a:effectLst/>
                        </a:rPr>
                        <a:t>Writing - Synonyms - Which two words are synonyms?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dirty="0">
                          <a:effectLst/>
                        </a:rPr>
                        <a:t>Which two words are synonyms?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Gsyn1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55873"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dirty="0">
                          <a:effectLst/>
                        </a:rPr>
                        <a:t>Writing - Synonyms - Which pair of words are synonyms?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dirty="0">
                          <a:effectLst/>
                        </a:rPr>
                        <a:t>Which pair of words are </a:t>
                      </a:r>
                      <a:r>
                        <a:rPr lang="en-GB" b="1" dirty="0">
                          <a:effectLst/>
                        </a:rPr>
                        <a:t>synonyms</a:t>
                      </a:r>
                      <a:r>
                        <a:rPr lang="en-GB" dirty="0">
                          <a:effectLst/>
                        </a:rPr>
                        <a:t>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GSyn2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00653337"/>
                  </a:ext>
                </a:extLst>
              </a:tr>
              <a:tr h="696298"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dirty="0">
                          <a:effectLst/>
                        </a:rPr>
                        <a:t>Writing - Synonyms - Which word is NOT a synonym?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dirty="0">
                          <a:effectLst/>
                        </a:rPr>
                        <a:t>Spot the word that is NOT a synonym of the other words.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Gsyn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686086147"/>
                  </a:ext>
                </a:extLst>
              </a:tr>
              <a:tr h="696298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Writing - Antonyms - Spot the antonyms.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Spot the words that are antonyms.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Gantonyms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803577772"/>
                  </a:ext>
                </a:extLst>
              </a:tr>
              <a:tr h="696298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Writing - Antonyms - Which pair of words are antonyms?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Which pair of words are </a:t>
                      </a:r>
                      <a:r>
                        <a:rPr lang="en-GB" sz="1800" b="1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antonyms</a:t>
                      </a: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GAnt2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1171553"/>
                  </a:ext>
                </a:extLst>
              </a:tr>
              <a:tr h="696298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Writing - Antonyms - Which two words are antonyms?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Which two words are antonyms?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GAnt3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84762695"/>
                  </a:ext>
                </a:extLst>
              </a:tr>
              <a:tr h="696298"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dirty="0">
                          <a:effectLst/>
                        </a:rPr>
                        <a:t>Writing - Antonyms or synonyms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dirty="0">
                          <a:effectLst/>
                        </a:rPr>
                        <a:t>Are the words below </a:t>
                      </a:r>
                      <a:r>
                        <a:rPr lang="en-GB" b="1" dirty="0">
                          <a:effectLst/>
                        </a:rPr>
                        <a:t>antonyms</a:t>
                      </a:r>
                      <a:r>
                        <a:rPr lang="en-GB" dirty="0">
                          <a:effectLst/>
                        </a:rPr>
                        <a:t> or </a:t>
                      </a:r>
                      <a:r>
                        <a:rPr lang="en-GB" b="1" dirty="0">
                          <a:effectLst/>
                        </a:rPr>
                        <a:t>synonyms</a:t>
                      </a:r>
                      <a:r>
                        <a:rPr lang="en-GB" dirty="0">
                          <a:effectLst/>
                        </a:rPr>
                        <a:t>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GSynAnt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84771740"/>
                  </a:ext>
                </a:extLst>
              </a:tr>
            </a:tbl>
          </a:graphicData>
        </a:graphic>
      </p:graphicFrame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330636" y="5996507"/>
            <a:ext cx="5530727" cy="539756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241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9C34E6-7CBF-9FB6-AB1B-CE5C6139D9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2DAEEA8-98BB-922B-360E-C39B0E96D5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038CD12-0B47-79FF-67FB-9DB6C1E38904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blinked rapidly.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509119B-9887-D522-F1AB-40DA885DCCA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alien hovered silently.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C8ED66C-ADDC-A56B-1BEC-533369C1360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Aimee's sensors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are scanning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terrain.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1E16DCC-E784-2A60-E9E8-D734C9FE2891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Aimee's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sensors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are scanning 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terrain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3894D8F-C2CE-5E92-B52E-513E38C1EBD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asked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whats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that noise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57B8A3F-67D0-F407-74AA-338C74FABBAC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its time to end </a:t>
            </a:r>
            <a:b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scramblers mischief</a:t>
            </a:r>
          </a:p>
        </p:txBody>
      </p:sp>
    </p:spTree>
    <p:extLst>
      <p:ext uri="{BB962C8B-B14F-4D97-AF65-F5344CB8AC3E}">
        <p14:creationId xmlns:p14="http://schemas.microsoft.com/office/powerpoint/2010/main" val="3891448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19DBA7-928F-FFB4-86D6-21FE07C59E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856CBEF-16BB-0BC6-7F4C-B1D28AAF83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1629490-B5D2-D8E5-06AD-976BDD9132E6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blinked rapidly.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5DE0208-EFCB-242E-D92E-071242C209C2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alien hovered silently.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3F4A9F4-9F64-5693-901D-308564696A1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Aimee's sensors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are scanning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terrain.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753E088-18B8-9351-0161-C8EEB6CB34B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Aimee's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sensors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are scanning 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terrain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10887C9-5457-3566-E5F2-588904535EE4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asked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whats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that noise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33A908B-9D82-5411-8493-EF27B6F85107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ts time to end </a:t>
            </a:r>
            <a:b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scramblers mischief</a:t>
            </a:r>
          </a:p>
        </p:txBody>
      </p:sp>
    </p:spTree>
    <p:extLst>
      <p:ext uri="{BB962C8B-B14F-4D97-AF65-F5344CB8AC3E}">
        <p14:creationId xmlns:p14="http://schemas.microsoft.com/office/powerpoint/2010/main" val="3914147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DC2B9A-F3AF-BCCF-CEEB-21348DEB70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AA545E3-53C1-06FA-AC99-71884957C1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A1227FB-A4C4-59F2-86AF-ECD6395547BB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blinked rapidly.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19FCB1E-F395-BD22-7804-F3BF251FF09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alien hovered silently.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EBE7326-2B12-E4DF-55C8-5314B0FCE421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Aimee's sensors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are scanning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terrain.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8F92D5-4760-7FB8-5CA8-9AFDEA150DE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Aimee's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sensors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are scanning 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terrain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911C040-7935-2225-EDEC-29B9D59C4222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asked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whats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that noise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7D7F346-ABA7-3D65-EAF9-F3BACEF2BCB6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time to end </a:t>
            </a:r>
            <a:b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scramblers mischief</a:t>
            </a:r>
          </a:p>
        </p:txBody>
      </p:sp>
    </p:spTree>
    <p:extLst>
      <p:ext uri="{BB962C8B-B14F-4D97-AF65-F5344CB8AC3E}">
        <p14:creationId xmlns:p14="http://schemas.microsoft.com/office/powerpoint/2010/main" val="1533594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6D78DA-9707-026B-172B-FAFA594FF8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82241E7-9A8F-63FA-EC20-FB84997F38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50F5B0F-C590-8708-0F7C-59CF2F1BEC1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blinked rapidly.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0A53FBC-1B79-E469-25A9-3D703B3CE8B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alien hovered silently.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6C85902-AF4A-CD59-79BA-A0A1E13F7EEF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Aimee's sensors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are scanning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terrain.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5379E8E-F705-E0B2-D337-81E23A1DB680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Aimee's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sensors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are scanning 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terrain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496AA23-E8C5-6362-7878-A310BFF2CAD5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asked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whats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that noise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496BC6E-5202-ACB6-50F4-21E811615695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time to end </a:t>
            </a:r>
            <a:b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cramblers mischief</a:t>
            </a:r>
          </a:p>
        </p:txBody>
      </p:sp>
    </p:spTree>
    <p:extLst>
      <p:ext uri="{BB962C8B-B14F-4D97-AF65-F5344CB8AC3E}">
        <p14:creationId xmlns:p14="http://schemas.microsoft.com/office/powerpoint/2010/main" val="3524280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4789</Words>
  <Application>Microsoft Office PowerPoint</Application>
  <PresentationFormat>Widescreen</PresentationFormat>
  <Paragraphs>564</Paragraphs>
  <Slides>53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53</vt:i4>
      </vt:variant>
    </vt:vector>
  </HeadingPairs>
  <TitlesOfParts>
    <vt:vector size="56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Antonyms and Synonyms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46</cp:revision>
  <dcterms:created xsi:type="dcterms:W3CDTF">2022-05-31T09:42:07Z</dcterms:created>
  <dcterms:modified xsi:type="dcterms:W3CDTF">2025-12-22T09:02:52Z</dcterms:modified>
</cp:coreProperties>
</file>